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3.xml" ContentType="application/vnd.openxmlformats-officedocument.drawingml.diagramData+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handoutMasterIdLst>
    <p:handoutMasterId r:id="rId48"/>
  </p:handoutMasterIdLst>
  <p:sldIdLst>
    <p:sldId id="256" r:id="rId2"/>
    <p:sldId id="275" r:id="rId3"/>
    <p:sldId id="353" r:id="rId4"/>
    <p:sldId id="355" r:id="rId5"/>
    <p:sldId id="356" r:id="rId6"/>
    <p:sldId id="313" r:id="rId7"/>
    <p:sldId id="344" r:id="rId8"/>
    <p:sldId id="346" r:id="rId9"/>
    <p:sldId id="287" r:id="rId10"/>
    <p:sldId id="348" r:id="rId11"/>
    <p:sldId id="320" r:id="rId12"/>
    <p:sldId id="322" r:id="rId13"/>
    <p:sldId id="349" r:id="rId14"/>
    <p:sldId id="350" r:id="rId15"/>
    <p:sldId id="263" r:id="rId16"/>
    <p:sldId id="297" r:id="rId17"/>
    <p:sldId id="272" r:id="rId18"/>
    <p:sldId id="335" r:id="rId19"/>
    <p:sldId id="337" r:id="rId20"/>
    <p:sldId id="324" r:id="rId21"/>
    <p:sldId id="351" r:id="rId22"/>
    <p:sldId id="268" r:id="rId23"/>
    <p:sldId id="289" r:id="rId24"/>
    <p:sldId id="352" r:id="rId25"/>
    <p:sldId id="326" r:id="rId26"/>
    <p:sldId id="329" r:id="rId27"/>
    <p:sldId id="331" r:id="rId28"/>
    <p:sldId id="290" r:id="rId29"/>
    <p:sldId id="280" r:id="rId30"/>
    <p:sldId id="282" r:id="rId31"/>
    <p:sldId id="281" r:id="rId32"/>
    <p:sldId id="283" r:id="rId33"/>
    <p:sldId id="354" r:id="rId34"/>
    <p:sldId id="284" r:id="rId35"/>
    <p:sldId id="285" r:id="rId36"/>
    <p:sldId id="286" r:id="rId37"/>
    <p:sldId id="298" r:id="rId38"/>
    <p:sldId id="338" r:id="rId39"/>
    <p:sldId id="340" r:id="rId40"/>
    <p:sldId id="342" r:id="rId41"/>
    <p:sldId id="341" r:id="rId42"/>
    <p:sldId id="347" r:id="rId43"/>
    <p:sldId id="312" r:id="rId44"/>
    <p:sldId id="292" r:id="rId45"/>
    <p:sldId id="295" r:id="rId46"/>
  </p:sldIdLst>
  <p:sldSz cx="9144000" cy="6858000" type="screen4x3"/>
  <p:notesSz cx="6737350" cy="9929813"/>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6343" autoAdjust="0"/>
  </p:normalViewPr>
  <p:slideViewPr>
    <p:cSldViewPr>
      <p:cViewPr>
        <p:scale>
          <a:sx n="100" d="100"/>
          <a:sy n="100" d="100"/>
        </p:scale>
        <p:origin x="-504" y="-7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EBD3FF2-A909-436A-B975-C7E6D6F8C591}"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en-GB"/>
        </a:p>
      </dgm:t>
    </dgm:pt>
    <dgm:pt modelId="{3F7EF754-77E5-462F-8485-E37982459CC0}">
      <dgm:prSet phldrT="[Text]" custT="1"/>
      <dgm:spPr/>
      <dgm:t>
        <a:bodyPr/>
        <a:lstStyle/>
        <a:p>
          <a:r>
            <a:rPr lang="en-GB" sz="1800" dirty="0" smtClean="0"/>
            <a:t>7 C’s of Trust</a:t>
          </a:r>
          <a:endParaRPr lang="en-GB" sz="1800" dirty="0"/>
        </a:p>
      </dgm:t>
    </dgm:pt>
    <dgm:pt modelId="{3C749FEB-2940-43FE-8892-F8FECF965A06}" type="parTrans" cxnId="{B8081AB4-6C68-4B8C-AD9D-73578E4B4429}">
      <dgm:prSet/>
      <dgm:spPr/>
      <dgm:t>
        <a:bodyPr/>
        <a:lstStyle/>
        <a:p>
          <a:endParaRPr lang="en-GB"/>
        </a:p>
      </dgm:t>
    </dgm:pt>
    <dgm:pt modelId="{976FC31F-8BAD-4572-B0F3-17B273B92184}" type="sibTrans" cxnId="{B8081AB4-6C68-4B8C-AD9D-73578E4B4429}">
      <dgm:prSet/>
      <dgm:spPr/>
      <dgm:t>
        <a:bodyPr/>
        <a:lstStyle/>
        <a:p>
          <a:endParaRPr lang="en-GB"/>
        </a:p>
      </dgm:t>
    </dgm:pt>
    <dgm:pt modelId="{A5BE15D1-A3EC-4C39-8C2C-73E545E7F974}">
      <dgm:prSet phldrT="[Text]"/>
      <dgm:spPr/>
      <dgm:t>
        <a:bodyPr/>
        <a:lstStyle/>
        <a:p>
          <a:endParaRPr lang="en-GB" dirty="0"/>
        </a:p>
      </dgm:t>
    </dgm:pt>
    <dgm:pt modelId="{7E7F18A3-B71D-4436-B42A-E103CBF43AB2}" type="parTrans" cxnId="{24BFA888-E557-4419-B78B-CCE360738E7E}">
      <dgm:prSet/>
      <dgm:spPr/>
      <dgm:t>
        <a:bodyPr/>
        <a:lstStyle/>
        <a:p>
          <a:endParaRPr lang="en-GB"/>
        </a:p>
      </dgm:t>
    </dgm:pt>
    <dgm:pt modelId="{21006F8F-DD27-4EF2-B4FD-D173B3940815}" type="sibTrans" cxnId="{24BFA888-E557-4419-B78B-CCE360738E7E}">
      <dgm:prSet/>
      <dgm:spPr/>
      <dgm:t>
        <a:bodyPr/>
        <a:lstStyle/>
        <a:p>
          <a:endParaRPr lang="en-GB"/>
        </a:p>
      </dgm:t>
    </dgm:pt>
    <dgm:pt modelId="{F41043C6-7941-4A8D-9B1A-0D88A36056A7}">
      <dgm:prSet phldrT="[Text]" custT="1"/>
      <dgm:spPr/>
      <dgm:t>
        <a:bodyPr/>
        <a:lstStyle/>
        <a:p>
          <a:r>
            <a:rPr lang="en-GB" sz="1600" dirty="0" smtClean="0"/>
            <a:t>Inner reflection</a:t>
          </a:r>
        </a:p>
        <a:p>
          <a:r>
            <a:rPr lang="en-GB" sz="1600" dirty="0" smtClean="0"/>
            <a:t>(personal)</a:t>
          </a:r>
          <a:endParaRPr lang="en-GB" sz="1600" dirty="0"/>
        </a:p>
      </dgm:t>
    </dgm:pt>
    <dgm:pt modelId="{1F574FE6-A923-4BE1-B503-DB043CBAE53D}" type="parTrans" cxnId="{F716B6CB-45C5-4914-BA5F-61428E48827A}">
      <dgm:prSet/>
      <dgm:spPr/>
      <dgm:t>
        <a:bodyPr/>
        <a:lstStyle/>
        <a:p>
          <a:endParaRPr lang="en-GB"/>
        </a:p>
      </dgm:t>
    </dgm:pt>
    <dgm:pt modelId="{1C2230F0-09C0-4578-9EA8-CA8FC2E9F1F5}" type="sibTrans" cxnId="{F716B6CB-45C5-4914-BA5F-61428E48827A}">
      <dgm:prSet/>
      <dgm:spPr/>
      <dgm:t>
        <a:bodyPr/>
        <a:lstStyle/>
        <a:p>
          <a:endParaRPr lang="en-GB"/>
        </a:p>
      </dgm:t>
    </dgm:pt>
    <dgm:pt modelId="{2032F2FF-4453-406E-BEF3-3F2972E7BEAE}" type="pres">
      <dgm:prSet presAssocID="{CEBD3FF2-A909-436A-B975-C7E6D6F8C591}" presName="Name0" presStyleCnt="0">
        <dgm:presLayoutVars>
          <dgm:chMax val="7"/>
          <dgm:resizeHandles val="exact"/>
        </dgm:presLayoutVars>
      </dgm:prSet>
      <dgm:spPr/>
      <dgm:t>
        <a:bodyPr/>
        <a:lstStyle/>
        <a:p>
          <a:endParaRPr lang="en-GB"/>
        </a:p>
      </dgm:t>
    </dgm:pt>
    <dgm:pt modelId="{D136133A-932B-4398-9A79-218697304D04}" type="pres">
      <dgm:prSet presAssocID="{CEBD3FF2-A909-436A-B975-C7E6D6F8C591}" presName="comp1" presStyleCnt="0"/>
      <dgm:spPr/>
    </dgm:pt>
    <dgm:pt modelId="{7D85F6CD-A334-43EF-8910-21D92BEA8E41}" type="pres">
      <dgm:prSet presAssocID="{CEBD3FF2-A909-436A-B975-C7E6D6F8C591}" presName="circle1" presStyleLbl="node1" presStyleIdx="0" presStyleCnt="3" custLinFactNeighborX="679" custLinFactNeighborY="865"/>
      <dgm:spPr/>
      <dgm:t>
        <a:bodyPr/>
        <a:lstStyle/>
        <a:p>
          <a:endParaRPr lang="en-GB"/>
        </a:p>
      </dgm:t>
    </dgm:pt>
    <dgm:pt modelId="{A60DD786-10BA-43DB-8145-018FE1233603}" type="pres">
      <dgm:prSet presAssocID="{CEBD3FF2-A909-436A-B975-C7E6D6F8C591}" presName="c1text" presStyleLbl="node1" presStyleIdx="0" presStyleCnt="3">
        <dgm:presLayoutVars>
          <dgm:bulletEnabled val="1"/>
        </dgm:presLayoutVars>
      </dgm:prSet>
      <dgm:spPr/>
      <dgm:t>
        <a:bodyPr/>
        <a:lstStyle/>
        <a:p>
          <a:endParaRPr lang="en-GB"/>
        </a:p>
      </dgm:t>
    </dgm:pt>
    <dgm:pt modelId="{7908E3B2-E3D0-4000-B27C-D1F95AD04574}" type="pres">
      <dgm:prSet presAssocID="{CEBD3FF2-A909-436A-B975-C7E6D6F8C591}" presName="comp2" presStyleCnt="0"/>
      <dgm:spPr/>
    </dgm:pt>
    <dgm:pt modelId="{FB6E1702-2A1A-4D2B-A09E-CAFCFF46B64A}" type="pres">
      <dgm:prSet presAssocID="{CEBD3FF2-A909-436A-B975-C7E6D6F8C591}" presName="circle2" presStyleLbl="node1" presStyleIdx="1" presStyleCnt="3" custLinFactNeighborX="912" custLinFactNeighborY="-12278"/>
      <dgm:spPr/>
      <dgm:t>
        <a:bodyPr/>
        <a:lstStyle/>
        <a:p>
          <a:endParaRPr lang="en-GB"/>
        </a:p>
      </dgm:t>
    </dgm:pt>
    <dgm:pt modelId="{01E32B08-66F8-41C2-855E-4628193458C9}" type="pres">
      <dgm:prSet presAssocID="{CEBD3FF2-A909-436A-B975-C7E6D6F8C591}" presName="c2text" presStyleLbl="node1" presStyleIdx="1" presStyleCnt="3">
        <dgm:presLayoutVars>
          <dgm:bulletEnabled val="1"/>
        </dgm:presLayoutVars>
      </dgm:prSet>
      <dgm:spPr/>
      <dgm:t>
        <a:bodyPr/>
        <a:lstStyle/>
        <a:p>
          <a:endParaRPr lang="en-GB"/>
        </a:p>
      </dgm:t>
    </dgm:pt>
    <dgm:pt modelId="{13F64777-511F-47AA-90D2-806419277382}" type="pres">
      <dgm:prSet presAssocID="{CEBD3FF2-A909-436A-B975-C7E6D6F8C591}" presName="comp3" presStyleCnt="0"/>
      <dgm:spPr/>
    </dgm:pt>
    <dgm:pt modelId="{2A012DCC-F41B-48B0-8487-E8A3A1699417}" type="pres">
      <dgm:prSet presAssocID="{CEBD3FF2-A909-436A-B975-C7E6D6F8C591}" presName="circle3" presStyleLbl="node1" presStyleIdx="2" presStyleCnt="3" custScaleX="74544" custScaleY="68180" custLinFactNeighborX="2270" custLinFactNeighborY="-44642"/>
      <dgm:spPr/>
      <dgm:t>
        <a:bodyPr/>
        <a:lstStyle/>
        <a:p>
          <a:endParaRPr lang="en-GB"/>
        </a:p>
      </dgm:t>
    </dgm:pt>
    <dgm:pt modelId="{42A492A0-DC30-49B3-8422-88BE7B7C1EB1}" type="pres">
      <dgm:prSet presAssocID="{CEBD3FF2-A909-436A-B975-C7E6D6F8C591}" presName="c3text" presStyleLbl="node1" presStyleIdx="2" presStyleCnt="3">
        <dgm:presLayoutVars>
          <dgm:bulletEnabled val="1"/>
        </dgm:presLayoutVars>
      </dgm:prSet>
      <dgm:spPr/>
      <dgm:t>
        <a:bodyPr/>
        <a:lstStyle/>
        <a:p>
          <a:endParaRPr lang="en-GB"/>
        </a:p>
      </dgm:t>
    </dgm:pt>
  </dgm:ptLst>
  <dgm:cxnLst>
    <dgm:cxn modelId="{5088D268-95A8-4CD9-928B-4C4436D9E1D3}" type="presOf" srcId="{CEBD3FF2-A909-436A-B975-C7E6D6F8C591}" destId="{2032F2FF-4453-406E-BEF3-3F2972E7BEAE}" srcOrd="0" destOrd="0" presId="urn:microsoft.com/office/officeart/2005/8/layout/venn2"/>
    <dgm:cxn modelId="{F716B6CB-45C5-4914-BA5F-61428E48827A}" srcId="{CEBD3FF2-A909-436A-B975-C7E6D6F8C591}" destId="{F41043C6-7941-4A8D-9B1A-0D88A36056A7}" srcOrd="2" destOrd="0" parTransId="{1F574FE6-A923-4BE1-B503-DB043CBAE53D}" sibTransId="{1C2230F0-09C0-4578-9EA8-CA8FC2E9F1F5}"/>
    <dgm:cxn modelId="{2E35EB14-D62E-45B9-892E-4D80CF159B9E}" type="presOf" srcId="{3F7EF754-77E5-462F-8485-E37982459CC0}" destId="{7D85F6CD-A334-43EF-8910-21D92BEA8E41}" srcOrd="0" destOrd="0" presId="urn:microsoft.com/office/officeart/2005/8/layout/venn2"/>
    <dgm:cxn modelId="{057D3FA8-B6D8-45D0-8E7D-8B7DBEB3B28B}" type="presOf" srcId="{A5BE15D1-A3EC-4C39-8C2C-73E545E7F974}" destId="{01E32B08-66F8-41C2-855E-4628193458C9}" srcOrd="1" destOrd="0" presId="urn:microsoft.com/office/officeart/2005/8/layout/venn2"/>
    <dgm:cxn modelId="{B8081AB4-6C68-4B8C-AD9D-73578E4B4429}" srcId="{CEBD3FF2-A909-436A-B975-C7E6D6F8C591}" destId="{3F7EF754-77E5-462F-8485-E37982459CC0}" srcOrd="0" destOrd="0" parTransId="{3C749FEB-2940-43FE-8892-F8FECF965A06}" sibTransId="{976FC31F-8BAD-4572-B0F3-17B273B92184}"/>
    <dgm:cxn modelId="{DEC49903-F135-4CC4-A7FD-975F27BA4EA2}" type="presOf" srcId="{A5BE15D1-A3EC-4C39-8C2C-73E545E7F974}" destId="{FB6E1702-2A1A-4D2B-A09E-CAFCFF46B64A}" srcOrd="0" destOrd="0" presId="urn:microsoft.com/office/officeart/2005/8/layout/venn2"/>
    <dgm:cxn modelId="{DFA10183-2D07-4F34-B332-5E8044E79523}" type="presOf" srcId="{F41043C6-7941-4A8D-9B1A-0D88A36056A7}" destId="{42A492A0-DC30-49B3-8422-88BE7B7C1EB1}" srcOrd="1" destOrd="0" presId="urn:microsoft.com/office/officeart/2005/8/layout/venn2"/>
    <dgm:cxn modelId="{028303F5-7218-4C71-9A44-12234400DF77}" type="presOf" srcId="{3F7EF754-77E5-462F-8485-E37982459CC0}" destId="{A60DD786-10BA-43DB-8145-018FE1233603}" srcOrd="1" destOrd="0" presId="urn:microsoft.com/office/officeart/2005/8/layout/venn2"/>
    <dgm:cxn modelId="{24BFA888-E557-4419-B78B-CCE360738E7E}" srcId="{CEBD3FF2-A909-436A-B975-C7E6D6F8C591}" destId="{A5BE15D1-A3EC-4C39-8C2C-73E545E7F974}" srcOrd="1" destOrd="0" parTransId="{7E7F18A3-B71D-4436-B42A-E103CBF43AB2}" sibTransId="{21006F8F-DD27-4EF2-B4FD-D173B3940815}"/>
    <dgm:cxn modelId="{2E63BEC0-664D-47C4-AC4B-D2017C9D3B12}" type="presOf" srcId="{F41043C6-7941-4A8D-9B1A-0D88A36056A7}" destId="{2A012DCC-F41B-48B0-8487-E8A3A1699417}" srcOrd="0" destOrd="0" presId="urn:microsoft.com/office/officeart/2005/8/layout/venn2"/>
    <dgm:cxn modelId="{183C8071-B0F5-45A8-A62D-3EFF9449FF47}" type="presParOf" srcId="{2032F2FF-4453-406E-BEF3-3F2972E7BEAE}" destId="{D136133A-932B-4398-9A79-218697304D04}" srcOrd="0" destOrd="0" presId="urn:microsoft.com/office/officeart/2005/8/layout/venn2"/>
    <dgm:cxn modelId="{7EC6737A-00A2-4A05-B30B-13B57520C079}" type="presParOf" srcId="{D136133A-932B-4398-9A79-218697304D04}" destId="{7D85F6CD-A334-43EF-8910-21D92BEA8E41}" srcOrd="0" destOrd="0" presId="urn:microsoft.com/office/officeart/2005/8/layout/venn2"/>
    <dgm:cxn modelId="{7F934A7A-01F2-4B79-A49A-AA168F623DEE}" type="presParOf" srcId="{D136133A-932B-4398-9A79-218697304D04}" destId="{A60DD786-10BA-43DB-8145-018FE1233603}" srcOrd="1" destOrd="0" presId="urn:microsoft.com/office/officeart/2005/8/layout/venn2"/>
    <dgm:cxn modelId="{14FBE969-A66D-4E75-A533-9815E8BCD798}" type="presParOf" srcId="{2032F2FF-4453-406E-BEF3-3F2972E7BEAE}" destId="{7908E3B2-E3D0-4000-B27C-D1F95AD04574}" srcOrd="1" destOrd="0" presId="urn:microsoft.com/office/officeart/2005/8/layout/venn2"/>
    <dgm:cxn modelId="{29D9EDED-7F36-477B-ADC0-549BC7989641}" type="presParOf" srcId="{7908E3B2-E3D0-4000-B27C-D1F95AD04574}" destId="{FB6E1702-2A1A-4D2B-A09E-CAFCFF46B64A}" srcOrd="0" destOrd="0" presId="urn:microsoft.com/office/officeart/2005/8/layout/venn2"/>
    <dgm:cxn modelId="{B3C32CE4-A890-46A8-85B3-8F0F4BD86825}" type="presParOf" srcId="{7908E3B2-E3D0-4000-B27C-D1F95AD04574}" destId="{01E32B08-66F8-41C2-855E-4628193458C9}" srcOrd="1" destOrd="0" presId="urn:microsoft.com/office/officeart/2005/8/layout/venn2"/>
    <dgm:cxn modelId="{4B281834-8B83-4373-8242-88AC5B57FCFB}" type="presParOf" srcId="{2032F2FF-4453-406E-BEF3-3F2972E7BEAE}" destId="{13F64777-511F-47AA-90D2-806419277382}" srcOrd="2" destOrd="0" presId="urn:microsoft.com/office/officeart/2005/8/layout/venn2"/>
    <dgm:cxn modelId="{81A58655-4905-4C43-BC4C-6B039272A08E}" type="presParOf" srcId="{13F64777-511F-47AA-90D2-806419277382}" destId="{2A012DCC-F41B-48B0-8487-E8A3A1699417}" srcOrd="0" destOrd="0" presId="urn:microsoft.com/office/officeart/2005/8/layout/venn2"/>
    <dgm:cxn modelId="{1E8C334D-60D5-4812-ACE8-CEA6DFDA8F1F}" type="presParOf" srcId="{13F64777-511F-47AA-90D2-806419277382}" destId="{42A492A0-DC30-49B3-8422-88BE7B7C1EB1}" srcOrd="1" destOrd="0" presId="urn:microsoft.com/office/officeart/2005/8/layout/ven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4608F7B-A979-4680-A5C9-1B3FE735CB0E}" type="doc">
      <dgm:prSet loTypeId="urn:microsoft.com/office/officeart/2005/8/layout/default#1" loCatId="list" qsTypeId="urn:microsoft.com/office/officeart/2005/8/quickstyle/simple1" qsCatId="simple" csTypeId="urn:microsoft.com/office/officeart/2005/8/colors/accent1_2" csCatId="accent1" phldr="1"/>
      <dgm:spPr/>
      <dgm:t>
        <a:bodyPr/>
        <a:lstStyle/>
        <a:p>
          <a:endParaRPr lang="sv-SE"/>
        </a:p>
      </dgm:t>
    </dgm:pt>
    <dgm:pt modelId="{67D5FCF2-B372-44AE-B042-E40956B49F6A}">
      <dgm:prSet phldrT="[Text]"/>
      <dgm:spPr/>
      <dgm:t>
        <a:bodyPr/>
        <a:lstStyle/>
        <a:p>
          <a:r>
            <a:rPr lang="sv-SE" dirty="0" smtClean="0"/>
            <a:t>Integrity </a:t>
          </a:r>
          <a:endParaRPr lang="sv-SE" dirty="0"/>
        </a:p>
      </dgm:t>
    </dgm:pt>
    <dgm:pt modelId="{FF1251E7-136C-42BA-A6A1-CC19DF9F116C}" type="parTrans" cxnId="{858AB279-AB87-4F24-B350-0AF50A82C9B6}">
      <dgm:prSet/>
      <dgm:spPr/>
      <dgm:t>
        <a:bodyPr/>
        <a:lstStyle/>
        <a:p>
          <a:endParaRPr lang="sv-SE"/>
        </a:p>
      </dgm:t>
    </dgm:pt>
    <dgm:pt modelId="{FB0C4D12-5BD7-4061-9F06-BFA26853E2F0}" type="sibTrans" cxnId="{858AB279-AB87-4F24-B350-0AF50A82C9B6}">
      <dgm:prSet/>
      <dgm:spPr/>
      <dgm:t>
        <a:bodyPr/>
        <a:lstStyle/>
        <a:p>
          <a:endParaRPr lang="sv-SE"/>
        </a:p>
      </dgm:t>
    </dgm:pt>
    <dgm:pt modelId="{3FB894CC-585D-4F7B-911B-09F28F4514BD}">
      <dgm:prSet phldrT="[Text]"/>
      <dgm:spPr/>
      <dgm:t>
        <a:bodyPr/>
        <a:lstStyle/>
        <a:p>
          <a:r>
            <a:rPr lang="en-US" dirty="0" smtClean="0"/>
            <a:t>Cooperation</a:t>
          </a:r>
          <a:endParaRPr lang="sv-SE" dirty="0"/>
        </a:p>
      </dgm:t>
    </dgm:pt>
    <dgm:pt modelId="{074C5B0C-CAFD-4705-A164-29B90CAC5B71}" type="parTrans" cxnId="{7A1917C4-CC7F-4056-93E9-F2C39389CCEF}">
      <dgm:prSet/>
      <dgm:spPr/>
      <dgm:t>
        <a:bodyPr/>
        <a:lstStyle/>
        <a:p>
          <a:endParaRPr lang="sv-SE"/>
        </a:p>
      </dgm:t>
    </dgm:pt>
    <dgm:pt modelId="{A2A4461F-B355-4B92-A099-65D5651D0A9A}" type="sibTrans" cxnId="{7A1917C4-CC7F-4056-93E9-F2C39389CCEF}">
      <dgm:prSet/>
      <dgm:spPr/>
      <dgm:t>
        <a:bodyPr/>
        <a:lstStyle/>
        <a:p>
          <a:endParaRPr lang="sv-SE"/>
        </a:p>
      </dgm:t>
    </dgm:pt>
    <dgm:pt modelId="{19AF3ABA-FC7A-47DE-B15C-E519648E791D}">
      <dgm:prSet phldrT="[Text]"/>
      <dgm:spPr/>
      <dgm:t>
        <a:bodyPr/>
        <a:lstStyle/>
        <a:p>
          <a:r>
            <a:rPr lang="sv-SE" dirty="0" smtClean="0"/>
            <a:t>Purpose</a:t>
          </a:r>
          <a:endParaRPr lang="sv-SE" dirty="0"/>
        </a:p>
      </dgm:t>
    </dgm:pt>
    <dgm:pt modelId="{24AC3EA2-35B4-4946-ACF9-B61FA12EC67F}" type="parTrans" cxnId="{E5F62EE9-3D01-4D29-9569-2412531AC023}">
      <dgm:prSet/>
      <dgm:spPr/>
      <dgm:t>
        <a:bodyPr/>
        <a:lstStyle/>
        <a:p>
          <a:endParaRPr lang="sv-SE"/>
        </a:p>
      </dgm:t>
    </dgm:pt>
    <dgm:pt modelId="{6E66C50D-098F-4178-96E2-34EFF63740D0}" type="sibTrans" cxnId="{E5F62EE9-3D01-4D29-9569-2412531AC023}">
      <dgm:prSet/>
      <dgm:spPr/>
      <dgm:t>
        <a:bodyPr/>
        <a:lstStyle/>
        <a:p>
          <a:endParaRPr lang="sv-SE"/>
        </a:p>
      </dgm:t>
    </dgm:pt>
    <dgm:pt modelId="{ED9953FF-C6B0-4E99-8420-EDA2BBAF85F0}">
      <dgm:prSet phldrT="[Text]"/>
      <dgm:spPr/>
      <dgm:t>
        <a:bodyPr/>
        <a:lstStyle/>
        <a:p>
          <a:r>
            <a:rPr lang="sv-SE" dirty="0" smtClean="0"/>
            <a:t>Stewardship</a:t>
          </a:r>
          <a:endParaRPr lang="sv-SE" dirty="0"/>
        </a:p>
      </dgm:t>
    </dgm:pt>
    <dgm:pt modelId="{F52FB26F-312C-4E83-A47D-AC1A18CF9235}" type="parTrans" cxnId="{DEAA5482-017F-4979-AB86-A2D043C99E14}">
      <dgm:prSet/>
      <dgm:spPr/>
      <dgm:t>
        <a:bodyPr/>
        <a:lstStyle/>
        <a:p>
          <a:endParaRPr lang="sv-SE"/>
        </a:p>
      </dgm:t>
    </dgm:pt>
    <dgm:pt modelId="{6D3902CA-078F-4A00-B5BA-C65E4BF4B254}" type="sibTrans" cxnId="{DEAA5482-017F-4979-AB86-A2D043C99E14}">
      <dgm:prSet/>
      <dgm:spPr/>
      <dgm:t>
        <a:bodyPr/>
        <a:lstStyle/>
        <a:p>
          <a:endParaRPr lang="sv-SE"/>
        </a:p>
      </dgm:t>
    </dgm:pt>
    <dgm:pt modelId="{AD6C56D4-0D31-4599-94F8-1C4A1620DC06}">
      <dgm:prSet phldrT="[Text]"/>
      <dgm:spPr/>
      <dgm:t>
        <a:bodyPr/>
        <a:lstStyle/>
        <a:p>
          <a:r>
            <a:rPr lang="sv-SE" dirty="0" smtClean="0"/>
            <a:t>Sustainability</a:t>
          </a:r>
          <a:endParaRPr lang="sv-SE" dirty="0"/>
        </a:p>
      </dgm:t>
    </dgm:pt>
    <dgm:pt modelId="{E4E35172-0DF4-447E-9EB0-0632E1FE824C}" type="parTrans" cxnId="{FA36BFA0-90BE-4290-8BA2-C07103B6050D}">
      <dgm:prSet/>
      <dgm:spPr/>
      <dgm:t>
        <a:bodyPr/>
        <a:lstStyle/>
        <a:p>
          <a:endParaRPr lang="sv-SE"/>
        </a:p>
      </dgm:t>
    </dgm:pt>
    <dgm:pt modelId="{F21652D9-4294-4042-83F6-4DE57A26F49C}" type="sibTrans" cxnId="{FA36BFA0-90BE-4290-8BA2-C07103B6050D}">
      <dgm:prSet/>
      <dgm:spPr/>
      <dgm:t>
        <a:bodyPr/>
        <a:lstStyle/>
        <a:p>
          <a:endParaRPr lang="sv-SE"/>
        </a:p>
      </dgm:t>
    </dgm:pt>
    <dgm:pt modelId="{922D1187-1CDB-4891-8509-6641E8E2C631}" type="pres">
      <dgm:prSet presAssocID="{44608F7B-A979-4680-A5C9-1B3FE735CB0E}" presName="diagram" presStyleCnt="0">
        <dgm:presLayoutVars>
          <dgm:dir/>
          <dgm:resizeHandles val="exact"/>
        </dgm:presLayoutVars>
      </dgm:prSet>
      <dgm:spPr/>
      <dgm:t>
        <a:bodyPr/>
        <a:lstStyle/>
        <a:p>
          <a:endParaRPr lang="en-GB"/>
        </a:p>
      </dgm:t>
    </dgm:pt>
    <dgm:pt modelId="{416B33EA-D5BF-4E23-8B80-86BD10E746CE}" type="pres">
      <dgm:prSet presAssocID="{67D5FCF2-B372-44AE-B042-E40956B49F6A}" presName="node" presStyleLbl="node1" presStyleIdx="0" presStyleCnt="5">
        <dgm:presLayoutVars>
          <dgm:bulletEnabled val="1"/>
        </dgm:presLayoutVars>
      </dgm:prSet>
      <dgm:spPr/>
      <dgm:t>
        <a:bodyPr/>
        <a:lstStyle/>
        <a:p>
          <a:endParaRPr lang="en-GB"/>
        </a:p>
      </dgm:t>
    </dgm:pt>
    <dgm:pt modelId="{B3F299E0-5784-4333-9254-0E434DB4D63A}" type="pres">
      <dgm:prSet presAssocID="{FB0C4D12-5BD7-4061-9F06-BFA26853E2F0}" presName="sibTrans" presStyleCnt="0"/>
      <dgm:spPr/>
    </dgm:pt>
    <dgm:pt modelId="{43C8094F-AEA8-4DA4-A754-61B99B0FA3FE}" type="pres">
      <dgm:prSet presAssocID="{3FB894CC-585D-4F7B-911B-09F28F4514BD}" presName="node" presStyleLbl="node1" presStyleIdx="1" presStyleCnt="5">
        <dgm:presLayoutVars>
          <dgm:bulletEnabled val="1"/>
        </dgm:presLayoutVars>
      </dgm:prSet>
      <dgm:spPr/>
      <dgm:t>
        <a:bodyPr/>
        <a:lstStyle/>
        <a:p>
          <a:endParaRPr lang="en-GB"/>
        </a:p>
      </dgm:t>
    </dgm:pt>
    <dgm:pt modelId="{461FAC84-A8B9-46D9-B4C7-63EB1DAEC395}" type="pres">
      <dgm:prSet presAssocID="{A2A4461F-B355-4B92-A099-65D5651D0A9A}" presName="sibTrans" presStyleCnt="0"/>
      <dgm:spPr/>
    </dgm:pt>
    <dgm:pt modelId="{0BF884F3-AB0F-4C25-A08C-967499DE75E4}" type="pres">
      <dgm:prSet presAssocID="{19AF3ABA-FC7A-47DE-B15C-E519648E791D}" presName="node" presStyleLbl="node1" presStyleIdx="2" presStyleCnt="5" custLinFactX="-63599" custLinFactY="17528" custLinFactNeighborX="-100000" custLinFactNeighborY="100000">
        <dgm:presLayoutVars>
          <dgm:bulletEnabled val="1"/>
        </dgm:presLayoutVars>
      </dgm:prSet>
      <dgm:spPr/>
      <dgm:t>
        <a:bodyPr/>
        <a:lstStyle/>
        <a:p>
          <a:endParaRPr lang="en-GB"/>
        </a:p>
      </dgm:t>
    </dgm:pt>
    <dgm:pt modelId="{728363F0-DEA1-4E8C-927F-00B658649E15}" type="pres">
      <dgm:prSet presAssocID="{6E66C50D-098F-4178-96E2-34EFF63740D0}" presName="sibTrans" presStyleCnt="0"/>
      <dgm:spPr/>
    </dgm:pt>
    <dgm:pt modelId="{9882C190-06F9-41C2-A632-E0FD3E3A7375}" type="pres">
      <dgm:prSet presAssocID="{ED9953FF-C6B0-4E99-8420-EDA2BBAF85F0}" presName="node" presStyleLbl="node1" presStyleIdx="3" presStyleCnt="5" custLinFactX="60999" custLinFactY="-15803" custLinFactNeighborX="100000" custLinFactNeighborY="-100000">
        <dgm:presLayoutVars>
          <dgm:bulletEnabled val="1"/>
        </dgm:presLayoutVars>
      </dgm:prSet>
      <dgm:spPr/>
      <dgm:t>
        <a:bodyPr/>
        <a:lstStyle/>
        <a:p>
          <a:endParaRPr lang="en-GB"/>
        </a:p>
      </dgm:t>
    </dgm:pt>
    <dgm:pt modelId="{BAD80FD0-E03E-447F-A97F-81DD4A8958E1}" type="pres">
      <dgm:prSet presAssocID="{6D3902CA-078F-4A00-B5BA-C65E4BF4B254}" presName="sibTrans" presStyleCnt="0"/>
      <dgm:spPr/>
    </dgm:pt>
    <dgm:pt modelId="{381A559D-4CEA-4B07-B447-93D2FD729476}" type="pres">
      <dgm:prSet presAssocID="{AD6C56D4-0D31-4599-94F8-1C4A1620DC06}" presName="node" presStyleLbl="node1" presStyleIdx="4" presStyleCnt="5">
        <dgm:presLayoutVars>
          <dgm:bulletEnabled val="1"/>
        </dgm:presLayoutVars>
      </dgm:prSet>
      <dgm:spPr/>
      <dgm:t>
        <a:bodyPr/>
        <a:lstStyle/>
        <a:p>
          <a:endParaRPr lang="sv-SE"/>
        </a:p>
      </dgm:t>
    </dgm:pt>
  </dgm:ptLst>
  <dgm:cxnLst>
    <dgm:cxn modelId="{3E74BAC5-F09A-4AEE-90F2-436CC3BBE992}" type="presOf" srcId="{ED9953FF-C6B0-4E99-8420-EDA2BBAF85F0}" destId="{9882C190-06F9-41C2-A632-E0FD3E3A7375}" srcOrd="0" destOrd="0" presId="urn:microsoft.com/office/officeart/2005/8/layout/default#1"/>
    <dgm:cxn modelId="{E5F62EE9-3D01-4D29-9569-2412531AC023}" srcId="{44608F7B-A979-4680-A5C9-1B3FE735CB0E}" destId="{19AF3ABA-FC7A-47DE-B15C-E519648E791D}" srcOrd="2" destOrd="0" parTransId="{24AC3EA2-35B4-4946-ACF9-B61FA12EC67F}" sibTransId="{6E66C50D-098F-4178-96E2-34EFF63740D0}"/>
    <dgm:cxn modelId="{D6FEC199-52F9-4DFC-9031-268D211C9350}" type="presOf" srcId="{67D5FCF2-B372-44AE-B042-E40956B49F6A}" destId="{416B33EA-D5BF-4E23-8B80-86BD10E746CE}" srcOrd="0" destOrd="0" presId="urn:microsoft.com/office/officeart/2005/8/layout/default#1"/>
    <dgm:cxn modelId="{FA36BFA0-90BE-4290-8BA2-C07103B6050D}" srcId="{44608F7B-A979-4680-A5C9-1B3FE735CB0E}" destId="{AD6C56D4-0D31-4599-94F8-1C4A1620DC06}" srcOrd="4" destOrd="0" parTransId="{E4E35172-0DF4-447E-9EB0-0632E1FE824C}" sibTransId="{F21652D9-4294-4042-83F6-4DE57A26F49C}"/>
    <dgm:cxn modelId="{7A1917C4-CC7F-4056-93E9-F2C39389CCEF}" srcId="{44608F7B-A979-4680-A5C9-1B3FE735CB0E}" destId="{3FB894CC-585D-4F7B-911B-09F28F4514BD}" srcOrd="1" destOrd="0" parTransId="{074C5B0C-CAFD-4705-A164-29B90CAC5B71}" sibTransId="{A2A4461F-B355-4B92-A099-65D5651D0A9A}"/>
    <dgm:cxn modelId="{EBB65B98-2EF5-4D3F-9E25-E54EC6C0E170}" type="presOf" srcId="{19AF3ABA-FC7A-47DE-B15C-E519648E791D}" destId="{0BF884F3-AB0F-4C25-A08C-967499DE75E4}" srcOrd="0" destOrd="0" presId="urn:microsoft.com/office/officeart/2005/8/layout/default#1"/>
    <dgm:cxn modelId="{858AB279-AB87-4F24-B350-0AF50A82C9B6}" srcId="{44608F7B-A979-4680-A5C9-1B3FE735CB0E}" destId="{67D5FCF2-B372-44AE-B042-E40956B49F6A}" srcOrd="0" destOrd="0" parTransId="{FF1251E7-136C-42BA-A6A1-CC19DF9F116C}" sibTransId="{FB0C4D12-5BD7-4061-9F06-BFA26853E2F0}"/>
    <dgm:cxn modelId="{F31851F1-6948-4BDA-AA58-92724A9E0BC1}" type="presOf" srcId="{44608F7B-A979-4680-A5C9-1B3FE735CB0E}" destId="{922D1187-1CDB-4891-8509-6641E8E2C631}" srcOrd="0" destOrd="0" presId="urn:microsoft.com/office/officeart/2005/8/layout/default#1"/>
    <dgm:cxn modelId="{DEAA5482-017F-4979-AB86-A2D043C99E14}" srcId="{44608F7B-A979-4680-A5C9-1B3FE735CB0E}" destId="{ED9953FF-C6B0-4E99-8420-EDA2BBAF85F0}" srcOrd="3" destOrd="0" parTransId="{F52FB26F-312C-4E83-A47D-AC1A18CF9235}" sibTransId="{6D3902CA-078F-4A00-B5BA-C65E4BF4B254}"/>
    <dgm:cxn modelId="{A8BB48E7-D8E5-44CF-98E6-E38128B0DD67}" type="presOf" srcId="{AD6C56D4-0D31-4599-94F8-1C4A1620DC06}" destId="{381A559D-4CEA-4B07-B447-93D2FD729476}" srcOrd="0" destOrd="0" presId="urn:microsoft.com/office/officeart/2005/8/layout/default#1"/>
    <dgm:cxn modelId="{B46370EA-A703-4461-8E4E-A1392A24ABC8}" type="presOf" srcId="{3FB894CC-585D-4F7B-911B-09F28F4514BD}" destId="{43C8094F-AEA8-4DA4-A754-61B99B0FA3FE}" srcOrd="0" destOrd="0" presId="urn:microsoft.com/office/officeart/2005/8/layout/default#1"/>
    <dgm:cxn modelId="{996C4526-F233-46D0-ACE9-65D5E257C29C}" type="presParOf" srcId="{922D1187-1CDB-4891-8509-6641E8E2C631}" destId="{416B33EA-D5BF-4E23-8B80-86BD10E746CE}" srcOrd="0" destOrd="0" presId="urn:microsoft.com/office/officeart/2005/8/layout/default#1"/>
    <dgm:cxn modelId="{B372A7F6-F8C7-4116-AD4A-CA0AFBECAD29}" type="presParOf" srcId="{922D1187-1CDB-4891-8509-6641E8E2C631}" destId="{B3F299E0-5784-4333-9254-0E434DB4D63A}" srcOrd="1" destOrd="0" presId="urn:microsoft.com/office/officeart/2005/8/layout/default#1"/>
    <dgm:cxn modelId="{89425CD3-BFBB-4049-88E6-96B89E8F3855}" type="presParOf" srcId="{922D1187-1CDB-4891-8509-6641E8E2C631}" destId="{43C8094F-AEA8-4DA4-A754-61B99B0FA3FE}" srcOrd="2" destOrd="0" presId="urn:microsoft.com/office/officeart/2005/8/layout/default#1"/>
    <dgm:cxn modelId="{15D543BF-EE71-40DB-BFBB-C753308E1DBE}" type="presParOf" srcId="{922D1187-1CDB-4891-8509-6641E8E2C631}" destId="{461FAC84-A8B9-46D9-B4C7-63EB1DAEC395}" srcOrd="3" destOrd="0" presId="urn:microsoft.com/office/officeart/2005/8/layout/default#1"/>
    <dgm:cxn modelId="{E7D29F96-D80D-485A-AE34-7B1AD72E19FC}" type="presParOf" srcId="{922D1187-1CDB-4891-8509-6641E8E2C631}" destId="{0BF884F3-AB0F-4C25-A08C-967499DE75E4}" srcOrd="4" destOrd="0" presId="urn:microsoft.com/office/officeart/2005/8/layout/default#1"/>
    <dgm:cxn modelId="{8FC50042-EE18-4451-925A-5E42369BC3B5}" type="presParOf" srcId="{922D1187-1CDB-4891-8509-6641E8E2C631}" destId="{728363F0-DEA1-4E8C-927F-00B658649E15}" srcOrd="5" destOrd="0" presId="urn:microsoft.com/office/officeart/2005/8/layout/default#1"/>
    <dgm:cxn modelId="{93FEE8D5-5913-48FD-A1DE-23870BCBE438}" type="presParOf" srcId="{922D1187-1CDB-4891-8509-6641E8E2C631}" destId="{9882C190-06F9-41C2-A632-E0FD3E3A7375}" srcOrd="6" destOrd="0" presId="urn:microsoft.com/office/officeart/2005/8/layout/default#1"/>
    <dgm:cxn modelId="{A06FFF1F-E51E-41CC-979C-88B9ACFC2719}" type="presParOf" srcId="{922D1187-1CDB-4891-8509-6641E8E2C631}" destId="{BAD80FD0-E03E-447F-A97F-81DD4A8958E1}" srcOrd="7" destOrd="0" presId="urn:microsoft.com/office/officeart/2005/8/layout/default#1"/>
    <dgm:cxn modelId="{99AE7545-9339-4B90-B69A-B1DECA013C05}" type="presParOf" srcId="{922D1187-1CDB-4891-8509-6641E8E2C631}" destId="{381A559D-4CEA-4B07-B447-93D2FD729476}" srcOrd="8" destOrd="0" presId="urn:microsoft.com/office/officeart/2005/8/layout/defaul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A41A7D2-1A1E-4B11-AD21-83AD8758DD10}" type="doc">
      <dgm:prSet loTypeId="urn:microsoft.com/office/officeart/2005/8/layout/pyramid2" loCatId="list" qsTypeId="urn:microsoft.com/office/officeart/2005/8/quickstyle/simple1" qsCatId="simple" csTypeId="urn:microsoft.com/office/officeart/2005/8/colors/accent1_2" csCatId="accent1" phldr="1"/>
      <dgm:spPr/>
    </dgm:pt>
    <dgm:pt modelId="{526EE619-B795-4C4B-93ED-91C078C4090D}">
      <dgm:prSet phldrT="[Text]"/>
      <dgm:spPr/>
      <dgm:t>
        <a:bodyPr/>
        <a:lstStyle/>
        <a:p>
          <a:r>
            <a:rPr lang="en-US" dirty="0" smtClean="0"/>
            <a:t>Environment</a:t>
          </a:r>
          <a:endParaRPr lang="sv-SE" dirty="0"/>
        </a:p>
      </dgm:t>
    </dgm:pt>
    <dgm:pt modelId="{A0BA7FC3-05A9-4175-9A96-F91976C5FC1F}" type="parTrans" cxnId="{0347032B-0B78-416E-969C-D8CCE7F2CE7A}">
      <dgm:prSet/>
      <dgm:spPr/>
      <dgm:t>
        <a:bodyPr/>
        <a:lstStyle/>
        <a:p>
          <a:endParaRPr lang="sv-SE"/>
        </a:p>
      </dgm:t>
    </dgm:pt>
    <dgm:pt modelId="{CCC57FE3-A0FB-4D19-911C-F4B98D521C35}" type="sibTrans" cxnId="{0347032B-0B78-416E-969C-D8CCE7F2CE7A}">
      <dgm:prSet/>
      <dgm:spPr/>
      <dgm:t>
        <a:bodyPr/>
        <a:lstStyle/>
        <a:p>
          <a:endParaRPr lang="sv-SE"/>
        </a:p>
      </dgm:t>
    </dgm:pt>
    <dgm:pt modelId="{5EDDE7A6-181D-4BA4-BCB4-FF6010C09FFB}">
      <dgm:prSet phldrT="[Text]"/>
      <dgm:spPr/>
      <dgm:t>
        <a:bodyPr/>
        <a:lstStyle/>
        <a:p>
          <a:r>
            <a:rPr lang="en-US" dirty="0" smtClean="0"/>
            <a:t>Social </a:t>
          </a:r>
          <a:endParaRPr lang="sv-SE" dirty="0"/>
        </a:p>
      </dgm:t>
    </dgm:pt>
    <dgm:pt modelId="{AAA31449-6C89-4881-9084-09B53E5456DF}" type="parTrans" cxnId="{F2F604EE-FBCB-4225-B23D-F27C2F1AB48D}">
      <dgm:prSet/>
      <dgm:spPr/>
      <dgm:t>
        <a:bodyPr/>
        <a:lstStyle/>
        <a:p>
          <a:endParaRPr lang="sv-SE"/>
        </a:p>
      </dgm:t>
    </dgm:pt>
    <dgm:pt modelId="{DE46D191-824F-4D9F-8664-79652D4B6083}" type="sibTrans" cxnId="{F2F604EE-FBCB-4225-B23D-F27C2F1AB48D}">
      <dgm:prSet/>
      <dgm:spPr/>
      <dgm:t>
        <a:bodyPr/>
        <a:lstStyle/>
        <a:p>
          <a:endParaRPr lang="sv-SE"/>
        </a:p>
      </dgm:t>
    </dgm:pt>
    <dgm:pt modelId="{EA3B88DF-F113-44C5-BA0B-C4CB0575CC9D}">
      <dgm:prSet phldrT="[Text]"/>
      <dgm:spPr/>
      <dgm:t>
        <a:bodyPr/>
        <a:lstStyle/>
        <a:p>
          <a:r>
            <a:rPr lang="en-US" dirty="0" smtClean="0"/>
            <a:t>Economic</a:t>
          </a:r>
          <a:endParaRPr lang="sv-SE" dirty="0"/>
        </a:p>
      </dgm:t>
    </dgm:pt>
    <dgm:pt modelId="{64707F26-BD96-4D1B-8ECB-01D2C5B70BA7}" type="parTrans" cxnId="{DC0CE7BC-444F-42C7-943A-B6914457AAE0}">
      <dgm:prSet/>
      <dgm:spPr/>
      <dgm:t>
        <a:bodyPr/>
        <a:lstStyle/>
        <a:p>
          <a:endParaRPr lang="sv-SE"/>
        </a:p>
      </dgm:t>
    </dgm:pt>
    <dgm:pt modelId="{ED42F7C1-DF30-48C8-931E-C14776F91DF3}" type="sibTrans" cxnId="{DC0CE7BC-444F-42C7-943A-B6914457AAE0}">
      <dgm:prSet/>
      <dgm:spPr/>
      <dgm:t>
        <a:bodyPr/>
        <a:lstStyle/>
        <a:p>
          <a:endParaRPr lang="sv-SE"/>
        </a:p>
      </dgm:t>
    </dgm:pt>
    <dgm:pt modelId="{03379848-5BE6-4AD6-9D29-3EBB7BEB28F0}" type="pres">
      <dgm:prSet presAssocID="{DA41A7D2-1A1E-4B11-AD21-83AD8758DD10}" presName="compositeShape" presStyleCnt="0">
        <dgm:presLayoutVars>
          <dgm:dir/>
          <dgm:resizeHandles/>
        </dgm:presLayoutVars>
      </dgm:prSet>
      <dgm:spPr/>
    </dgm:pt>
    <dgm:pt modelId="{286D222B-27D9-48E4-8A17-35084C6FDCD1}" type="pres">
      <dgm:prSet presAssocID="{DA41A7D2-1A1E-4B11-AD21-83AD8758DD10}" presName="pyramid" presStyleLbl="node1" presStyleIdx="0" presStyleCnt="1"/>
      <dgm:spPr/>
    </dgm:pt>
    <dgm:pt modelId="{C63958B3-436B-4DEB-A314-B32FDDBE9724}" type="pres">
      <dgm:prSet presAssocID="{DA41A7D2-1A1E-4B11-AD21-83AD8758DD10}" presName="theList" presStyleCnt="0"/>
      <dgm:spPr/>
    </dgm:pt>
    <dgm:pt modelId="{A0D764A2-C735-4CCC-ADF5-1E29FB8184EE}" type="pres">
      <dgm:prSet presAssocID="{526EE619-B795-4C4B-93ED-91C078C4090D}" presName="aNode" presStyleLbl="fgAcc1" presStyleIdx="0" presStyleCnt="3">
        <dgm:presLayoutVars>
          <dgm:bulletEnabled val="1"/>
        </dgm:presLayoutVars>
      </dgm:prSet>
      <dgm:spPr/>
      <dgm:t>
        <a:bodyPr/>
        <a:lstStyle/>
        <a:p>
          <a:endParaRPr lang="en-GB"/>
        </a:p>
      </dgm:t>
    </dgm:pt>
    <dgm:pt modelId="{E44EB982-042C-4FED-89FF-B3F5E595C169}" type="pres">
      <dgm:prSet presAssocID="{526EE619-B795-4C4B-93ED-91C078C4090D}" presName="aSpace" presStyleCnt="0"/>
      <dgm:spPr/>
    </dgm:pt>
    <dgm:pt modelId="{FDAD4B0A-FD7A-4466-8FEC-FBE868ACC7D3}" type="pres">
      <dgm:prSet presAssocID="{5EDDE7A6-181D-4BA4-BCB4-FF6010C09FFB}" presName="aNode" presStyleLbl="fgAcc1" presStyleIdx="1" presStyleCnt="3">
        <dgm:presLayoutVars>
          <dgm:bulletEnabled val="1"/>
        </dgm:presLayoutVars>
      </dgm:prSet>
      <dgm:spPr/>
      <dgm:t>
        <a:bodyPr/>
        <a:lstStyle/>
        <a:p>
          <a:endParaRPr lang="en-GB"/>
        </a:p>
      </dgm:t>
    </dgm:pt>
    <dgm:pt modelId="{2B89B084-EEE3-45E9-9000-5321CD969CDE}" type="pres">
      <dgm:prSet presAssocID="{5EDDE7A6-181D-4BA4-BCB4-FF6010C09FFB}" presName="aSpace" presStyleCnt="0"/>
      <dgm:spPr/>
    </dgm:pt>
    <dgm:pt modelId="{8621A7DE-5E8C-4A0D-8117-AD80264C455F}" type="pres">
      <dgm:prSet presAssocID="{EA3B88DF-F113-44C5-BA0B-C4CB0575CC9D}" presName="aNode" presStyleLbl="fgAcc1" presStyleIdx="2" presStyleCnt="3">
        <dgm:presLayoutVars>
          <dgm:bulletEnabled val="1"/>
        </dgm:presLayoutVars>
      </dgm:prSet>
      <dgm:spPr/>
      <dgm:t>
        <a:bodyPr/>
        <a:lstStyle/>
        <a:p>
          <a:endParaRPr lang="en-GB"/>
        </a:p>
      </dgm:t>
    </dgm:pt>
    <dgm:pt modelId="{CC2C1903-875B-4E08-9067-41300653FE8A}" type="pres">
      <dgm:prSet presAssocID="{EA3B88DF-F113-44C5-BA0B-C4CB0575CC9D}" presName="aSpace" presStyleCnt="0"/>
      <dgm:spPr/>
    </dgm:pt>
  </dgm:ptLst>
  <dgm:cxnLst>
    <dgm:cxn modelId="{1858A432-51A7-474D-8EB7-6D2675C99FB5}" type="presOf" srcId="{EA3B88DF-F113-44C5-BA0B-C4CB0575CC9D}" destId="{8621A7DE-5E8C-4A0D-8117-AD80264C455F}" srcOrd="0" destOrd="0" presId="urn:microsoft.com/office/officeart/2005/8/layout/pyramid2"/>
    <dgm:cxn modelId="{1937894F-E63A-4279-85B2-A0D86D00A33D}" type="presOf" srcId="{526EE619-B795-4C4B-93ED-91C078C4090D}" destId="{A0D764A2-C735-4CCC-ADF5-1E29FB8184EE}" srcOrd="0" destOrd="0" presId="urn:microsoft.com/office/officeart/2005/8/layout/pyramid2"/>
    <dgm:cxn modelId="{F2F604EE-FBCB-4225-B23D-F27C2F1AB48D}" srcId="{DA41A7D2-1A1E-4B11-AD21-83AD8758DD10}" destId="{5EDDE7A6-181D-4BA4-BCB4-FF6010C09FFB}" srcOrd="1" destOrd="0" parTransId="{AAA31449-6C89-4881-9084-09B53E5456DF}" sibTransId="{DE46D191-824F-4D9F-8664-79652D4B6083}"/>
    <dgm:cxn modelId="{DC0CE7BC-444F-42C7-943A-B6914457AAE0}" srcId="{DA41A7D2-1A1E-4B11-AD21-83AD8758DD10}" destId="{EA3B88DF-F113-44C5-BA0B-C4CB0575CC9D}" srcOrd="2" destOrd="0" parTransId="{64707F26-BD96-4D1B-8ECB-01D2C5B70BA7}" sibTransId="{ED42F7C1-DF30-48C8-931E-C14776F91DF3}"/>
    <dgm:cxn modelId="{09991BAC-FC96-4DA7-BA0C-DE3CA3377FE4}" type="presOf" srcId="{DA41A7D2-1A1E-4B11-AD21-83AD8758DD10}" destId="{03379848-5BE6-4AD6-9D29-3EBB7BEB28F0}" srcOrd="0" destOrd="0" presId="urn:microsoft.com/office/officeart/2005/8/layout/pyramid2"/>
    <dgm:cxn modelId="{0347032B-0B78-416E-969C-D8CCE7F2CE7A}" srcId="{DA41A7D2-1A1E-4B11-AD21-83AD8758DD10}" destId="{526EE619-B795-4C4B-93ED-91C078C4090D}" srcOrd="0" destOrd="0" parTransId="{A0BA7FC3-05A9-4175-9A96-F91976C5FC1F}" sibTransId="{CCC57FE3-A0FB-4D19-911C-F4B98D521C35}"/>
    <dgm:cxn modelId="{5EA898FB-CB5E-418F-B85E-151450AD512C}" type="presOf" srcId="{5EDDE7A6-181D-4BA4-BCB4-FF6010C09FFB}" destId="{FDAD4B0A-FD7A-4466-8FEC-FBE868ACC7D3}" srcOrd="0" destOrd="0" presId="urn:microsoft.com/office/officeart/2005/8/layout/pyramid2"/>
    <dgm:cxn modelId="{D850B160-53EB-44CB-A6B8-DAC5BFA2FDEB}" type="presParOf" srcId="{03379848-5BE6-4AD6-9D29-3EBB7BEB28F0}" destId="{286D222B-27D9-48E4-8A17-35084C6FDCD1}" srcOrd="0" destOrd="0" presId="urn:microsoft.com/office/officeart/2005/8/layout/pyramid2"/>
    <dgm:cxn modelId="{91EDFA20-01F3-4435-97A3-5910F1D9924B}" type="presParOf" srcId="{03379848-5BE6-4AD6-9D29-3EBB7BEB28F0}" destId="{C63958B3-436B-4DEB-A314-B32FDDBE9724}" srcOrd="1" destOrd="0" presId="urn:microsoft.com/office/officeart/2005/8/layout/pyramid2"/>
    <dgm:cxn modelId="{74052556-9998-4A5A-ABF2-5B5306016C89}" type="presParOf" srcId="{C63958B3-436B-4DEB-A314-B32FDDBE9724}" destId="{A0D764A2-C735-4CCC-ADF5-1E29FB8184EE}" srcOrd="0" destOrd="0" presId="urn:microsoft.com/office/officeart/2005/8/layout/pyramid2"/>
    <dgm:cxn modelId="{BD58EF5F-F85F-4BC9-9132-54E5678C2548}" type="presParOf" srcId="{C63958B3-436B-4DEB-A314-B32FDDBE9724}" destId="{E44EB982-042C-4FED-89FF-B3F5E595C169}" srcOrd="1" destOrd="0" presId="urn:microsoft.com/office/officeart/2005/8/layout/pyramid2"/>
    <dgm:cxn modelId="{F2264AFC-3276-46E1-9B72-B6FAD76CF6B3}" type="presParOf" srcId="{C63958B3-436B-4DEB-A314-B32FDDBE9724}" destId="{FDAD4B0A-FD7A-4466-8FEC-FBE868ACC7D3}" srcOrd="2" destOrd="0" presId="urn:microsoft.com/office/officeart/2005/8/layout/pyramid2"/>
    <dgm:cxn modelId="{507E0481-85E4-40DF-B1AA-BC306EF5D350}" type="presParOf" srcId="{C63958B3-436B-4DEB-A314-B32FDDBE9724}" destId="{2B89B084-EEE3-45E9-9000-5321CD969CDE}" srcOrd="3" destOrd="0" presId="urn:microsoft.com/office/officeart/2005/8/layout/pyramid2"/>
    <dgm:cxn modelId="{5CD43C31-DA30-46FE-AF16-87580668C162}" type="presParOf" srcId="{C63958B3-436B-4DEB-A314-B32FDDBE9724}" destId="{8621A7DE-5E8C-4A0D-8117-AD80264C455F}" srcOrd="4" destOrd="0" presId="urn:microsoft.com/office/officeart/2005/8/layout/pyramid2"/>
    <dgm:cxn modelId="{9030DBF3-9B19-4B22-8272-C2C6693C348D}" type="presParOf" srcId="{C63958B3-436B-4DEB-A314-B32FDDBE9724}" destId="{CC2C1903-875B-4E08-9067-41300653FE8A}" srcOrd="5" destOrd="0" presId="urn:microsoft.com/office/officeart/2005/8/layout/pyramid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BECAB16-64D8-4EC7-BE9E-CF4BFB14373F}"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sv-SE"/>
        </a:p>
      </dgm:t>
    </dgm:pt>
    <dgm:pt modelId="{B11E9FDB-FFA8-4C33-A7FC-FA6EF79BE1EE}">
      <dgm:prSet phldrT="[Text]"/>
      <dgm:spPr/>
      <dgm:t>
        <a:bodyPr/>
        <a:lstStyle/>
        <a:p>
          <a:r>
            <a:rPr lang="en-US" dirty="0" smtClean="0"/>
            <a:t>Contractual</a:t>
          </a:r>
          <a:endParaRPr lang="sv-SE" dirty="0"/>
        </a:p>
      </dgm:t>
    </dgm:pt>
    <dgm:pt modelId="{A10B2D79-4E84-4079-B47E-F6AAE702C78F}" type="parTrans" cxnId="{ED7885D1-47F9-4B15-AF17-813B2F63CC38}">
      <dgm:prSet/>
      <dgm:spPr/>
      <dgm:t>
        <a:bodyPr/>
        <a:lstStyle/>
        <a:p>
          <a:endParaRPr lang="sv-SE"/>
        </a:p>
      </dgm:t>
    </dgm:pt>
    <dgm:pt modelId="{03F5AA78-7FFF-43C6-8646-2B4D7BA9B544}" type="sibTrans" cxnId="{ED7885D1-47F9-4B15-AF17-813B2F63CC38}">
      <dgm:prSet/>
      <dgm:spPr/>
      <dgm:t>
        <a:bodyPr/>
        <a:lstStyle/>
        <a:p>
          <a:endParaRPr lang="sv-SE"/>
        </a:p>
      </dgm:t>
    </dgm:pt>
    <dgm:pt modelId="{14D6CCC2-4ACD-45FD-BEFC-E5A8CF6C61DF}">
      <dgm:prSet phldrT="[Text]"/>
      <dgm:spPr/>
      <dgm:t>
        <a:bodyPr/>
        <a:lstStyle/>
        <a:p>
          <a:r>
            <a:rPr lang="en-US" dirty="0" smtClean="0"/>
            <a:t>Competence</a:t>
          </a:r>
          <a:endParaRPr lang="sv-SE" dirty="0"/>
        </a:p>
      </dgm:t>
    </dgm:pt>
    <dgm:pt modelId="{2CE1354D-0894-4DF7-ABDC-29BBEF17513C}" type="parTrans" cxnId="{19644BB6-1FAC-4A93-941E-B7BF58BE5661}">
      <dgm:prSet/>
      <dgm:spPr/>
      <dgm:t>
        <a:bodyPr/>
        <a:lstStyle/>
        <a:p>
          <a:endParaRPr lang="sv-SE"/>
        </a:p>
      </dgm:t>
    </dgm:pt>
    <dgm:pt modelId="{741BF909-68F4-457B-9F84-A03129C11D6A}" type="sibTrans" cxnId="{19644BB6-1FAC-4A93-941E-B7BF58BE5661}">
      <dgm:prSet/>
      <dgm:spPr/>
      <dgm:t>
        <a:bodyPr/>
        <a:lstStyle/>
        <a:p>
          <a:endParaRPr lang="sv-SE"/>
        </a:p>
      </dgm:t>
    </dgm:pt>
    <dgm:pt modelId="{E2DE5034-6E1C-458A-92A2-786F5EA79C13}">
      <dgm:prSet phldrT="[Text]"/>
      <dgm:spPr/>
      <dgm:t>
        <a:bodyPr/>
        <a:lstStyle/>
        <a:p>
          <a:r>
            <a:rPr lang="sv-SE" dirty="0" smtClean="0"/>
            <a:t>Covenant</a:t>
          </a:r>
          <a:endParaRPr lang="sv-SE" dirty="0"/>
        </a:p>
      </dgm:t>
    </dgm:pt>
    <dgm:pt modelId="{CC17E31A-77BB-4B0D-9BCD-183D76FC648B}" type="parTrans" cxnId="{3D361278-852B-47FB-AE58-218B0625D694}">
      <dgm:prSet/>
      <dgm:spPr/>
      <dgm:t>
        <a:bodyPr/>
        <a:lstStyle/>
        <a:p>
          <a:endParaRPr lang="sv-SE"/>
        </a:p>
      </dgm:t>
    </dgm:pt>
    <dgm:pt modelId="{D4FF4353-DD5A-43BB-ADDF-26C3A344A5CF}" type="sibTrans" cxnId="{3D361278-852B-47FB-AE58-218B0625D694}">
      <dgm:prSet/>
      <dgm:spPr/>
      <dgm:t>
        <a:bodyPr/>
        <a:lstStyle/>
        <a:p>
          <a:endParaRPr lang="sv-SE"/>
        </a:p>
      </dgm:t>
    </dgm:pt>
    <dgm:pt modelId="{39DB4337-1AA8-4305-A897-6033FAA41307}">
      <dgm:prSet phldrT="[Text]"/>
      <dgm:spPr/>
      <dgm:t>
        <a:bodyPr/>
        <a:lstStyle/>
        <a:p>
          <a:r>
            <a:rPr lang="en-US" dirty="0" smtClean="0"/>
            <a:t>Character</a:t>
          </a:r>
          <a:endParaRPr lang="sv-SE" dirty="0"/>
        </a:p>
      </dgm:t>
    </dgm:pt>
    <dgm:pt modelId="{2ABE3869-3227-40E4-9868-77D1FBF914FD}" type="parTrans" cxnId="{E0294A1A-1C10-4FAD-884B-4D3364ACCD3B}">
      <dgm:prSet/>
      <dgm:spPr/>
      <dgm:t>
        <a:bodyPr/>
        <a:lstStyle/>
        <a:p>
          <a:endParaRPr lang="sv-SE"/>
        </a:p>
      </dgm:t>
    </dgm:pt>
    <dgm:pt modelId="{FC9E62AD-8D8C-48E6-97C2-1C79A351A62C}" type="sibTrans" cxnId="{E0294A1A-1C10-4FAD-884B-4D3364ACCD3B}">
      <dgm:prSet/>
      <dgm:spPr/>
      <dgm:t>
        <a:bodyPr/>
        <a:lstStyle/>
        <a:p>
          <a:endParaRPr lang="sv-SE"/>
        </a:p>
      </dgm:t>
    </dgm:pt>
    <dgm:pt modelId="{50696621-A099-40BC-AA8D-427A38395FAC}">
      <dgm:prSet phldrT="[Text]"/>
      <dgm:spPr/>
      <dgm:t>
        <a:bodyPr/>
        <a:lstStyle/>
        <a:p>
          <a:r>
            <a:rPr lang="en-US" dirty="0" smtClean="0"/>
            <a:t>Conscience </a:t>
          </a:r>
          <a:endParaRPr lang="sv-SE" dirty="0"/>
        </a:p>
      </dgm:t>
    </dgm:pt>
    <dgm:pt modelId="{FD8C405E-9723-4489-AA7F-E8791C902AB4}" type="parTrans" cxnId="{0A3EC048-D1BB-4599-BAAE-22F703FB09B2}">
      <dgm:prSet/>
      <dgm:spPr/>
      <dgm:t>
        <a:bodyPr/>
        <a:lstStyle/>
        <a:p>
          <a:endParaRPr lang="sv-SE"/>
        </a:p>
      </dgm:t>
    </dgm:pt>
    <dgm:pt modelId="{5D60009E-DC30-46C0-82C9-16AC5733AF59}" type="sibTrans" cxnId="{0A3EC048-D1BB-4599-BAAE-22F703FB09B2}">
      <dgm:prSet/>
      <dgm:spPr/>
      <dgm:t>
        <a:bodyPr/>
        <a:lstStyle/>
        <a:p>
          <a:endParaRPr lang="sv-SE"/>
        </a:p>
      </dgm:t>
    </dgm:pt>
    <dgm:pt modelId="{35DE86D0-F671-42E3-8F29-E18C5C1A0B8E}">
      <dgm:prSet phldrT="[Text]"/>
      <dgm:spPr/>
      <dgm:t>
        <a:bodyPr/>
        <a:lstStyle/>
        <a:p>
          <a:r>
            <a:rPr lang="en-US" dirty="0" smtClean="0"/>
            <a:t>Calling or contribution </a:t>
          </a:r>
          <a:endParaRPr lang="sv-SE" dirty="0"/>
        </a:p>
      </dgm:t>
    </dgm:pt>
    <dgm:pt modelId="{A256023C-FFAF-4C10-AD38-0126F5E2E153}" type="parTrans" cxnId="{FB9FDF1A-0310-4EC5-AB38-4FB0CED28315}">
      <dgm:prSet/>
      <dgm:spPr/>
      <dgm:t>
        <a:bodyPr/>
        <a:lstStyle/>
        <a:p>
          <a:endParaRPr lang="sv-SE"/>
        </a:p>
      </dgm:t>
    </dgm:pt>
    <dgm:pt modelId="{36D98217-07C2-4C2C-991E-2D95A337884B}" type="sibTrans" cxnId="{FB9FDF1A-0310-4EC5-AB38-4FB0CED28315}">
      <dgm:prSet/>
      <dgm:spPr/>
      <dgm:t>
        <a:bodyPr/>
        <a:lstStyle/>
        <a:p>
          <a:endParaRPr lang="sv-SE"/>
        </a:p>
      </dgm:t>
    </dgm:pt>
    <dgm:pt modelId="{1E3A445D-19B8-42A0-A6A1-A6029B249C9E}">
      <dgm:prSet phldrT="[Text]"/>
      <dgm:spPr/>
      <dgm:t>
        <a:bodyPr/>
        <a:lstStyle/>
        <a:p>
          <a:r>
            <a:rPr lang="sv-SE" dirty="0" smtClean="0"/>
            <a:t>Courage</a:t>
          </a:r>
          <a:endParaRPr lang="sv-SE" dirty="0"/>
        </a:p>
      </dgm:t>
    </dgm:pt>
    <dgm:pt modelId="{CA838BFF-446B-403A-94D9-1665F371B02B}" type="parTrans" cxnId="{132B3BF6-39EB-4B58-AF4D-B6ED65C4EA60}">
      <dgm:prSet/>
      <dgm:spPr/>
      <dgm:t>
        <a:bodyPr/>
        <a:lstStyle/>
        <a:p>
          <a:endParaRPr lang="en-GB"/>
        </a:p>
      </dgm:t>
    </dgm:pt>
    <dgm:pt modelId="{5D2B5D67-4476-47FD-8A51-6712F762F331}" type="sibTrans" cxnId="{132B3BF6-39EB-4B58-AF4D-B6ED65C4EA60}">
      <dgm:prSet/>
      <dgm:spPr/>
      <dgm:t>
        <a:bodyPr/>
        <a:lstStyle/>
        <a:p>
          <a:endParaRPr lang="en-GB"/>
        </a:p>
      </dgm:t>
    </dgm:pt>
    <dgm:pt modelId="{1FDDC627-4018-475A-8434-45F1EA3395CF}" type="pres">
      <dgm:prSet presAssocID="{EBECAB16-64D8-4EC7-BE9E-CF4BFB14373F}" presName="cycle" presStyleCnt="0">
        <dgm:presLayoutVars>
          <dgm:dir/>
          <dgm:resizeHandles val="exact"/>
        </dgm:presLayoutVars>
      </dgm:prSet>
      <dgm:spPr/>
      <dgm:t>
        <a:bodyPr/>
        <a:lstStyle/>
        <a:p>
          <a:endParaRPr lang="en-GB"/>
        </a:p>
      </dgm:t>
    </dgm:pt>
    <dgm:pt modelId="{10A2A7B4-3B66-4175-8529-3F2E29C841C9}" type="pres">
      <dgm:prSet presAssocID="{B11E9FDB-FFA8-4C33-A7FC-FA6EF79BE1EE}" presName="node" presStyleLbl="node1" presStyleIdx="0" presStyleCnt="7">
        <dgm:presLayoutVars>
          <dgm:bulletEnabled val="1"/>
        </dgm:presLayoutVars>
      </dgm:prSet>
      <dgm:spPr/>
      <dgm:t>
        <a:bodyPr/>
        <a:lstStyle/>
        <a:p>
          <a:endParaRPr lang="en-GB"/>
        </a:p>
      </dgm:t>
    </dgm:pt>
    <dgm:pt modelId="{4C1B69CD-BF78-4692-8378-53AE45515436}" type="pres">
      <dgm:prSet presAssocID="{03F5AA78-7FFF-43C6-8646-2B4D7BA9B544}" presName="sibTrans" presStyleLbl="sibTrans2D1" presStyleIdx="0" presStyleCnt="7"/>
      <dgm:spPr/>
      <dgm:t>
        <a:bodyPr/>
        <a:lstStyle/>
        <a:p>
          <a:endParaRPr lang="en-GB"/>
        </a:p>
      </dgm:t>
    </dgm:pt>
    <dgm:pt modelId="{87B50C5B-7C95-475E-A56F-B2AFD9BDCCCA}" type="pres">
      <dgm:prSet presAssocID="{03F5AA78-7FFF-43C6-8646-2B4D7BA9B544}" presName="connectorText" presStyleLbl="sibTrans2D1" presStyleIdx="0" presStyleCnt="7"/>
      <dgm:spPr/>
      <dgm:t>
        <a:bodyPr/>
        <a:lstStyle/>
        <a:p>
          <a:endParaRPr lang="en-GB"/>
        </a:p>
      </dgm:t>
    </dgm:pt>
    <dgm:pt modelId="{F6988C76-556A-47ED-A1DF-9C4F1A5E1A7F}" type="pres">
      <dgm:prSet presAssocID="{14D6CCC2-4ACD-45FD-BEFC-E5A8CF6C61DF}" presName="node" presStyleLbl="node1" presStyleIdx="1" presStyleCnt="7">
        <dgm:presLayoutVars>
          <dgm:bulletEnabled val="1"/>
        </dgm:presLayoutVars>
      </dgm:prSet>
      <dgm:spPr/>
      <dgm:t>
        <a:bodyPr/>
        <a:lstStyle/>
        <a:p>
          <a:endParaRPr lang="en-GB"/>
        </a:p>
      </dgm:t>
    </dgm:pt>
    <dgm:pt modelId="{A62E7245-B063-4885-B4DA-839F1B151ADC}" type="pres">
      <dgm:prSet presAssocID="{741BF909-68F4-457B-9F84-A03129C11D6A}" presName="sibTrans" presStyleLbl="sibTrans2D1" presStyleIdx="1" presStyleCnt="7"/>
      <dgm:spPr/>
      <dgm:t>
        <a:bodyPr/>
        <a:lstStyle/>
        <a:p>
          <a:endParaRPr lang="en-GB"/>
        </a:p>
      </dgm:t>
    </dgm:pt>
    <dgm:pt modelId="{88E4346F-7509-4E86-AF99-D00A8AE825EF}" type="pres">
      <dgm:prSet presAssocID="{741BF909-68F4-457B-9F84-A03129C11D6A}" presName="connectorText" presStyleLbl="sibTrans2D1" presStyleIdx="1" presStyleCnt="7"/>
      <dgm:spPr/>
      <dgm:t>
        <a:bodyPr/>
        <a:lstStyle/>
        <a:p>
          <a:endParaRPr lang="en-GB"/>
        </a:p>
      </dgm:t>
    </dgm:pt>
    <dgm:pt modelId="{669D71B2-FB4C-4566-97DA-DEDF61CEF4AD}" type="pres">
      <dgm:prSet presAssocID="{E2DE5034-6E1C-458A-92A2-786F5EA79C13}" presName="node" presStyleLbl="node1" presStyleIdx="2" presStyleCnt="7">
        <dgm:presLayoutVars>
          <dgm:bulletEnabled val="1"/>
        </dgm:presLayoutVars>
      </dgm:prSet>
      <dgm:spPr/>
      <dgm:t>
        <a:bodyPr/>
        <a:lstStyle/>
        <a:p>
          <a:endParaRPr lang="en-GB"/>
        </a:p>
      </dgm:t>
    </dgm:pt>
    <dgm:pt modelId="{58D33D1F-D8AE-42F0-9DA1-E36ABF2F5C92}" type="pres">
      <dgm:prSet presAssocID="{D4FF4353-DD5A-43BB-ADDF-26C3A344A5CF}" presName="sibTrans" presStyleLbl="sibTrans2D1" presStyleIdx="2" presStyleCnt="7"/>
      <dgm:spPr/>
      <dgm:t>
        <a:bodyPr/>
        <a:lstStyle/>
        <a:p>
          <a:endParaRPr lang="en-GB"/>
        </a:p>
      </dgm:t>
    </dgm:pt>
    <dgm:pt modelId="{CA7DDA4E-133D-4358-8D83-A8ACF372FA3B}" type="pres">
      <dgm:prSet presAssocID="{D4FF4353-DD5A-43BB-ADDF-26C3A344A5CF}" presName="connectorText" presStyleLbl="sibTrans2D1" presStyleIdx="2" presStyleCnt="7"/>
      <dgm:spPr/>
      <dgm:t>
        <a:bodyPr/>
        <a:lstStyle/>
        <a:p>
          <a:endParaRPr lang="en-GB"/>
        </a:p>
      </dgm:t>
    </dgm:pt>
    <dgm:pt modelId="{BCD609A9-5472-405F-A5D7-4B70D573E6E3}" type="pres">
      <dgm:prSet presAssocID="{39DB4337-1AA8-4305-A897-6033FAA41307}" presName="node" presStyleLbl="node1" presStyleIdx="3" presStyleCnt="7">
        <dgm:presLayoutVars>
          <dgm:bulletEnabled val="1"/>
        </dgm:presLayoutVars>
      </dgm:prSet>
      <dgm:spPr/>
      <dgm:t>
        <a:bodyPr/>
        <a:lstStyle/>
        <a:p>
          <a:endParaRPr lang="en-GB"/>
        </a:p>
      </dgm:t>
    </dgm:pt>
    <dgm:pt modelId="{0D76FAD0-B343-451F-9704-ECFCAB400975}" type="pres">
      <dgm:prSet presAssocID="{FC9E62AD-8D8C-48E6-97C2-1C79A351A62C}" presName="sibTrans" presStyleLbl="sibTrans2D1" presStyleIdx="3" presStyleCnt="7"/>
      <dgm:spPr/>
      <dgm:t>
        <a:bodyPr/>
        <a:lstStyle/>
        <a:p>
          <a:endParaRPr lang="en-GB"/>
        </a:p>
      </dgm:t>
    </dgm:pt>
    <dgm:pt modelId="{3A1FF48B-0ADB-49B4-8625-90A1B8617A80}" type="pres">
      <dgm:prSet presAssocID="{FC9E62AD-8D8C-48E6-97C2-1C79A351A62C}" presName="connectorText" presStyleLbl="sibTrans2D1" presStyleIdx="3" presStyleCnt="7"/>
      <dgm:spPr/>
      <dgm:t>
        <a:bodyPr/>
        <a:lstStyle/>
        <a:p>
          <a:endParaRPr lang="en-GB"/>
        </a:p>
      </dgm:t>
    </dgm:pt>
    <dgm:pt modelId="{B4E2EEF4-5222-46F6-8AD8-16188FA14FF4}" type="pres">
      <dgm:prSet presAssocID="{50696621-A099-40BC-AA8D-427A38395FAC}" presName="node" presStyleLbl="node1" presStyleIdx="4" presStyleCnt="7" custRadScaleRad="105122" custRadScaleInc="13189">
        <dgm:presLayoutVars>
          <dgm:bulletEnabled val="1"/>
        </dgm:presLayoutVars>
      </dgm:prSet>
      <dgm:spPr/>
      <dgm:t>
        <a:bodyPr/>
        <a:lstStyle/>
        <a:p>
          <a:endParaRPr lang="en-GB"/>
        </a:p>
      </dgm:t>
    </dgm:pt>
    <dgm:pt modelId="{42F6EF8F-87C2-4821-B3F3-796FE7B6BD1F}" type="pres">
      <dgm:prSet presAssocID="{5D60009E-DC30-46C0-82C9-16AC5733AF59}" presName="sibTrans" presStyleLbl="sibTrans2D1" presStyleIdx="4" presStyleCnt="7"/>
      <dgm:spPr/>
      <dgm:t>
        <a:bodyPr/>
        <a:lstStyle/>
        <a:p>
          <a:endParaRPr lang="en-GB"/>
        </a:p>
      </dgm:t>
    </dgm:pt>
    <dgm:pt modelId="{2C586FD8-E73D-4C0C-9CCF-0EA6479E02C0}" type="pres">
      <dgm:prSet presAssocID="{5D60009E-DC30-46C0-82C9-16AC5733AF59}" presName="connectorText" presStyleLbl="sibTrans2D1" presStyleIdx="4" presStyleCnt="7"/>
      <dgm:spPr/>
      <dgm:t>
        <a:bodyPr/>
        <a:lstStyle/>
        <a:p>
          <a:endParaRPr lang="en-GB"/>
        </a:p>
      </dgm:t>
    </dgm:pt>
    <dgm:pt modelId="{4BE471DE-961C-401B-BE1E-E2D23382B516}" type="pres">
      <dgm:prSet presAssocID="{35DE86D0-F671-42E3-8F29-E18C5C1A0B8E}" presName="node" presStyleLbl="node1" presStyleIdx="5" presStyleCnt="7" custRadScaleRad="105122" custRadScaleInc="13189">
        <dgm:presLayoutVars>
          <dgm:bulletEnabled val="1"/>
        </dgm:presLayoutVars>
      </dgm:prSet>
      <dgm:spPr/>
      <dgm:t>
        <a:bodyPr/>
        <a:lstStyle/>
        <a:p>
          <a:endParaRPr lang="sv-SE"/>
        </a:p>
      </dgm:t>
    </dgm:pt>
    <dgm:pt modelId="{CC26AC5E-A612-47AF-8633-330CD9E19FC7}" type="pres">
      <dgm:prSet presAssocID="{36D98217-07C2-4C2C-991E-2D95A337884B}" presName="sibTrans" presStyleLbl="sibTrans2D1" presStyleIdx="5" presStyleCnt="7"/>
      <dgm:spPr/>
      <dgm:t>
        <a:bodyPr/>
        <a:lstStyle/>
        <a:p>
          <a:endParaRPr lang="en-GB"/>
        </a:p>
      </dgm:t>
    </dgm:pt>
    <dgm:pt modelId="{E7D069AF-4D1A-4026-8990-E20C556BB197}" type="pres">
      <dgm:prSet presAssocID="{36D98217-07C2-4C2C-991E-2D95A337884B}" presName="connectorText" presStyleLbl="sibTrans2D1" presStyleIdx="5" presStyleCnt="7"/>
      <dgm:spPr/>
      <dgm:t>
        <a:bodyPr/>
        <a:lstStyle/>
        <a:p>
          <a:endParaRPr lang="en-GB"/>
        </a:p>
      </dgm:t>
    </dgm:pt>
    <dgm:pt modelId="{41B1E3C1-9295-4A32-8C91-9331CDE7C351}" type="pres">
      <dgm:prSet presAssocID="{1E3A445D-19B8-42A0-A6A1-A6029B249C9E}" presName="node" presStyleLbl="node1" presStyleIdx="6" presStyleCnt="7">
        <dgm:presLayoutVars>
          <dgm:bulletEnabled val="1"/>
        </dgm:presLayoutVars>
      </dgm:prSet>
      <dgm:spPr/>
      <dgm:t>
        <a:bodyPr/>
        <a:lstStyle/>
        <a:p>
          <a:endParaRPr lang="en-GB"/>
        </a:p>
      </dgm:t>
    </dgm:pt>
    <dgm:pt modelId="{70C8D99B-C590-4C6D-A1A9-977A32294178}" type="pres">
      <dgm:prSet presAssocID="{5D2B5D67-4476-47FD-8A51-6712F762F331}" presName="sibTrans" presStyleLbl="sibTrans2D1" presStyleIdx="6" presStyleCnt="7"/>
      <dgm:spPr/>
      <dgm:t>
        <a:bodyPr/>
        <a:lstStyle/>
        <a:p>
          <a:endParaRPr lang="en-GB"/>
        </a:p>
      </dgm:t>
    </dgm:pt>
    <dgm:pt modelId="{1DCAE8DA-D113-4E17-A086-F04C0A21F214}" type="pres">
      <dgm:prSet presAssocID="{5D2B5D67-4476-47FD-8A51-6712F762F331}" presName="connectorText" presStyleLbl="sibTrans2D1" presStyleIdx="6" presStyleCnt="7"/>
      <dgm:spPr/>
      <dgm:t>
        <a:bodyPr/>
        <a:lstStyle/>
        <a:p>
          <a:endParaRPr lang="en-GB"/>
        </a:p>
      </dgm:t>
    </dgm:pt>
  </dgm:ptLst>
  <dgm:cxnLst>
    <dgm:cxn modelId="{4A8FE789-0F1B-4040-B320-8D2E6E454BBC}" type="presOf" srcId="{FC9E62AD-8D8C-48E6-97C2-1C79A351A62C}" destId="{0D76FAD0-B343-451F-9704-ECFCAB400975}" srcOrd="0" destOrd="0" presId="urn:microsoft.com/office/officeart/2005/8/layout/cycle2"/>
    <dgm:cxn modelId="{19E07DF6-55C1-434E-B92E-10574D15E1EF}" type="presOf" srcId="{5D60009E-DC30-46C0-82C9-16AC5733AF59}" destId="{2C586FD8-E73D-4C0C-9CCF-0EA6479E02C0}" srcOrd="1" destOrd="0" presId="urn:microsoft.com/office/officeart/2005/8/layout/cycle2"/>
    <dgm:cxn modelId="{79BAD8ED-0930-4B61-A89B-7480597EC778}" type="presOf" srcId="{36D98217-07C2-4C2C-991E-2D95A337884B}" destId="{CC26AC5E-A612-47AF-8633-330CD9E19FC7}" srcOrd="0" destOrd="0" presId="urn:microsoft.com/office/officeart/2005/8/layout/cycle2"/>
    <dgm:cxn modelId="{0FB849EA-8C2F-44D2-AD5E-862BBF846134}" type="presOf" srcId="{741BF909-68F4-457B-9F84-A03129C11D6A}" destId="{A62E7245-B063-4885-B4DA-839F1B151ADC}" srcOrd="0" destOrd="0" presId="urn:microsoft.com/office/officeart/2005/8/layout/cycle2"/>
    <dgm:cxn modelId="{EA34DF43-5A71-4C3C-B69E-92C295885272}" type="presOf" srcId="{35DE86D0-F671-42E3-8F29-E18C5C1A0B8E}" destId="{4BE471DE-961C-401B-BE1E-E2D23382B516}" srcOrd="0" destOrd="0" presId="urn:microsoft.com/office/officeart/2005/8/layout/cycle2"/>
    <dgm:cxn modelId="{128114F0-8450-4CEB-9A7E-3C20F9D90B0B}" type="presOf" srcId="{50696621-A099-40BC-AA8D-427A38395FAC}" destId="{B4E2EEF4-5222-46F6-8AD8-16188FA14FF4}" srcOrd="0" destOrd="0" presId="urn:microsoft.com/office/officeart/2005/8/layout/cycle2"/>
    <dgm:cxn modelId="{4553B8F4-A352-47A6-B544-486AA84F3B66}" type="presOf" srcId="{1E3A445D-19B8-42A0-A6A1-A6029B249C9E}" destId="{41B1E3C1-9295-4A32-8C91-9331CDE7C351}" srcOrd="0" destOrd="0" presId="urn:microsoft.com/office/officeart/2005/8/layout/cycle2"/>
    <dgm:cxn modelId="{283C449C-4F16-4C6E-95FC-3C84A0F8B635}" type="presOf" srcId="{FC9E62AD-8D8C-48E6-97C2-1C79A351A62C}" destId="{3A1FF48B-0ADB-49B4-8625-90A1B8617A80}" srcOrd="1" destOrd="0" presId="urn:microsoft.com/office/officeart/2005/8/layout/cycle2"/>
    <dgm:cxn modelId="{D20F81FA-D3E8-4358-8648-E01DF9B3AACB}" type="presOf" srcId="{39DB4337-1AA8-4305-A897-6033FAA41307}" destId="{BCD609A9-5472-405F-A5D7-4B70D573E6E3}" srcOrd="0" destOrd="0" presId="urn:microsoft.com/office/officeart/2005/8/layout/cycle2"/>
    <dgm:cxn modelId="{21F11F10-A749-4B4C-9763-EA3D6E740061}" type="presOf" srcId="{14D6CCC2-4ACD-45FD-BEFC-E5A8CF6C61DF}" destId="{F6988C76-556A-47ED-A1DF-9C4F1A5E1A7F}" srcOrd="0" destOrd="0" presId="urn:microsoft.com/office/officeart/2005/8/layout/cycle2"/>
    <dgm:cxn modelId="{19644BB6-1FAC-4A93-941E-B7BF58BE5661}" srcId="{EBECAB16-64D8-4EC7-BE9E-CF4BFB14373F}" destId="{14D6CCC2-4ACD-45FD-BEFC-E5A8CF6C61DF}" srcOrd="1" destOrd="0" parTransId="{2CE1354D-0894-4DF7-ABDC-29BBEF17513C}" sibTransId="{741BF909-68F4-457B-9F84-A03129C11D6A}"/>
    <dgm:cxn modelId="{63376B91-16D6-4A59-B99D-15B213C706EE}" type="presOf" srcId="{B11E9FDB-FFA8-4C33-A7FC-FA6EF79BE1EE}" destId="{10A2A7B4-3B66-4175-8529-3F2E29C841C9}" srcOrd="0" destOrd="0" presId="urn:microsoft.com/office/officeart/2005/8/layout/cycle2"/>
    <dgm:cxn modelId="{7BCF5B43-93C8-431A-9EBF-F353D1E78800}" type="presOf" srcId="{5D60009E-DC30-46C0-82C9-16AC5733AF59}" destId="{42F6EF8F-87C2-4821-B3F3-796FE7B6BD1F}" srcOrd="0" destOrd="0" presId="urn:microsoft.com/office/officeart/2005/8/layout/cycle2"/>
    <dgm:cxn modelId="{E0294A1A-1C10-4FAD-884B-4D3364ACCD3B}" srcId="{EBECAB16-64D8-4EC7-BE9E-CF4BFB14373F}" destId="{39DB4337-1AA8-4305-A897-6033FAA41307}" srcOrd="3" destOrd="0" parTransId="{2ABE3869-3227-40E4-9868-77D1FBF914FD}" sibTransId="{FC9E62AD-8D8C-48E6-97C2-1C79A351A62C}"/>
    <dgm:cxn modelId="{7475A81A-D65B-4634-B582-3F24CF583B54}" type="presOf" srcId="{5D2B5D67-4476-47FD-8A51-6712F762F331}" destId="{1DCAE8DA-D113-4E17-A086-F04C0A21F214}" srcOrd="1" destOrd="0" presId="urn:microsoft.com/office/officeart/2005/8/layout/cycle2"/>
    <dgm:cxn modelId="{3D361278-852B-47FB-AE58-218B0625D694}" srcId="{EBECAB16-64D8-4EC7-BE9E-CF4BFB14373F}" destId="{E2DE5034-6E1C-458A-92A2-786F5EA79C13}" srcOrd="2" destOrd="0" parTransId="{CC17E31A-77BB-4B0D-9BCD-183D76FC648B}" sibTransId="{D4FF4353-DD5A-43BB-ADDF-26C3A344A5CF}"/>
    <dgm:cxn modelId="{4010CEC3-7356-4AC5-A63C-733D07AF9146}" type="presOf" srcId="{E2DE5034-6E1C-458A-92A2-786F5EA79C13}" destId="{669D71B2-FB4C-4566-97DA-DEDF61CEF4AD}" srcOrd="0" destOrd="0" presId="urn:microsoft.com/office/officeart/2005/8/layout/cycle2"/>
    <dgm:cxn modelId="{0A3EC048-D1BB-4599-BAAE-22F703FB09B2}" srcId="{EBECAB16-64D8-4EC7-BE9E-CF4BFB14373F}" destId="{50696621-A099-40BC-AA8D-427A38395FAC}" srcOrd="4" destOrd="0" parTransId="{FD8C405E-9723-4489-AA7F-E8791C902AB4}" sibTransId="{5D60009E-DC30-46C0-82C9-16AC5733AF59}"/>
    <dgm:cxn modelId="{0C397B1A-7770-40F6-B1F0-DC14323DB3CF}" type="presOf" srcId="{D4FF4353-DD5A-43BB-ADDF-26C3A344A5CF}" destId="{58D33D1F-D8AE-42F0-9DA1-E36ABF2F5C92}" srcOrd="0" destOrd="0" presId="urn:microsoft.com/office/officeart/2005/8/layout/cycle2"/>
    <dgm:cxn modelId="{04389793-3020-47D5-9209-46D399065042}" type="presOf" srcId="{03F5AA78-7FFF-43C6-8646-2B4D7BA9B544}" destId="{87B50C5B-7C95-475E-A56F-B2AFD9BDCCCA}" srcOrd="1" destOrd="0" presId="urn:microsoft.com/office/officeart/2005/8/layout/cycle2"/>
    <dgm:cxn modelId="{8A24E06D-BD4B-470B-88C9-4F1262205C68}" type="presOf" srcId="{5D2B5D67-4476-47FD-8A51-6712F762F331}" destId="{70C8D99B-C590-4C6D-A1A9-977A32294178}" srcOrd="0" destOrd="0" presId="urn:microsoft.com/office/officeart/2005/8/layout/cycle2"/>
    <dgm:cxn modelId="{954D034D-66C2-4E3C-A2D8-559C15E99D61}" type="presOf" srcId="{36D98217-07C2-4C2C-991E-2D95A337884B}" destId="{E7D069AF-4D1A-4026-8990-E20C556BB197}" srcOrd="1" destOrd="0" presId="urn:microsoft.com/office/officeart/2005/8/layout/cycle2"/>
    <dgm:cxn modelId="{ED7885D1-47F9-4B15-AF17-813B2F63CC38}" srcId="{EBECAB16-64D8-4EC7-BE9E-CF4BFB14373F}" destId="{B11E9FDB-FFA8-4C33-A7FC-FA6EF79BE1EE}" srcOrd="0" destOrd="0" parTransId="{A10B2D79-4E84-4079-B47E-F6AAE702C78F}" sibTransId="{03F5AA78-7FFF-43C6-8646-2B4D7BA9B544}"/>
    <dgm:cxn modelId="{B0373C81-28D2-4FDD-951F-CEE8BB64247C}" type="presOf" srcId="{03F5AA78-7FFF-43C6-8646-2B4D7BA9B544}" destId="{4C1B69CD-BF78-4692-8378-53AE45515436}" srcOrd="0" destOrd="0" presId="urn:microsoft.com/office/officeart/2005/8/layout/cycle2"/>
    <dgm:cxn modelId="{74CC1BA9-8D07-4794-8649-F5E4368B93CC}" type="presOf" srcId="{D4FF4353-DD5A-43BB-ADDF-26C3A344A5CF}" destId="{CA7DDA4E-133D-4358-8D83-A8ACF372FA3B}" srcOrd="1" destOrd="0" presId="urn:microsoft.com/office/officeart/2005/8/layout/cycle2"/>
    <dgm:cxn modelId="{FB9FDF1A-0310-4EC5-AB38-4FB0CED28315}" srcId="{EBECAB16-64D8-4EC7-BE9E-CF4BFB14373F}" destId="{35DE86D0-F671-42E3-8F29-E18C5C1A0B8E}" srcOrd="5" destOrd="0" parTransId="{A256023C-FFAF-4C10-AD38-0126F5E2E153}" sibTransId="{36D98217-07C2-4C2C-991E-2D95A337884B}"/>
    <dgm:cxn modelId="{16DE85D9-BE60-40B7-9543-54342FE33848}" type="presOf" srcId="{EBECAB16-64D8-4EC7-BE9E-CF4BFB14373F}" destId="{1FDDC627-4018-475A-8434-45F1EA3395CF}" srcOrd="0" destOrd="0" presId="urn:microsoft.com/office/officeart/2005/8/layout/cycle2"/>
    <dgm:cxn modelId="{13168A2A-4323-43D0-B50F-821B130FD34E}" type="presOf" srcId="{741BF909-68F4-457B-9F84-A03129C11D6A}" destId="{88E4346F-7509-4E86-AF99-D00A8AE825EF}" srcOrd="1" destOrd="0" presId="urn:microsoft.com/office/officeart/2005/8/layout/cycle2"/>
    <dgm:cxn modelId="{132B3BF6-39EB-4B58-AF4D-B6ED65C4EA60}" srcId="{EBECAB16-64D8-4EC7-BE9E-CF4BFB14373F}" destId="{1E3A445D-19B8-42A0-A6A1-A6029B249C9E}" srcOrd="6" destOrd="0" parTransId="{CA838BFF-446B-403A-94D9-1665F371B02B}" sibTransId="{5D2B5D67-4476-47FD-8A51-6712F762F331}"/>
    <dgm:cxn modelId="{D9544F3A-AB1C-48FF-ACDB-06F648778AF5}" type="presParOf" srcId="{1FDDC627-4018-475A-8434-45F1EA3395CF}" destId="{10A2A7B4-3B66-4175-8529-3F2E29C841C9}" srcOrd="0" destOrd="0" presId="urn:microsoft.com/office/officeart/2005/8/layout/cycle2"/>
    <dgm:cxn modelId="{435D4FBA-D349-4962-A8F6-B480BAFBD7E1}" type="presParOf" srcId="{1FDDC627-4018-475A-8434-45F1EA3395CF}" destId="{4C1B69CD-BF78-4692-8378-53AE45515436}" srcOrd="1" destOrd="0" presId="urn:microsoft.com/office/officeart/2005/8/layout/cycle2"/>
    <dgm:cxn modelId="{8F70E74D-1414-4DCD-A681-DE2AF14F17F4}" type="presParOf" srcId="{4C1B69CD-BF78-4692-8378-53AE45515436}" destId="{87B50C5B-7C95-475E-A56F-B2AFD9BDCCCA}" srcOrd="0" destOrd="0" presId="urn:microsoft.com/office/officeart/2005/8/layout/cycle2"/>
    <dgm:cxn modelId="{E6CD57AD-5034-41FF-B7B8-851D8781E1C6}" type="presParOf" srcId="{1FDDC627-4018-475A-8434-45F1EA3395CF}" destId="{F6988C76-556A-47ED-A1DF-9C4F1A5E1A7F}" srcOrd="2" destOrd="0" presId="urn:microsoft.com/office/officeart/2005/8/layout/cycle2"/>
    <dgm:cxn modelId="{7E8F0323-ABBC-43B1-AA40-6BD9172B99E0}" type="presParOf" srcId="{1FDDC627-4018-475A-8434-45F1EA3395CF}" destId="{A62E7245-B063-4885-B4DA-839F1B151ADC}" srcOrd="3" destOrd="0" presId="urn:microsoft.com/office/officeart/2005/8/layout/cycle2"/>
    <dgm:cxn modelId="{FDBD4D67-715A-43E6-B21D-E2AED49367EA}" type="presParOf" srcId="{A62E7245-B063-4885-B4DA-839F1B151ADC}" destId="{88E4346F-7509-4E86-AF99-D00A8AE825EF}" srcOrd="0" destOrd="0" presId="urn:microsoft.com/office/officeart/2005/8/layout/cycle2"/>
    <dgm:cxn modelId="{62A28F0B-0247-472E-ADDB-70734C19B43A}" type="presParOf" srcId="{1FDDC627-4018-475A-8434-45F1EA3395CF}" destId="{669D71B2-FB4C-4566-97DA-DEDF61CEF4AD}" srcOrd="4" destOrd="0" presId="urn:microsoft.com/office/officeart/2005/8/layout/cycle2"/>
    <dgm:cxn modelId="{D10069C9-136A-4094-8EEA-7FA33843D763}" type="presParOf" srcId="{1FDDC627-4018-475A-8434-45F1EA3395CF}" destId="{58D33D1F-D8AE-42F0-9DA1-E36ABF2F5C92}" srcOrd="5" destOrd="0" presId="urn:microsoft.com/office/officeart/2005/8/layout/cycle2"/>
    <dgm:cxn modelId="{8406EC65-800C-45FA-90DF-56AC69345116}" type="presParOf" srcId="{58D33D1F-D8AE-42F0-9DA1-E36ABF2F5C92}" destId="{CA7DDA4E-133D-4358-8D83-A8ACF372FA3B}" srcOrd="0" destOrd="0" presId="urn:microsoft.com/office/officeart/2005/8/layout/cycle2"/>
    <dgm:cxn modelId="{4DB9DF21-21F5-428D-A1EC-9F2C51B7440E}" type="presParOf" srcId="{1FDDC627-4018-475A-8434-45F1EA3395CF}" destId="{BCD609A9-5472-405F-A5D7-4B70D573E6E3}" srcOrd="6" destOrd="0" presId="urn:microsoft.com/office/officeart/2005/8/layout/cycle2"/>
    <dgm:cxn modelId="{32384248-8DDF-406C-B7E6-C8DEC9D343B5}" type="presParOf" srcId="{1FDDC627-4018-475A-8434-45F1EA3395CF}" destId="{0D76FAD0-B343-451F-9704-ECFCAB400975}" srcOrd="7" destOrd="0" presId="urn:microsoft.com/office/officeart/2005/8/layout/cycle2"/>
    <dgm:cxn modelId="{41595C90-F51D-44C8-83BA-247A7C0ADBB0}" type="presParOf" srcId="{0D76FAD0-B343-451F-9704-ECFCAB400975}" destId="{3A1FF48B-0ADB-49B4-8625-90A1B8617A80}" srcOrd="0" destOrd="0" presId="urn:microsoft.com/office/officeart/2005/8/layout/cycle2"/>
    <dgm:cxn modelId="{AC455046-FD0D-4D63-A907-36C37F9D701D}" type="presParOf" srcId="{1FDDC627-4018-475A-8434-45F1EA3395CF}" destId="{B4E2EEF4-5222-46F6-8AD8-16188FA14FF4}" srcOrd="8" destOrd="0" presId="urn:microsoft.com/office/officeart/2005/8/layout/cycle2"/>
    <dgm:cxn modelId="{B9223675-1314-42BB-8133-E75AA72373E0}" type="presParOf" srcId="{1FDDC627-4018-475A-8434-45F1EA3395CF}" destId="{42F6EF8F-87C2-4821-B3F3-796FE7B6BD1F}" srcOrd="9" destOrd="0" presId="urn:microsoft.com/office/officeart/2005/8/layout/cycle2"/>
    <dgm:cxn modelId="{3AA79957-E5A0-4AFE-97A1-E98C37D2A5C1}" type="presParOf" srcId="{42F6EF8F-87C2-4821-B3F3-796FE7B6BD1F}" destId="{2C586FD8-E73D-4C0C-9CCF-0EA6479E02C0}" srcOrd="0" destOrd="0" presId="urn:microsoft.com/office/officeart/2005/8/layout/cycle2"/>
    <dgm:cxn modelId="{3587E4AE-E996-4202-912C-17BF6EFA9531}" type="presParOf" srcId="{1FDDC627-4018-475A-8434-45F1EA3395CF}" destId="{4BE471DE-961C-401B-BE1E-E2D23382B516}" srcOrd="10" destOrd="0" presId="urn:microsoft.com/office/officeart/2005/8/layout/cycle2"/>
    <dgm:cxn modelId="{7A5E0626-5220-4DCD-900F-F4C914CE466F}" type="presParOf" srcId="{1FDDC627-4018-475A-8434-45F1EA3395CF}" destId="{CC26AC5E-A612-47AF-8633-330CD9E19FC7}" srcOrd="11" destOrd="0" presId="urn:microsoft.com/office/officeart/2005/8/layout/cycle2"/>
    <dgm:cxn modelId="{9091A9D4-14C7-4AA3-8558-FA92CC0FE127}" type="presParOf" srcId="{CC26AC5E-A612-47AF-8633-330CD9E19FC7}" destId="{E7D069AF-4D1A-4026-8990-E20C556BB197}" srcOrd="0" destOrd="0" presId="urn:microsoft.com/office/officeart/2005/8/layout/cycle2"/>
    <dgm:cxn modelId="{30977F7D-C556-4B31-8A9C-24A49DDB3E84}" type="presParOf" srcId="{1FDDC627-4018-475A-8434-45F1EA3395CF}" destId="{41B1E3C1-9295-4A32-8C91-9331CDE7C351}" srcOrd="12" destOrd="0" presId="urn:microsoft.com/office/officeart/2005/8/layout/cycle2"/>
    <dgm:cxn modelId="{7354CFED-9B1D-42AC-85E4-13578D5204FD}" type="presParOf" srcId="{1FDDC627-4018-475A-8434-45F1EA3395CF}" destId="{70C8D99B-C590-4C6D-A1A9-977A32294178}" srcOrd="13" destOrd="0" presId="urn:microsoft.com/office/officeart/2005/8/layout/cycle2"/>
    <dgm:cxn modelId="{034CAF68-163B-4282-868E-CE8F3D9EFA14}" type="presParOf" srcId="{70C8D99B-C590-4C6D-A1A9-977A32294178}" destId="{1DCAE8DA-D113-4E17-A086-F04C0A21F214}" srcOrd="0" destOrd="0" presId="urn:microsoft.com/office/officeart/2005/8/layout/cycle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D85F6CD-A334-43EF-8910-21D92BEA8E41}">
      <dsp:nvSpPr>
        <dsp:cNvPr id="0" name=""/>
        <dsp:cNvSpPr/>
      </dsp:nvSpPr>
      <dsp:spPr>
        <a:xfrm>
          <a:off x="1882549" y="0"/>
          <a:ext cx="4525963" cy="452596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GB" sz="1800" kern="1200" dirty="0" smtClean="0"/>
            <a:t>7 C’s of Trust</a:t>
          </a:r>
          <a:endParaRPr lang="en-GB" sz="1800" kern="1200" dirty="0"/>
        </a:p>
      </dsp:txBody>
      <dsp:txXfrm>
        <a:off x="3354619" y="226298"/>
        <a:ext cx="1581824" cy="678894"/>
      </dsp:txXfrm>
    </dsp:sp>
    <dsp:sp modelId="{FB6E1702-2A1A-4D2B-A09E-CAFCFF46B64A}">
      <dsp:nvSpPr>
        <dsp:cNvPr id="0" name=""/>
        <dsp:cNvSpPr/>
      </dsp:nvSpPr>
      <dsp:spPr>
        <a:xfrm>
          <a:off x="2448521" y="714717"/>
          <a:ext cx="3394472" cy="339447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endParaRPr lang="en-GB" sz="2200" kern="1200" dirty="0"/>
        </a:p>
      </dsp:txBody>
      <dsp:txXfrm>
        <a:off x="3354845" y="926871"/>
        <a:ext cx="1581824" cy="636463"/>
      </dsp:txXfrm>
    </dsp:sp>
    <dsp:sp modelId="{2A012DCC-F41B-48B0-8487-E8A3A1699417}">
      <dsp:nvSpPr>
        <dsp:cNvPr id="0" name=""/>
        <dsp:cNvSpPr/>
      </dsp:nvSpPr>
      <dsp:spPr>
        <a:xfrm>
          <a:off x="3322711" y="1612781"/>
          <a:ext cx="1686916" cy="154290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GB" sz="1600" kern="1200" dirty="0" smtClean="0"/>
            <a:t>Inner reflection</a:t>
          </a:r>
        </a:p>
        <a:p>
          <a:pPr lvl="0" algn="ctr" defTabSz="711200">
            <a:lnSpc>
              <a:spcPct val="90000"/>
            </a:lnSpc>
            <a:spcBef>
              <a:spcPct val="0"/>
            </a:spcBef>
            <a:spcAft>
              <a:spcPct val="35000"/>
            </a:spcAft>
          </a:pPr>
          <a:r>
            <a:rPr lang="en-GB" sz="1600" kern="1200" dirty="0" smtClean="0"/>
            <a:t>(personal)</a:t>
          </a:r>
          <a:endParaRPr lang="en-GB" sz="1600" kern="1200" dirty="0"/>
        </a:p>
      </dsp:txBody>
      <dsp:txXfrm>
        <a:off x="3569754" y="1998506"/>
        <a:ext cx="1192830" cy="77145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16B33EA-D5BF-4E23-8B80-86BD10E746CE}">
      <dsp:nvSpPr>
        <dsp:cNvPr id="0" name=""/>
        <dsp:cNvSpPr/>
      </dsp:nvSpPr>
      <dsp:spPr>
        <a:xfrm>
          <a:off x="0" y="591343"/>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sv-SE" sz="3300" kern="1200" dirty="0" smtClean="0"/>
            <a:t>Integrity </a:t>
          </a:r>
          <a:endParaRPr lang="sv-SE" sz="3300" kern="1200" dirty="0"/>
        </a:p>
      </dsp:txBody>
      <dsp:txXfrm>
        <a:off x="0" y="591343"/>
        <a:ext cx="2571749" cy="1543050"/>
      </dsp:txXfrm>
    </dsp:sp>
    <dsp:sp modelId="{43C8094F-AEA8-4DA4-A754-61B99B0FA3FE}">
      <dsp:nvSpPr>
        <dsp:cNvPr id="0" name=""/>
        <dsp:cNvSpPr/>
      </dsp:nvSpPr>
      <dsp:spPr>
        <a:xfrm>
          <a:off x="2828925" y="591343"/>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3300" kern="1200" dirty="0" smtClean="0"/>
            <a:t>Cooperation</a:t>
          </a:r>
          <a:endParaRPr lang="sv-SE" sz="3300" kern="1200" dirty="0"/>
        </a:p>
      </dsp:txBody>
      <dsp:txXfrm>
        <a:off x="2828925" y="591343"/>
        <a:ext cx="2571749" cy="1543050"/>
      </dsp:txXfrm>
    </dsp:sp>
    <dsp:sp modelId="{0BF884F3-AB0F-4C25-A08C-967499DE75E4}">
      <dsp:nvSpPr>
        <dsp:cNvPr id="0" name=""/>
        <dsp:cNvSpPr/>
      </dsp:nvSpPr>
      <dsp:spPr>
        <a:xfrm>
          <a:off x="1450492" y="2404859"/>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sv-SE" sz="3300" kern="1200" dirty="0" smtClean="0"/>
            <a:t>Purpose</a:t>
          </a:r>
          <a:endParaRPr lang="sv-SE" sz="3300" kern="1200" dirty="0"/>
        </a:p>
      </dsp:txBody>
      <dsp:txXfrm>
        <a:off x="1450492" y="2404859"/>
        <a:ext cx="2571749" cy="1543050"/>
      </dsp:txXfrm>
    </dsp:sp>
    <dsp:sp modelId="{9882C190-06F9-41C2-A632-E0FD3E3A7375}">
      <dsp:nvSpPr>
        <dsp:cNvPr id="0" name=""/>
        <dsp:cNvSpPr/>
      </dsp:nvSpPr>
      <dsp:spPr>
        <a:xfrm>
          <a:off x="5554954" y="604670"/>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sv-SE" sz="3300" kern="1200" dirty="0" smtClean="0"/>
            <a:t>Stewardship</a:t>
          </a:r>
          <a:endParaRPr lang="sv-SE" sz="3300" kern="1200" dirty="0"/>
        </a:p>
      </dsp:txBody>
      <dsp:txXfrm>
        <a:off x="5554954" y="604670"/>
        <a:ext cx="2571749" cy="1543050"/>
      </dsp:txXfrm>
    </dsp:sp>
    <dsp:sp modelId="{381A559D-4CEA-4B07-B447-93D2FD729476}">
      <dsp:nvSpPr>
        <dsp:cNvPr id="0" name=""/>
        <dsp:cNvSpPr/>
      </dsp:nvSpPr>
      <dsp:spPr>
        <a:xfrm>
          <a:off x="4243387" y="2391569"/>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sv-SE" sz="3300" kern="1200" dirty="0" smtClean="0"/>
            <a:t>Sustainability</a:t>
          </a:r>
          <a:endParaRPr lang="sv-SE" sz="3300" kern="1200" dirty="0"/>
        </a:p>
      </dsp:txBody>
      <dsp:txXfrm>
        <a:off x="4243387" y="2391569"/>
        <a:ext cx="2571749" cy="154305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86D222B-27D9-48E4-8A17-35084C6FDCD1}">
      <dsp:nvSpPr>
        <dsp:cNvPr id="0" name=""/>
        <dsp:cNvSpPr/>
      </dsp:nvSpPr>
      <dsp:spPr>
        <a:xfrm>
          <a:off x="136045" y="0"/>
          <a:ext cx="4104456" cy="4104456"/>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0D764A2-C735-4CCC-ADF5-1E29FB8184EE}">
      <dsp:nvSpPr>
        <dsp:cNvPr id="0" name=""/>
        <dsp:cNvSpPr/>
      </dsp:nvSpPr>
      <dsp:spPr>
        <a:xfrm>
          <a:off x="2188273" y="412650"/>
          <a:ext cx="2667896" cy="971601"/>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t>Environment</a:t>
          </a:r>
          <a:endParaRPr lang="sv-SE" sz="3200" kern="1200" dirty="0"/>
        </a:p>
      </dsp:txBody>
      <dsp:txXfrm>
        <a:off x="2188273" y="412650"/>
        <a:ext cx="2667896" cy="971601"/>
      </dsp:txXfrm>
    </dsp:sp>
    <dsp:sp modelId="{FDAD4B0A-FD7A-4466-8FEC-FBE868ACC7D3}">
      <dsp:nvSpPr>
        <dsp:cNvPr id="0" name=""/>
        <dsp:cNvSpPr/>
      </dsp:nvSpPr>
      <dsp:spPr>
        <a:xfrm>
          <a:off x="2188273" y="1505702"/>
          <a:ext cx="2667896" cy="971601"/>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t>Social </a:t>
          </a:r>
          <a:endParaRPr lang="sv-SE" sz="3200" kern="1200" dirty="0"/>
        </a:p>
      </dsp:txBody>
      <dsp:txXfrm>
        <a:off x="2188273" y="1505702"/>
        <a:ext cx="2667896" cy="971601"/>
      </dsp:txXfrm>
    </dsp:sp>
    <dsp:sp modelId="{8621A7DE-5E8C-4A0D-8117-AD80264C455F}">
      <dsp:nvSpPr>
        <dsp:cNvPr id="0" name=""/>
        <dsp:cNvSpPr/>
      </dsp:nvSpPr>
      <dsp:spPr>
        <a:xfrm>
          <a:off x="2188273" y="2598753"/>
          <a:ext cx="2667896" cy="971601"/>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t>Economic</a:t>
          </a:r>
          <a:endParaRPr lang="sv-SE" sz="3200" kern="1200" dirty="0"/>
        </a:p>
      </dsp:txBody>
      <dsp:txXfrm>
        <a:off x="2188273" y="2598753"/>
        <a:ext cx="2667896" cy="971601"/>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0A2A7B4-3B66-4175-8529-3F2E29C841C9}">
      <dsp:nvSpPr>
        <dsp:cNvPr id="0" name=""/>
        <dsp:cNvSpPr/>
      </dsp:nvSpPr>
      <dsp:spPr>
        <a:xfrm>
          <a:off x="3831136" y="3072"/>
          <a:ext cx="1302214" cy="130221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Contractual</a:t>
          </a:r>
          <a:endParaRPr lang="sv-SE" sz="1300" kern="1200" dirty="0"/>
        </a:p>
      </dsp:txBody>
      <dsp:txXfrm>
        <a:off x="3831136" y="3072"/>
        <a:ext cx="1302214" cy="1302214"/>
      </dsp:txXfrm>
    </dsp:sp>
    <dsp:sp modelId="{4C1B69CD-BF78-4692-8378-53AE45515436}">
      <dsp:nvSpPr>
        <dsp:cNvPr id="0" name=""/>
        <dsp:cNvSpPr/>
      </dsp:nvSpPr>
      <dsp:spPr>
        <a:xfrm rot="1542857">
          <a:off x="5180987" y="854128"/>
          <a:ext cx="345534" cy="43949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sv-SE" sz="1100" kern="1200"/>
        </a:p>
      </dsp:txBody>
      <dsp:txXfrm rot="1542857">
        <a:off x="5180987" y="854128"/>
        <a:ext cx="345534" cy="439497"/>
      </dsp:txXfrm>
    </dsp:sp>
    <dsp:sp modelId="{F6988C76-556A-47ED-A1DF-9C4F1A5E1A7F}">
      <dsp:nvSpPr>
        <dsp:cNvPr id="0" name=""/>
        <dsp:cNvSpPr/>
      </dsp:nvSpPr>
      <dsp:spPr>
        <a:xfrm>
          <a:off x="5591779" y="850953"/>
          <a:ext cx="1302214" cy="130221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Competence</a:t>
          </a:r>
          <a:endParaRPr lang="sv-SE" sz="1300" kern="1200" dirty="0"/>
        </a:p>
      </dsp:txBody>
      <dsp:txXfrm>
        <a:off x="5591779" y="850953"/>
        <a:ext cx="1302214" cy="1302214"/>
      </dsp:txXfrm>
    </dsp:sp>
    <dsp:sp modelId="{A62E7245-B063-4885-B4DA-839F1B151ADC}">
      <dsp:nvSpPr>
        <dsp:cNvPr id="0" name=""/>
        <dsp:cNvSpPr/>
      </dsp:nvSpPr>
      <dsp:spPr>
        <a:xfrm rot="4628571">
          <a:off x="6285364" y="2225363"/>
          <a:ext cx="345534" cy="43949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sv-SE" sz="1100" kern="1200"/>
        </a:p>
      </dsp:txBody>
      <dsp:txXfrm rot="4628571">
        <a:off x="6285364" y="2225363"/>
        <a:ext cx="345534" cy="439497"/>
      </dsp:txXfrm>
    </dsp:sp>
    <dsp:sp modelId="{669D71B2-FB4C-4566-97DA-DEDF61CEF4AD}">
      <dsp:nvSpPr>
        <dsp:cNvPr id="0" name=""/>
        <dsp:cNvSpPr/>
      </dsp:nvSpPr>
      <dsp:spPr>
        <a:xfrm>
          <a:off x="6026622" y="2756124"/>
          <a:ext cx="1302214" cy="130221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sv-SE" sz="1300" kern="1200" dirty="0" smtClean="0"/>
            <a:t>Covenant</a:t>
          </a:r>
          <a:endParaRPr lang="sv-SE" sz="1300" kern="1200" dirty="0"/>
        </a:p>
      </dsp:txBody>
      <dsp:txXfrm>
        <a:off x="6026622" y="2756124"/>
        <a:ext cx="1302214" cy="1302214"/>
      </dsp:txXfrm>
    </dsp:sp>
    <dsp:sp modelId="{58D33D1F-D8AE-42F0-9DA1-E36ABF2F5C92}">
      <dsp:nvSpPr>
        <dsp:cNvPr id="0" name=""/>
        <dsp:cNvSpPr/>
      </dsp:nvSpPr>
      <dsp:spPr>
        <a:xfrm rot="7714286">
          <a:off x="5901858" y="3943751"/>
          <a:ext cx="345534" cy="43949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sv-SE" sz="1100" kern="1200"/>
        </a:p>
      </dsp:txBody>
      <dsp:txXfrm rot="7714286">
        <a:off x="5901858" y="3943751"/>
        <a:ext cx="345534" cy="439497"/>
      </dsp:txXfrm>
    </dsp:sp>
    <dsp:sp modelId="{BCD609A9-5472-405F-A5D7-4B70D573E6E3}">
      <dsp:nvSpPr>
        <dsp:cNvPr id="0" name=""/>
        <dsp:cNvSpPr/>
      </dsp:nvSpPr>
      <dsp:spPr>
        <a:xfrm>
          <a:off x="4808219" y="4283952"/>
          <a:ext cx="1302214" cy="130221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Character</a:t>
          </a:r>
          <a:endParaRPr lang="sv-SE" sz="1300" kern="1200" dirty="0"/>
        </a:p>
      </dsp:txBody>
      <dsp:txXfrm>
        <a:off x="4808219" y="4283952"/>
        <a:ext cx="1302214" cy="1302214"/>
      </dsp:txXfrm>
    </dsp:sp>
    <dsp:sp modelId="{0D76FAD0-B343-451F-9704-ECFCAB400975}">
      <dsp:nvSpPr>
        <dsp:cNvPr id="0" name=""/>
        <dsp:cNvSpPr/>
      </dsp:nvSpPr>
      <dsp:spPr>
        <a:xfrm rot="10795037">
          <a:off x="4188439" y="4716829"/>
          <a:ext cx="437978" cy="43949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sv-SE" sz="1100" kern="1200"/>
        </a:p>
      </dsp:txBody>
      <dsp:txXfrm rot="10795037">
        <a:off x="4188439" y="4716829"/>
        <a:ext cx="437978" cy="439497"/>
      </dsp:txXfrm>
    </dsp:sp>
    <dsp:sp modelId="{B4E2EEF4-5222-46F6-8AD8-16188FA14FF4}">
      <dsp:nvSpPr>
        <dsp:cNvPr id="0" name=""/>
        <dsp:cNvSpPr/>
      </dsp:nvSpPr>
      <dsp:spPr>
        <a:xfrm>
          <a:off x="2679632" y="4287025"/>
          <a:ext cx="1302214" cy="130221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Conscience </a:t>
          </a:r>
          <a:endParaRPr lang="sv-SE" sz="1300" kern="1200" dirty="0"/>
        </a:p>
      </dsp:txBody>
      <dsp:txXfrm>
        <a:off x="2679632" y="4287025"/>
        <a:ext cx="1302214" cy="1302214"/>
      </dsp:txXfrm>
    </dsp:sp>
    <dsp:sp modelId="{42F6EF8F-87C2-4821-B3F3-796FE7B6BD1F}">
      <dsp:nvSpPr>
        <dsp:cNvPr id="0" name=""/>
        <dsp:cNvSpPr/>
      </dsp:nvSpPr>
      <dsp:spPr>
        <a:xfrm rot="14053640">
          <a:off x="2553850" y="3905831"/>
          <a:ext cx="382893" cy="43949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sv-SE" sz="1100" kern="1200"/>
        </a:p>
      </dsp:txBody>
      <dsp:txXfrm rot="14053640">
        <a:off x="2553850" y="3905831"/>
        <a:ext cx="382893" cy="439497"/>
      </dsp:txXfrm>
    </dsp:sp>
    <dsp:sp modelId="{4BE471DE-961C-401B-BE1E-E2D23382B516}">
      <dsp:nvSpPr>
        <dsp:cNvPr id="0" name=""/>
        <dsp:cNvSpPr/>
      </dsp:nvSpPr>
      <dsp:spPr>
        <a:xfrm>
          <a:off x="1496078" y="2644336"/>
          <a:ext cx="1302214" cy="130221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Calling or contribution </a:t>
          </a:r>
          <a:endParaRPr lang="sv-SE" sz="1300" kern="1200" dirty="0"/>
        </a:p>
      </dsp:txBody>
      <dsp:txXfrm>
        <a:off x="1496078" y="2644336"/>
        <a:ext cx="1302214" cy="1302214"/>
      </dsp:txXfrm>
    </dsp:sp>
    <dsp:sp modelId="{CC26AC5E-A612-47AF-8633-330CD9E19FC7}">
      <dsp:nvSpPr>
        <dsp:cNvPr id="0" name=""/>
        <dsp:cNvSpPr/>
      </dsp:nvSpPr>
      <dsp:spPr>
        <a:xfrm rot="17265608">
          <a:off x="2277792" y="2187302"/>
          <a:ext cx="307884" cy="43949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sv-SE" sz="1100" kern="1200"/>
        </a:p>
      </dsp:txBody>
      <dsp:txXfrm rot="17265608">
        <a:off x="2277792" y="2187302"/>
        <a:ext cx="307884" cy="439497"/>
      </dsp:txXfrm>
    </dsp:sp>
    <dsp:sp modelId="{41B1E3C1-9295-4A32-8C91-9331CDE7C351}">
      <dsp:nvSpPr>
        <dsp:cNvPr id="0" name=""/>
        <dsp:cNvSpPr/>
      </dsp:nvSpPr>
      <dsp:spPr>
        <a:xfrm>
          <a:off x="2070494" y="850953"/>
          <a:ext cx="1302214" cy="130221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sv-SE" sz="1300" kern="1200" dirty="0" smtClean="0"/>
            <a:t>Courage</a:t>
          </a:r>
          <a:endParaRPr lang="sv-SE" sz="1300" kern="1200" dirty="0"/>
        </a:p>
      </dsp:txBody>
      <dsp:txXfrm>
        <a:off x="2070494" y="850953"/>
        <a:ext cx="1302214" cy="1302214"/>
      </dsp:txXfrm>
    </dsp:sp>
    <dsp:sp modelId="{70C8D99B-C590-4C6D-A1A9-977A32294178}">
      <dsp:nvSpPr>
        <dsp:cNvPr id="0" name=""/>
        <dsp:cNvSpPr/>
      </dsp:nvSpPr>
      <dsp:spPr>
        <a:xfrm rot="20057143">
          <a:off x="3420344" y="862614"/>
          <a:ext cx="345534" cy="43949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GB" sz="1100" kern="1200"/>
        </a:p>
      </dsp:txBody>
      <dsp:txXfrm rot="20057143">
        <a:off x="3420344" y="862614"/>
        <a:ext cx="345534" cy="439497"/>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2.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9413" cy="496888"/>
          </a:xfrm>
          <a:prstGeom prst="rect">
            <a:avLst/>
          </a:prstGeom>
        </p:spPr>
        <p:txBody>
          <a:bodyPr vert="horz" lIns="91440" tIns="45720" rIns="91440" bIns="45720" rtlCol="0"/>
          <a:lstStyle>
            <a:lvl1pPr algn="l">
              <a:defRPr sz="1200"/>
            </a:lvl1pPr>
          </a:lstStyle>
          <a:p>
            <a:pPr>
              <a:defRPr/>
            </a:pPr>
            <a:endParaRPr lang="en-GB"/>
          </a:p>
        </p:txBody>
      </p:sp>
      <p:sp>
        <p:nvSpPr>
          <p:cNvPr id="3" name="Date Placeholder 2"/>
          <p:cNvSpPr>
            <a:spLocks noGrp="1"/>
          </p:cNvSpPr>
          <p:nvPr>
            <p:ph type="dt" sz="quarter" idx="1"/>
          </p:nvPr>
        </p:nvSpPr>
        <p:spPr>
          <a:xfrm>
            <a:off x="3816350" y="0"/>
            <a:ext cx="2919413" cy="496888"/>
          </a:xfrm>
          <a:prstGeom prst="rect">
            <a:avLst/>
          </a:prstGeom>
        </p:spPr>
        <p:txBody>
          <a:bodyPr vert="horz" lIns="91440" tIns="45720" rIns="91440" bIns="45720" rtlCol="0"/>
          <a:lstStyle>
            <a:lvl1pPr algn="r">
              <a:defRPr sz="1200"/>
            </a:lvl1pPr>
          </a:lstStyle>
          <a:p>
            <a:pPr>
              <a:defRPr/>
            </a:pPr>
            <a:fld id="{AA2266D6-A228-44C1-8621-EE2B5C630EBD}" type="datetimeFigureOut">
              <a:rPr lang="en-GB"/>
              <a:pPr>
                <a:defRPr/>
              </a:pPr>
              <a:t>02/11/2017</a:t>
            </a:fld>
            <a:endParaRPr lang="en-GB"/>
          </a:p>
        </p:txBody>
      </p:sp>
      <p:sp>
        <p:nvSpPr>
          <p:cNvPr id="4" name="Footer Placeholder 3"/>
          <p:cNvSpPr>
            <a:spLocks noGrp="1"/>
          </p:cNvSpPr>
          <p:nvPr>
            <p:ph type="ftr" sz="quarter" idx="2"/>
          </p:nvPr>
        </p:nvSpPr>
        <p:spPr>
          <a:xfrm>
            <a:off x="0" y="9431338"/>
            <a:ext cx="2919413" cy="496887"/>
          </a:xfrm>
          <a:prstGeom prst="rect">
            <a:avLst/>
          </a:prstGeom>
        </p:spPr>
        <p:txBody>
          <a:bodyPr vert="horz" lIns="91440" tIns="45720" rIns="91440" bIns="45720" rtlCol="0" anchor="b"/>
          <a:lstStyle>
            <a:lvl1pPr algn="l">
              <a:defRPr sz="1200"/>
            </a:lvl1pPr>
          </a:lstStyle>
          <a:p>
            <a:pPr>
              <a:defRPr/>
            </a:pPr>
            <a:endParaRPr lang="en-GB"/>
          </a:p>
        </p:txBody>
      </p:sp>
      <p:sp>
        <p:nvSpPr>
          <p:cNvPr id="5" name="Slide Number Placeholder 4"/>
          <p:cNvSpPr>
            <a:spLocks noGrp="1"/>
          </p:cNvSpPr>
          <p:nvPr>
            <p:ph type="sldNum" sz="quarter" idx="3"/>
          </p:nvPr>
        </p:nvSpPr>
        <p:spPr>
          <a:xfrm>
            <a:off x="3816350" y="9431338"/>
            <a:ext cx="2919413" cy="496887"/>
          </a:xfrm>
          <a:prstGeom prst="rect">
            <a:avLst/>
          </a:prstGeom>
        </p:spPr>
        <p:txBody>
          <a:bodyPr vert="horz" lIns="91440" tIns="45720" rIns="91440" bIns="45720" rtlCol="0" anchor="b"/>
          <a:lstStyle>
            <a:lvl1pPr algn="r">
              <a:defRPr sz="1200"/>
            </a:lvl1pPr>
          </a:lstStyle>
          <a:p>
            <a:pPr>
              <a:defRPr/>
            </a:pPr>
            <a:fld id="{37605FAF-E9E7-4BC3-B248-8E5BD4F8A123}" type="slidenum">
              <a:rPr lang="en-GB"/>
              <a:pPr>
                <a:defRPr/>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19413" cy="4968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sv-SE"/>
          </a:p>
        </p:txBody>
      </p:sp>
      <p:sp>
        <p:nvSpPr>
          <p:cNvPr id="3" name="Platshållare för datum 2"/>
          <p:cNvSpPr>
            <a:spLocks noGrp="1"/>
          </p:cNvSpPr>
          <p:nvPr>
            <p:ph type="dt" idx="1"/>
          </p:nvPr>
        </p:nvSpPr>
        <p:spPr>
          <a:xfrm>
            <a:off x="3816350" y="0"/>
            <a:ext cx="2919413" cy="4968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22987BDD-C58A-4F49-8D64-E0FAF9C403B0}" type="datetimeFigureOut">
              <a:rPr lang="sv-SE"/>
              <a:pPr>
                <a:defRPr/>
              </a:pPr>
              <a:t>2017-11-02</a:t>
            </a:fld>
            <a:endParaRPr lang="sv-SE"/>
          </a:p>
        </p:txBody>
      </p:sp>
      <p:sp>
        <p:nvSpPr>
          <p:cNvPr id="4" name="Platshållare för bildobjekt 3"/>
          <p:cNvSpPr>
            <a:spLocks noGrp="1" noRot="1" noChangeAspect="1"/>
          </p:cNvSpPr>
          <p:nvPr>
            <p:ph type="sldImg" idx="2"/>
          </p:nvPr>
        </p:nvSpPr>
        <p:spPr>
          <a:xfrm>
            <a:off x="885825" y="744538"/>
            <a:ext cx="4965700" cy="3724275"/>
          </a:xfrm>
          <a:prstGeom prst="rect">
            <a:avLst/>
          </a:prstGeom>
          <a:noFill/>
          <a:ln w="12700">
            <a:solidFill>
              <a:prstClr val="black"/>
            </a:solidFill>
          </a:ln>
        </p:spPr>
        <p:txBody>
          <a:bodyPr vert="horz" lIns="91440" tIns="45720" rIns="91440" bIns="45720" rtlCol="0" anchor="ctr"/>
          <a:lstStyle/>
          <a:p>
            <a:pPr lvl="0"/>
            <a:endParaRPr lang="sv-SE" noProof="0" smtClean="0"/>
          </a:p>
        </p:txBody>
      </p:sp>
      <p:sp>
        <p:nvSpPr>
          <p:cNvPr id="5" name="Platshållare för anteckningar 4"/>
          <p:cNvSpPr>
            <a:spLocks noGrp="1"/>
          </p:cNvSpPr>
          <p:nvPr>
            <p:ph type="body" sz="quarter" idx="3"/>
          </p:nvPr>
        </p:nvSpPr>
        <p:spPr>
          <a:xfrm>
            <a:off x="673100" y="4716463"/>
            <a:ext cx="5391150" cy="4468812"/>
          </a:xfrm>
          <a:prstGeom prst="rect">
            <a:avLst/>
          </a:prstGeom>
        </p:spPr>
        <p:txBody>
          <a:bodyPr vert="horz" lIns="91440" tIns="45720" rIns="91440" bIns="45720" rtlCol="0">
            <a:normAutofit/>
          </a:bodyPr>
          <a:lstStyle/>
          <a:p>
            <a:pPr lvl="0"/>
            <a:r>
              <a:rPr lang="sv-SE" noProof="0" smtClean="0"/>
              <a:t>Klicka här för att ändra format på bakgrundstexten</a:t>
            </a:r>
          </a:p>
          <a:p>
            <a:pPr lvl="1"/>
            <a:r>
              <a:rPr lang="sv-SE" noProof="0" smtClean="0"/>
              <a:t>Nivå två</a:t>
            </a:r>
          </a:p>
          <a:p>
            <a:pPr lvl="2"/>
            <a:r>
              <a:rPr lang="sv-SE" noProof="0" smtClean="0"/>
              <a:t>Nivå tre</a:t>
            </a:r>
          </a:p>
          <a:p>
            <a:pPr lvl="3"/>
            <a:r>
              <a:rPr lang="sv-SE" noProof="0" smtClean="0"/>
              <a:t>Nivå fyra</a:t>
            </a:r>
          </a:p>
          <a:p>
            <a:pPr lvl="4"/>
            <a:r>
              <a:rPr lang="sv-SE" noProof="0" smtClean="0"/>
              <a:t>Nivå fem</a:t>
            </a:r>
          </a:p>
        </p:txBody>
      </p:sp>
      <p:sp>
        <p:nvSpPr>
          <p:cNvPr id="6" name="Platshållare för sidfot 5"/>
          <p:cNvSpPr>
            <a:spLocks noGrp="1"/>
          </p:cNvSpPr>
          <p:nvPr>
            <p:ph type="ftr" sz="quarter" idx="4"/>
          </p:nvPr>
        </p:nvSpPr>
        <p:spPr>
          <a:xfrm>
            <a:off x="0" y="9431338"/>
            <a:ext cx="2919413" cy="4968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sv-SE"/>
          </a:p>
        </p:txBody>
      </p:sp>
      <p:sp>
        <p:nvSpPr>
          <p:cNvPr id="7" name="Platshållare för bildnummer 6"/>
          <p:cNvSpPr>
            <a:spLocks noGrp="1"/>
          </p:cNvSpPr>
          <p:nvPr>
            <p:ph type="sldNum" sz="quarter" idx="5"/>
          </p:nvPr>
        </p:nvSpPr>
        <p:spPr>
          <a:xfrm>
            <a:off x="3816350" y="9431338"/>
            <a:ext cx="2919413" cy="496887"/>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8A5F535F-A242-4AFA-903B-94677E55FFD7}" type="slidenum">
              <a:rPr lang="sv-SE"/>
              <a:pPr>
                <a:defRPr/>
              </a:pPr>
              <a:t>‹#›</a:t>
            </a:fld>
            <a:endParaRPr lang="sv-S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ltLang="en-US" smtClean="0"/>
          </a:p>
        </p:txBody>
      </p:sp>
      <p:sp>
        <p:nvSpPr>
          <p:cNvPr id="4" name="Slide Number Placeholder 3"/>
          <p:cNvSpPr>
            <a:spLocks noGrp="1"/>
          </p:cNvSpPr>
          <p:nvPr>
            <p:ph type="sldNum" sz="quarter" idx="5"/>
          </p:nvPr>
        </p:nvSpPr>
        <p:spPr/>
        <p:txBody>
          <a:bodyPr/>
          <a:lstStyle/>
          <a:p>
            <a:pPr>
              <a:defRPr/>
            </a:pPr>
            <a:fld id="{239E41FC-9713-4058-9016-EE0AF21962C3}" type="slidenum">
              <a:rPr lang="sv-SE" smtClean="0"/>
              <a:pPr>
                <a:defRPr/>
              </a:pPr>
              <a:t>44</a:t>
            </a:fld>
            <a:endParaRPr lang="sv-S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AA94E6C3-31F2-4800-BB12-7624CEB4BC45}" type="datetimeFigureOut">
              <a:rPr lang="en-GB"/>
              <a:pPr>
                <a:defRPr/>
              </a:pPr>
              <a:t>02/11/2017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FD2EBDA5-2C26-41A0-929C-1DA1D81CEE55}"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C9F81B24-8A03-44D5-9943-4A7A5579143A}" type="datetimeFigureOut">
              <a:rPr lang="en-GB"/>
              <a:pPr>
                <a:defRPr/>
              </a:pPr>
              <a:t>02/11/2017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1A79A013-F6DD-44F7-A984-55A50B89A674}"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2D82FA34-D25D-4398-89C3-6DB7ED5B670D}" type="datetimeFigureOut">
              <a:rPr lang="en-GB"/>
              <a:pPr>
                <a:defRPr/>
              </a:pPr>
              <a:t>02/11/2017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907B756E-5A50-417D-85A7-762FB7E3E6E3}"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D342EDA1-EDC1-4D4A-A0F5-4845BEF72CBD}" type="datetimeFigureOut">
              <a:rPr lang="en-GB"/>
              <a:pPr>
                <a:defRPr/>
              </a:pPr>
              <a:t>02/11/2017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DC647267-277E-4305-9BC3-FC1CF2E11584}"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754EA3A-40F1-4E5C-A3CA-1B5AAE4BE245}" type="datetimeFigureOut">
              <a:rPr lang="en-GB"/>
              <a:pPr>
                <a:defRPr/>
              </a:pPr>
              <a:t>02/11/2017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EC952F99-7B89-4BD3-AE50-130166C4665A}"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1CD31D80-1929-4523-982D-06D740E71F7D}" type="datetimeFigureOut">
              <a:rPr lang="en-GB"/>
              <a:pPr>
                <a:defRPr/>
              </a:pPr>
              <a:t>02/11/2017</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A178CE82-428B-4AE4-95BB-A6B7F26DE7CE}"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F4D21F68-7CF6-4EDB-96A3-8A59B82BC537}" type="datetimeFigureOut">
              <a:rPr lang="en-GB"/>
              <a:pPr>
                <a:defRPr/>
              </a:pPr>
              <a:t>02/11/2017</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94551B97-2F46-49AE-A895-280FB93A0338}"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92B65CB1-F024-4230-9188-A4736B938E7D}" type="datetimeFigureOut">
              <a:rPr lang="en-GB"/>
              <a:pPr>
                <a:defRPr/>
              </a:pPr>
              <a:t>02/11/2017</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252349D9-70E3-4DEA-8711-AF11FB49A935}"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397DE44-D468-4C50-A780-260F4BD6F7F7}" type="datetimeFigureOut">
              <a:rPr lang="en-GB"/>
              <a:pPr>
                <a:defRPr/>
              </a:pPr>
              <a:t>02/11/2017</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124B1CC4-B551-4C21-A16F-CCD30A2B45BD}"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FC9A819-B5FC-4A8C-BF56-6E3A30322CDE}" type="datetimeFigureOut">
              <a:rPr lang="en-GB"/>
              <a:pPr>
                <a:defRPr/>
              </a:pPr>
              <a:t>02/11/2017</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80FE332A-E1C0-4C28-AD6D-C9DC8385AA3E}"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DF9F35E-AE77-45D5-9A0A-9288E860F3CA}" type="datetimeFigureOut">
              <a:rPr lang="en-GB"/>
              <a:pPr>
                <a:defRPr/>
              </a:pPr>
              <a:t>02/11/2017</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6CA33FB0-4AE3-4D08-B279-11302E4A86FF}"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3BCDA97B-8D7D-48F9-A096-A9D145BEC2D5}" type="datetimeFigureOut">
              <a:rPr lang="en-GB"/>
              <a:pPr>
                <a:defRPr/>
              </a:pPr>
              <a:t>02/11/2017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63434097-DA5B-41C8-A0F0-65013F1163E3}"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5.jpeg"/><Relationship Id="rId2" Type="http://schemas.openxmlformats.org/officeDocument/2006/relationships/diagramData" Target="../diagrams/data3.xml"/><Relationship Id="rId1" Type="http://schemas.openxmlformats.org/officeDocument/2006/relationships/slideLayout" Target="../slideLayouts/slideLayout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4.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mailto:mike@london.iofc.org" TargetMode="External"/><Relationship Id="rId2" Type="http://schemas.openxmlformats.org/officeDocument/2006/relationships/hyperlink" Target="http://www.uk.iofc.org/tige" TargetMode="Externa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hyperlink" Target="mailto:simone.mueller@iofc.org"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4.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4.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p:txBody>
          <a:bodyPr/>
          <a:lstStyle/>
          <a:p>
            <a:pPr eaLnBrk="1" hangingPunct="1"/>
            <a:r>
              <a:rPr lang="en-GB" altLang="en-US" b="1" smtClean="0"/>
              <a:t>Pillars of trust and Integrity</a:t>
            </a:r>
          </a:p>
        </p:txBody>
      </p:sp>
      <p:sp>
        <p:nvSpPr>
          <p:cNvPr id="3" name="Subtitle 2"/>
          <p:cNvSpPr>
            <a:spLocks noGrp="1"/>
          </p:cNvSpPr>
          <p:nvPr>
            <p:ph type="subTitle" idx="1"/>
          </p:nvPr>
        </p:nvSpPr>
        <p:spPr/>
        <p:txBody>
          <a:bodyPr rtlCol="0">
            <a:normAutofit fontScale="92500" lnSpcReduction="20000"/>
          </a:bodyPr>
          <a:lstStyle/>
          <a:p>
            <a:pPr eaLnBrk="1" fontAlgn="auto" hangingPunct="1">
              <a:spcAft>
                <a:spcPts val="0"/>
              </a:spcAft>
              <a:buFont typeface="Arial" panose="020B0604020202020204" pitchFamily="34" charset="0"/>
              <a:buNone/>
              <a:defRPr/>
            </a:pPr>
            <a:r>
              <a:rPr lang="en-GB" i="1" dirty="0" smtClean="0">
                <a:solidFill>
                  <a:schemeClr val="tx1"/>
                </a:solidFill>
              </a:rPr>
              <a:t>Encouraging social and ethical values</a:t>
            </a:r>
          </a:p>
          <a:p>
            <a:pPr eaLnBrk="1" fontAlgn="auto" hangingPunct="1">
              <a:spcAft>
                <a:spcPts val="0"/>
              </a:spcAft>
              <a:buFont typeface="Arial" panose="020B0604020202020204" pitchFamily="34" charset="0"/>
              <a:buNone/>
              <a:defRPr/>
            </a:pPr>
            <a:r>
              <a:rPr lang="en-GB" i="1" dirty="0" smtClean="0">
                <a:solidFill>
                  <a:schemeClr val="tx1"/>
                </a:solidFill>
              </a:rPr>
              <a:t>in business and entrepreneurship</a:t>
            </a:r>
          </a:p>
          <a:p>
            <a:pPr eaLnBrk="1" fontAlgn="auto" hangingPunct="1">
              <a:spcAft>
                <a:spcPts val="0"/>
              </a:spcAft>
              <a:buFont typeface="Arial" panose="020B0604020202020204" pitchFamily="34" charset="0"/>
              <a:buNone/>
              <a:defRPr/>
            </a:pPr>
            <a:endParaRPr lang="en-GB" sz="1200" i="1" dirty="0" smtClean="0">
              <a:solidFill>
                <a:schemeClr val="tx1"/>
              </a:solidFill>
            </a:endParaRPr>
          </a:p>
          <a:p>
            <a:pPr eaLnBrk="1" fontAlgn="auto" hangingPunct="1">
              <a:spcAft>
                <a:spcPts val="0"/>
              </a:spcAft>
              <a:buFont typeface="Arial" panose="020B0604020202020204" pitchFamily="34" charset="0"/>
              <a:buNone/>
              <a:defRPr/>
            </a:pPr>
            <a:endParaRPr lang="en-GB" sz="1200" i="1" dirty="0" smtClean="0">
              <a:solidFill>
                <a:schemeClr val="tx1"/>
              </a:solidFill>
            </a:endParaRPr>
          </a:p>
          <a:p>
            <a:pPr eaLnBrk="1" fontAlgn="auto" hangingPunct="1">
              <a:spcAft>
                <a:spcPts val="0"/>
              </a:spcAft>
              <a:buFont typeface="Arial" panose="020B0604020202020204" pitchFamily="34" charset="0"/>
              <a:buNone/>
              <a:defRPr/>
            </a:pPr>
            <a:r>
              <a:rPr lang="en-GB" sz="1500" i="1" dirty="0" smtClean="0">
                <a:solidFill>
                  <a:schemeClr val="tx1"/>
                </a:solidFill>
              </a:rPr>
              <a:t>Copyright © Initiatives of Change UK</a:t>
            </a:r>
          </a:p>
          <a:p>
            <a:pPr eaLnBrk="1" fontAlgn="auto" hangingPunct="1">
              <a:spcAft>
                <a:spcPts val="0"/>
              </a:spcAft>
              <a:buFont typeface="Arial" panose="020B0604020202020204" pitchFamily="34" charset="0"/>
              <a:buNone/>
              <a:defRPr/>
            </a:pPr>
            <a:r>
              <a:rPr lang="en-GB" sz="1500" i="1" dirty="0" smtClean="0">
                <a:solidFill>
                  <a:schemeClr val="tx1"/>
                </a:solidFill>
              </a:rPr>
              <a:t>www.uk.iofc.org/tige</a:t>
            </a:r>
            <a:endParaRPr lang="en-GB" sz="1500" i="1" dirty="0">
              <a:solidFill>
                <a:schemeClr val="tx1"/>
              </a:solidFill>
            </a:endParaRPr>
          </a:p>
        </p:txBody>
      </p:sp>
      <p:pic>
        <p:nvPicPr>
          <p:cNvPr id="2052" name="Picture 5" descr="C:\Users\MIKE~2.IOF\AppData\Local\Temp\IofC logo_big.jpg"/>
          <p:cNvPicPr>
            <a:picLocks noChangeAspect="1" noChangeArrowheads="1"/>
          </p:cNvPicPr>
          <p:nvPr/>
        </p:nvPicPr>
        <p:blipFill>
          <a:blip r:embed="rId2" cstate="print"/>
          <a:srcRect/>
          <a:stretch>
            <a:fillRect/>
          </a:stretch>
        </p:blipFill>
        <p:spPr bwMode="auto">
          <a:xfrm>
            <a:off x="3430588" y="549275"/>
            <a:ext cx="2881312" cy="1438275"/>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GB" altLang="en-US" b="1" smtClean="0"/>
              <a:t>Pillars of trust</a:t>
            </a:r>
          </a:p>
        </p:txBody>
      </p:sp>
      <p:sp>
        <p:nvSpPr>
          <p:cNvPr id="11267" name="Content Placeholder 2"/>
          <p:cNvSpPr>
            <a:spLocks noGrp="1"/>
          </p:cNvSpPr>
          <p:nvPr>
            <p:ph idx="1"/>
          </p:nvPr>
        </p:nvSpPr>
        <p:spPr/>
        <p:txBody>
          <a:bodyPr/>
          <a:lstStyle/>
          <a:p>
            <a:pPr marL="0" indent="0">
              <a:buFont typeface="Arial" charset="0"/>
              <a:buNone/>
            </a:pPr>
            <a:endParaRPr lang="en-GB" altLang="en-US" smtClean="0"/>
          </a:p>
          <a:p>
            <a:pPr marL="0" indent="0">
              <a:buFont typeface="Arial" charset="0"/>
              <a:buNone/>
            </a:pPr>
            <a:r>
              <a:rPr lang="en-GB" altLang="en-US" smtClean="0"/>
              <a:t>Q: What do you understand by Integrity?</a:t>
            </a:r>
          </a:p>
          <a:p>
            <a:pPr marL="0" indent="0">
              <a:buFont typeface="Arial" charset="0"/>
              <a:buNone/>
            </a:pPr>
            <a:endParaRPr lang="en-GB" altLang="en-US" smtClean="0"/>
          </a:p>
          <a:p>
            <a:pPr marL="0" indent="0">
              <a:buFont typeface="Arial" charset="0"/>
              <a:buNone/>
            </a:pPr>
            <a:r>
              <a:rPr lang="en-GB" altLang="en-US" smtClean="0"/>
              <a:t>Q: Where does Integrity begin? </a:t>
            </a:r>
          </a:p>
          <a:p>
            <a:pPr marL="0" indent="0">
              <a:buFont typeface="Arial" charset="0"/>
              <a:buNone/>
            </a:pPr>
            <a:endParaRPr lang="en-GB" altLang="en-US" smtClean="0"/>
          </a:p>
          <a:p>
            <a:pPr marL="0" indent="0">
              <a:buFont typeface="Arial" charset="0"/>
              <a:buNone/>
            </a:pPr>
            <a:r>
              <a:rPr lang="en-GB" altLang="en-US" smtClean="0"/>
              <a:t>Discuss with your neighbour in pairs.</a:t>
            </a:r>
          </a:p>
          <a:p>
            <a:pPr marL="0" indent="0">
              <a:buFont typeface="Arial" charset="0"/>
              <a:buNone/>
            </a:pPr>
            <a:r>
              <a:rPr lang="en-GB" altLang="en-US" smtClean="0"/>
              <a:t> </a:t>
            </a:r>
          </a:p>
          <a:p>
            <a:pPr marL="0" indent="0">
              <a:buFont typeface="Arial" charset="0"/>
              <a:buNone/>
            </a:pPr>
            <a:endParaRPr lang="en-GB" altLang="en-US" smtClean="0"/>
          </a:p>
        </p:txBody>
      </p:sp>
      <p:pic>
        <p:nvPicPr>
          <p:cNvPr id="11268" name="Picture 2"/>
          <p:cNvPicPr>
            <a:picLocks noChangeAspect="1" noChangeArrowheads="1"/>
          </p:cNvPicPr>
          <p:nvPr/>
        </p:nvPicPr>
        <p:blipFill>
          <a:blip r:embed="rId2" cstate="print"/>
          <a:srcRect/>
          <a:stretch>
            <a:fillRect/>
          </a:stretch>
        </p:blipFill>
        <p:spPr bwMode="auto">
          <a:xfrm>
            <a:off x="395288" y="260350"/>
            <a:ext cx="2163762" cy="1079500"/>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GB" altLang="en-US" b="1" smtClean="0"/>
              <a:t>1. Integrity</a:t>
            </a:r>
          </a:p>
        </p:txBody>
      </p:sp>
      <p:sp>
        <p:nvSpPr>
          <p:cNvPr id="16387" name="Content Placeholder 2"/>
          <p:cNvSpPr>
            <a:spLocks noGrp="1"/>
          </p:cNvSpPr>
          <p:nvPr>
            <p:ph idx="1"/>
          </p:nvPr>
        </p:nvSpPr>
        <p:spPr>
          <a:xfrm>
            <a:off x="457200" y="1600200"/>
            <a:ext cx="8229600" cy="4781550"/>
          </a:xfrm>
        </p:spPr>
        <p:txBody>
          <a:bodyPr/>
          <a:lstStyle/>
          <a:p>
            <a:pPr eaLnBrk="1" hangingPunct="1">
              <a:defRPr/>
            </a:pPr>
            <a:r>
              <a:rPr lang="en-GB" altLang="en-US" sz="2400" dirty="0" smtClean="0"/>
              <a:t>Honesty (Don’t steal office supplies! Don’t cheat on your travel tickets! Return ‘borrowed’ library books!)</a:t>
            </a:r>
          </a:p>
          <a:p>
            <a:pPr eaLnBrk="1" hangingPunct="1">
              <a:defRPr/>
            </a:pPr>
            <a:r>
              <a:rPr lang="en-GB" altLang="en-US" sz="2400" dirty="0" smtClean="0"/>
              <a:t>No corruption</a:t>
            </a:r>
          </a:p>
          <a:p>
            <a:pPr eaLnBrk="1" hangingPunct="1">
              <a:defRPr/>
            </a:pPr>
            <a:r>
              <a:rPr lang="en-GB" altLang="en-US" sz="2400" dirty="0" smtClean="0"/>
              <a:t>True to our values; Walking the talk</a:t>
            </a:r>
          </a:p>
          <a:p>
            <a:pPr eaLnBrk="1" hangingPunct="1">
              <a:defRPr/>
            </a:pPr>
            <a:r>
              <a:rPr lang="en-GB" altLang="en-US" sz="2400" dirty="0" smtClean="0"/>
              <a:t>Derives from the word Integer: whole number</a:t>
            </a:r>
          </a:p>
          <a:p>
            <a:pPr eaLnBrk="1" hangingPunct="1">
              <a:defRPr/>
            </a:pPr>
            <a:r>
              <a:rPr lang="en-GB" altLang="en-US" sz="2400" dirty="0" smtClean="0"/>
              <a:t>‘The truth, the whole truth, nothing but the truth’</a:t>
            </a:r>
          </a:p>
          <a:p>
            <a:pPr eaLnBrk="1" hangingPunct="1">
              <a:defRPr/>
            </a:pPr>
            <a:r>
              <a:rPr lang="en-GB" altLang="en-US" sz="2400" dirty="0" smtClean="0"/>
              <a:t>Integrated personalities, same values at home and work</a:t>
            </a:r>
          </a:p>
          <a:p>
            <a:pPr eaLnBrk="1" hangingPunct="1">
              <a:defRPr/>
            </a:pPr>
            <a:r>
              <a:rPr lang="en-GB" altLang="en-US" sz="2400" dirty="0" smtClean="0"/>
              <a:t>‘Integrity is doing the right thing when no one is watching’ </a:t>
            </a:r>
          </a:p>
          <a:p>
            <a:pPr eaLnBrk="1" hangingPunct="1">
              <a:defRPr/>
            </a:pPr>
            <a:r>
              <a:rPr lang="en-GB" altLang="en-US" sz="2400" dirty="0" smtClean="0"/>
              <a:t>Conscience-based decision-making</a:t>
            </a:r>
          </a:p>
          <a:p>
            <a:pPr marL="0" indent="0" algn="ctr" eaLnBrk="1" hangingPunct="1">
              <a:buFont typeface="Arial" charset="0"/>
              <a:buNone/>
              <a:defRPr/>
            </a:pPr>
            <a:endParaRPr lang="en-GB" altLang="en-US" sz="1500" i="1" dirty="0" smtClean="0">
              <a:solidFill>
                <a:srgbClr val="000000"/>
              </a:solidFill>
            </a:endParaRPr>
          </a:p>
          <a:p>
            <a:pPr marL="0" indent="0" algn="ctr" eaLnBrk="1" hangingPunct="1">
              <a:buFont typeface="Arial" charset="0"/>
              <a:buNone/>
              <a:defRPr/>
            </a:pPr>
            <a:r>
              <a:rPr lang="en-GB" altLang="en-US" sz="1500" i="1" dirty="0" smtClean="0">
                <a:solidFill>
                  <a:srgbClr val="000000"/>
                </a:solidFill>
              </a:rPr>
              <a:t>www.uk.iofc.org/tige</a:t>
            </a:r>
          </a:p>
          <a:p>
            <a:pPr marL="0" indent="0" algn="ctr" eaLnBrk="1" hangingPunct="1">
              <a:buFont typeface="Arial" charset="0"/>
              <a:buNone/>
              <a:defRPr/>
            </a:pPr>
            <a:endParaRPr lang="en-GB" altLang="en-US" dirty="0" smtClean="0"/>
          </a:p>
        </p:txBody>
      </p:sp>
      <p:pic>
        <p:nvPicPr>
          <p:cNvPr id="12292" name="Picture 6" descr="C:\Users\MIKE~2.IOF\AppData\Local\Temp\IofC logo_big.jpg"/>
          <p:cNvPicPr>
            <a:picLocks noChangeAspect="1" noChangeArrowheads="1"/>
          </p:cNvPicPr>
          <p:nvPr/>
        </p:nvPicPr>
        <p:blipFill>
          <a:blip r:embed="rId2" cstate="print"/>
          <a:srcRect/>
          <a:stretch>
            <a:fillRect/>
          </a:stretch>
        </p:blipFill>
        <p:spPr bwMode="auto">
          <a:xfrm>
            <a:off x="468313" y="260350"/>
            <a:ext cx="2162175" cy="1081088"/>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79388" y="115888"/>
            <a:ext cx="8229600" cy="941387"/>
          </a:xfrm>
        </p:spPr>
        <p:txBody>
          <a:bodyPr/>
          <a:lstStyle/>
          <a:p>
            <a:pPr eaLnBrk="1" hangingPunct="1"/>
            <a:r>
              <a:rPr lang="en-GB" altLang="en-US" smtClean="0"/>
              <a:t>        </a:t>
            </a:r>
            <a:r>
              <a:rPr lang="en-GB" altLang="en-US" sz="4000" b="1" smtClean="0"/>
              <a:t>Case Study: Integrity</a:t>
            </a:r>
          </a:p>
        </p:txBody>
      </p:sp>
      <p:sp>
        <p:nvSpPr>
          <p:cNvPr id="3" name="Content Placeholder 2"/>
          <p:cNvSpPr>
            <a:spLocks noGrp="1"/>
          </p:cNvSpPr>
          <p:nvPr>
            <p:ph idx="1"/>
          </p:nvPr>
        </p:nvSpPr>
        <p:spPr>
          <a:xfrm>
            <a:off x="457200" y="1600200"/>
            <a:ext cx="8229600" cy="4997450"/>
          </a:xfrm>
        </p:spPr>
        <p:txBody>
          <a:bodyPr rtlCol="0">
            <a:normAutofit fontScale="92500"/>
          </a:bodyPr>
          <a:lstStyle/>
          <a:p>
            <a:pPr marL="0" indent="0" eaLnBrk="1" fontAlgn="auto" hangingPunct="1">
              <a:spcAft>
                <a:spcPts val="0"/>
              </a:spcAft>
              <a:buFont typeface="Arial" panose="020B0604020202020204" pitchFamily="34" charset="0"/>
              <a:buNone/>
              <a:defRPr/>
            </a:pPr>
            <a:r>
              <a:rPr lang="en-GB" b="1" dirty="0" smtClean="0"/>
              <a:t>Suresh and Mala Vazirani</a:t>
            </a:r>
            <a:r>
              <a:rPr lang="en-GB" dirty="0" smtClean="0"/>
              <a:t>, founders </a:t>
            </a:r>
          </a:p>
          <a:p>
            <a:pPr marL="0" indent="0" eaLnBrk="1" fontAlgn="auto" hangingPunct="1">
              <a:spcAft>
                <a:spcPts val="0"/>
              </a:spcAft>
              <a:buFont typeface="Arial" panose="020B0604020202020204" pitchFamily="34" charset="0"/>
              <a:buNone/>
              <a:defRPr/>
            </a:pPr>
            <a:r>
              <a:rPr lang="en-GB" dirty="0" smtClean="0"/>
              <a:t>and owners, Transasia Bio-Medicals, </a:t>
            </a:r>
          </a:p>
          <a:p>
            <a:pPr marL="0" indent="0" eaLnBrk="1" fontAlgn="auto" hangingPunct="1">
              <a:spcAft>
                <a:spcPts val="0"/>
              </a:spcAft>
              <a:buFont typeface="Arial" panose="020B0604020202020204" pitchFamily="34" charset="0"/>
              <a:buNone/>
              <a:defRPr/>
            </a:pPr>
            <a:r>
              <a:rPr lang="en-GB" dirty="0" smtClean="0"/>
              <a:t>Technology company, Mumbai, India.</a:t>
            </a:r>
          </a:p>
          <a:p>
            <a:pPr marL="0" indent="0" eaLnBrk="1" fontAlgn="auto" hangingPunct="1">
              <a:spcAft>
                <a:spcPts val="0"/>
              </a:spcAft>
              <a:buFont typeface="Arial" panose="020B0604020202020204" pitchFamily="34" charset="0"/>
              <a:buNone/>
              <a:defRPr/>
            </a:pPr>
            <a:r>
              <a:rPr lang="en-GB" dirty="0" smtClean="0"/>
              <a:t>Manufactures blood diagnostic machines for hospitals. Testing for over 200 diseases.</a:t>
            </a:r>
            <a:r>
              <a:rPr lang="en-GB" dirty="0"/>
              <a:t> Saving lives. </a:t>
            </a:r>
            <a:endParaRPr lang="en-GB" dirty="0" smtClean="0"/>
          </a:p>
          <a:p>
            <a:pPr marL="0" indent="0" eaLnBrk="1" fontAlgn="auto" hangingPunct="1">
              <a:spcAft>
                <a:spcPts val="0"/>
              </a:spcAft>
              <a:buFont typeface="Arial" panose="020B0604020202020204" pitchFamily="34" charset="0"/>
              <a:buNone/>
              <a:defRPr/>
            </a:pPr>
            <a:r>
              <a:rPr lang="en-GB" dirty="0" smtClean="0"/>
              <a:t>Employing 1,500 people; exporting to over 100 countries from India. World class technology. </a:t>
            </a:r>
          </a:p>
          <a:p>
            <a:pPr marL="0" indent="0" eaLnBrk="1" fontAlgn="auto" hangingPunct="1">
              <a:spcAft>
                <a:spcPts val="0"/>
              </a:spcAft>
              <a:buFont typeface="Arial" panose="020B0604020202020204" pitchFamily="34" charset="0"/>
              <a:buNone/>
              <a:defRPr/>
            </a:pPr>
            <a:r>
              <a:rPr lang="en-GB" dirty="0" smtClean="0"/>
              <a:t>Global players. National award-winning technology.</a:t>
            </a:r>
          </a:p>
          <a:p>
            <a:pPr marL="0" indent="0" eaLnBrk="1" fontAlgn="auto" hangingPunct="1">
              <a:spcAft>
                <a:spcPts val="0"/>
              </a:spcAft>
              <a:buFont typeface="Arial" panose="020B0604020202020204" pitchFamily="34" charset="0"/>
              <a:buNone/>
              <a:defRPr/>
            </a:pPr>
            <a:r>
              <a:rPr lang="en-GB" dirty="0" smtClean="0"/>
              <a:t>Company run on the basis of no corruption.</a:t>
            </a:r>
            <a:endParaRPr lang="en-GB" sz="1400" dirty="0" smtClean="0"/>
          </a:p>
          <a:p>
            <a:pPr marL="0" indent="0" algn="ctr" eaLnBrk="1" fontAlgn="auto" hangingPunct="1">
              <a:spcAft>
                <a:spcPts val="0"/>
              </a:spcAft>
              <a:buFont typeface="Arial" panose="020B0604020202020204" pitchFamily="34" charset="0"/>
              <a:buNone/>
              <a:defRPr/>
            </a:pPr>
            <a:endParaRPr lang="en-GB" sz="1500" i="1" dirty="0" smtClean="0">
              <a:solidFill>
                <a:prstClr val="black"/>
              </a:solidFill>
            </a:endParaRPr>
          </a:p>
          <a:p>
            <a:pPr marL="0" indent="0" algn="ctr" eaLnBrk="1" fontAlgn="auto" hangingPunct="1">
              <a:spcAft>
                <a:spcPts val="0"/>
              </a:spcAft>
              <a:buFont typeface="Arial" panose="020B0604020202020204" pitchFamily="34" charset="0"/>
              <a:buNone/>
              <a:defRPr/>
            </a:pPr>
            <a:endParaRPr lang="en-GB" dirty="0" smtClean="0"/>
          </a:p>
        </p:txBody>
      </p:sp>
      <p:pic>
        <p:nvPicPr>
          <p:cNvPr id="13316" name="Picture 6" descr="C:\Users\MIKE~2.IOF\AppData\Local\Temp\IofC logo_big.jpg"/>
          <p:cNvPicPr>
            <a:picLocks noChangeAspect="1" noChangeArrowheads="1"/>
          </p:cNvPicPr>
          <p:nvPr/>
        </p:nvPicPr>
        <p:blipFill>
          <a:blip r:embed="rId2" cstate="print"/>
          <a:srcRect/>
          <a:stretch>
            <a:fillRect/>
          </a:stretch>
        </p:blipFill>
        <p:spPr bwMode="auto">
          <a:xfrm>
            <a:off x="468313" y="0"/>
            <a:ext cx="2162175" cy="1081088"/>
          </a:xfrm>
          <a:prstGeom prst="rect">
            <a:avLst/>
          </a:prstGeom>
          <a:noFill/>
          <a:ln w="9525">
            <a:noFill/>
            <a:miter lim="800000"/>
            <a:headEnd/>
            <a:tailEnd/>
          </a:ln>
        </p:spPr>
      </p:pic>
      <p:pic>
        <p:nvPicPr>
          <p:cNvPr id="13317" name="Picture 5"/>
          <p:cNvPicPr>
            <a:picLocks noChangeAspect="1" noChangeArrowheads="1"/>
          </p:cNvPicPr>
          <p:nvPr/>
        </p:nvPicPr>
        <p:blipFill>
          <a:blip r:embed="rId3" cstate="print"/>
          <a:srcRect/>
          <a:stretch>
            <a:fillRect/>
          </a:stretch>
        </p:blipFill>
        <p:spPr bwMode="auto">
          <a:xfrm>
            <a:off x="7092950" y="0"/>
            <a:ext cx="2051050" cy="3081338"/>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GB" altLang="en-US" b="1" smtClean="0"/>
              <a:t>   </a:t>
            </a:r>
            <a:r>
              <a:rPr lang="en-GB" altLang="en-US" sz="4200" b="1" smtClean="0"/>
              <a:t>Case Study: Integrity</a:t>
            </a:r>
          </a:p>
        </p:txBody>
      </p:sp>
      <p:sp>
        <p:nvSpPr>
          <p:cNvPr id="14339" name="Content Placeholder 2"/>
          <p:cNvSpPr>
            <a:spLocks noGrp="1"/>
          </p:cNvSpPr>
          <p:nvPr>
            <p:ph idx="1"/>
          </p:nvPr>
        </p:nvSpPr>
        <p:spPr/>
        <p:txBody>
          <a:bodyPr/>
          <a:lstStyle/>
          <a:p>
            <a:pPr marL="0" indent="0">
              <a:buFont typeface="Arial" charset="0"/>
              <a:buNone/>
            </a:pPr>
            <a:r>
              <a:rPr lang="en-GB" altLang="en-US" sz="3000" b="1" smtClean="0"/>
              <a:t>Whistleblower Wendy Addison</a:t>
            </a:r>
          </a:p>
          <a:p>
            <a:pPr marL="0" indent="0">
              <a:buFont typeface="Arial" charset="0"/>
              <a:buNone/>
            </a:pPr>
            <a:r>
              <a:rPr lang="en-GB" altLang="en-US" sz="2500" smtClean="0"/>
              <a:t>Group International Treasurer: LeisureNet, health and racquet clubs, South Africa. Discovered embezzlement by the two founding CEOs. Death threats forced her to leave and live in London. Lost her job and ended up begging on the streets of South-West London with her young son. Two CEOs eventually prosecuted and jailed. Biggest corporate collapse in South African business. Wendy now an international speaker on whistleblowing and anti-corruption. Founder of </a:t>
            </a:r>
          </a:p>
          <a:p>
            <a:pPr marL="0" indent="0">
              <a:buFont typeface="Arial" charset="0"/>
              <a:buNone/>
            </a:pPr>
            <a:r>
              <a:rPr lang="en-GB" altLang="en-US" sz="2500" smtClean="0"/>
              <a:t>SpeakOut, SpeakUp:                      </a:t>
            </a:r>
            <a:r>
              <a:rPr lang="en-GB" altLang="en-US" sz="2000" smtClean="0"/>
              <a:t>http://www.speakout-speakup.org </a:t>
            </a:r>
          </a:p>
        </p:txBody>
      </p:sp>
      <p:pic>
        <p:nvPicPr>
          <p:cNvPr id="14340" name="Picture 6" descr="C:\Users\MIKE~2.IOF\AppData\Local\Temp\IofC logo_big.jpg"/>
          <p:cNvPicPr>
            <a:picLocks noChangeAspect="1" noChangeArrowheads="1"/>
          </p:cNvPicPr>
          <p:nvPr/>
        </p:nvPicPr>
        <p:blipFill>
          <a:blip r:embed="rId2" cstate="print"/>
          <a:srcRect/>
          <a:stretch>
            <a:fillRect/>
          </a:stretch>
        </p:blipFill>
        <p:spPr bwMode="auto">
          <a:xfrm>
            <a:off x="250825" y="260350"/>
            <a:ext cx="2162175" cy="1081088"/>
          </a:xfrm>
          <a:prstGeom prst="rect">
            <a:avLst/>
          </a:prstGeom>
          <a:noFill/>
          <a:ln w="9525">
            <a:noFill/>
            <a:miter lim="800000"/>
            <a:headEnd/>
            <a:tailEnd/>
          </a:ln>
        </p:spPr>
      </p:pic>
      <p:pic>
        <p:nvPicPr>
          <p:cNvPr id="14341" name="Picture 2"/>
          <p:cNvPicPr>
            <a:picLocks noChangeAspect="1" noChangeArrowheads="1"/>
          </p:cNvPicPr>
          <p:nvPr/>
        </p:nvPicPr>
        <p:blipFill>
          <a:blip r:embed="rId3" cstate="print"/>
          <a:srcRect/>
          <a:stretch>
            <a:fillRect/>
          </a:stretch>
        </p:blipFill>
        <p:spPr bwMode="auto">
          <a:xfrm>
            <a:off x="7216775" y="115888"/>
            <a:ext cx="1927225" cy="1928812"/>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GB" altLang="en-US" smtClean="0"/>
              <a:t>     </a:t>
            </a:r>
            <a:r>
              <a:rPr lang="en-GB" altLang="en-US" b="1" smtClean="0"/>
              <a:t>Case Study: Integrity</a:t>
            </a:r>
          </a:p>
        </p:txBody>
      </p:sp>
      <p:sp>
        <p:nvSpPr>
          <p:cNvPr id="15363" name="Content Placeholder 2"/>
          <p:cNvSpPr>
            <a:spLocks noGrp="1"/>
          </p:cNvSpPr>
          <p:nvPr>
            <p:ph idx="1"/>
          </p:nvPr>
        </p:nvSpPr>
        <p:spPr/>
        <p:txBody>
          <a:bodyPr/>
          <a:lstStyle/>
          <a:p>
            <a:pPr marL="0" indent="0">
              <a:buFont typeface="Arial" charset="0"/>
              <a:buNone/>
            </a:pPr>
            <a:r>
              <a:rPr lang="en-GB" altLang="en-US" sz="3000" b="1" smtClean="0"/>
              <a:t>HBOS whistleblower Paul Moore</a:t>
            </a:r>
            <a:endParaRPr lang="en-GB" altLang="en-US" sz="3000" smtClean="0"/>
          </a:p>
          <a:p>
            <a:pPr marL="0" indent="0">
              <a:buFont typeface="Arial" charset="0"/>
              <a:buNone/>
            </a:pPr>
            <a:r>
              <a:rPr lang="en-GB" altLang="en-US" sz="2400" smtClean="0"/>
              <a:t>Was Head of Group Regulatory Risk at Halifax Bank of </a:t>
            </a:r>
          </a:p>
          <a:p>
            <a:pPr marL="0" indent="0">
              <a:buFont typeface="Arial" charset="0"/>
              <a:buNone/>
            </a:pPr>
            <a:r>
              <a:rPr lang="en-GB" altLang="en-US" sz="2400" smtClean="0"/>
              <a:t>Scotland. Warned the management board that their sales culture was too excessive for their risk management. Was sacked by the CEO, Sir James Crosby. Paul took his case to the Treasury Select Committee, giving them pages of ‘explosive’ inside information. </a:t>
            </a:r>
          </a:p>
          <a:p>
            <a:pPr marL="0" indent="0">
              <a:buFont typeface="Arial" charset="0"/>
              <a:buNone/>
            </a:pPr>
            <a:r>
              <a:rPr lang="en-GB" altLang="en-US" sz="2400" smtClean="0"/>
              <a:t>Became publicly known as ‘the HBOS whistleblower’. Motivated by desire to get to the truth. HBOS collapsed and was sold to Lloyds Banking Group. James Crosby stripped of his knighthood. </a:t>
            </a:r>
          </a:p>
          <a:p>
            <a:pPr marL="0" indent="0">
              <a:buFont typeface="Arial" charset="0"/>
              <a:buNone/>
            </a:pPr>
            <a:r>
              <a:rPr lang="en-GB" altLang="en-US" sz="2400" smtClean="0"/>
              <a:t>Moore’s book entitled </a:t>
            </a:r>
            <a:r>
              <a:rPr lang="en-GB" altLang="en-US" sz="2400" i="1" smtClean="0"/>
              <a:t>Crash, Bank, Wallop!</a:t>
            </a:r>
          </a:p>
        </p:txBody>
      </p:sp>
      <p:pic>
        <p:nvPicPr>
          <p:cNvPr id="15364" name="Picture 2"/>
          <p:cNvPicPr>
            <a:picLocks noChangeAspect="1" noChangeArrowheads="1"/>
          </p:cNvPicPr>
          <p:nvPr/>
        </p:nvPicPr>
        <p:blipFill>
          <a:blip r:embed="rId2" cstate="print"/>
          <a:srcRect/>
          <a:stretch>
            <a:fillRect/>
          </a:stretch>
        </p:blipFill>
        <p:spPr bwMode="auto">
          <a:xfrm>
            <a:off x="323850" y="260350"/>
            <a:ext cx="2163763" cy="1079500"/>
          </a:xfrm>
          <a:prstGeom prst="rect">
            <a:avLst/>
          </a:prstGeom>
          <a:noFill/>
          <a:ln w="9525">
            <a:noFill/>
            <a:miter lim="800000"/>
            <a:headEnd/>
            <a:tailEnd/>
          </a:ln>
          <a:effectLst/>
        </p:spPr>
      </p:pic>
      <p:pic>
        <p:nvPicPr>
          <p:cNvPr id="15365" name="Picture 4"/>
          <p:cNvPicPr>
            <a:picLocks noChangeAspect="1" noChangeArrowheads="1"/>
          </p:cNvPicPr>
          <p:nvPr/>
        </p:nvPicPr>
        <p:blipFill>
          <a:blip r:embed="rId3" cstate="print"/>
          <a:srcRect/>
          <a:stretch>
            <a:fillRect/>
          </a:stretch>
        </p:blipFill>
        <p:spPr bwMode="auto">
          <a:xfrm>
            <a:off x="7434263" y="0"/>
            <a:ext cx="1709737" cy="25654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algn="l" eaLnBrk="1" hangingPunct="1"/>
            <a:r>
              <a:rPr lang="en-GB" altLang="en-US" b="1" smtClean="0"/>
              <a:t>                2. Cooperation</a:t>
            </a:r>
          </a:p>
        </p:txBody>
      </p:sp>
      <p:sp>
        <p:nvSpPr>
          <p:cNvPr id="3" name="Content Placeholder 2"/>
          <p:cNvSpPr>
            <a:spLocks noGrp="1"/>
          </p:cNvSpPr>
          <p:nvPr>
            <p:ph idx="1"/>
          </p:nvPr>
        </p:nvSpPr>
        <p:spPr>
          <a:xfrm>
            <a:off x="457200" y="1600200"/>
            <a:ext cx="8435975" cy="4924425"/>
          </a:xfrm>
        </p:spPr>
        <p:txBody>
          <a:bodyPr rtlCol="0">
            <a:normAutofit fontScale="85000" lnSpcReduction="20000"/>
          </a:bodyPr>
          <a:lstStyle/>
          <a:p>
            <a:pPr marL="0" indent="0" eaLnBrk="1" fontAlgn="auto" hangingPunct="1">
              <a:spcAft>
                <a:spcPts val="0"/>
              </a:spcAft>
              <a:buFont typeface="Arial" charset="0"/>
              <a:buNone/>
              <a:defRPr/>
            </a:pPr>
            <a:r>
              <a:rPr lang="en-GB" dirty="0" smtClean="0"/>
              <a:t>As effective as competition.</a:t>
            </a:r>
            <a:r>
              <a:rPr lang="en-GB" dirty="0"/>
              <a:t> </a:t>
            </a:r>
            <a:endParaRPr lang="en-GB" dirty="0" smtClean="0"/>
          </a:p>
          <a:p>
            <a:pPr marL="0" indent="0" eaLnBrk="1" fontAlgn="auto" hangingPunct="1">
              <a:spcAft>
                <a:spcPts val="0"/>
              </a:spcAft>
              <a:buFont typeface="Arial" charset="0"/>
              <a:buNone/>
              <a:defRPr/>
            </a:pPr>
            <a:r>
              <a:rPr lang="en-GB" dirty="0" smtClean="0"/>
              <a:t>(Counter-intuitive in a competitive</a:t>
            </a:r>
          </a:p>
          <a:p>
            <a:pPr marL="0" indent="0" eaLnBrk="1" fontAlgn="auto" hangingPunct="1">
              <a:spcAft>
                <a:spcPts val="0"/>
              </a:spcAft>
              <a:buFont typeface="Arial" charset="0"/>
              <a:buNone/>
              <a:defRPr/>
            </a:pPr>
            <a:r>
              <a:rPr lang="en-GB" dirty="0" smtClean="0"/>
              <a:t> free market)</a:t>
            </a:r>
            <a:endParaRPr lang="en-GB" dirty="0"/>
          </a:p>
          <a:p>
            <a:pPr marL="0" indent="0" eaLnBrk="1" fontAlgn="auto" hangingPunct="1">
              <a:spcAft>
                <a:spcPts val="0"/>
              </a:spcAft>
              <a:buFont typeface="Arial" panose="020B0604020202020204" pitchFamily="34" charset="0"/>
              <a:buNone/>
              <a:defRPr/>
            </a:pPr>
            <a:endParaRPr lang="en-GB" dirty="0" smtClean="0"/>
          </a:p>
          <a:p>
            <a:pPr marL="0" indent="0" eaLnBrk="1" fontAlgn="auto" hangingPunct="1">
              <a:spcAft>
                <a:spcPts val="0"/>
              </a:spcAft>
              <a:buFont typeface="Arial" panose="020B0604020202020204" pitchFamily="34" charset="0"/>
              <a:buNone/>
              <a:defRPr/>
            </a:pPr>
            <a:r>
              <a:rPr lang="en-GB" i="1" dirty="0" smtClean="0"/>
              <a:t>A Bigger Prize </a:t>
            </a:r>
            <a:r>
              <a:rPr lang="en-GB" dirty="0" smtClean="0"/>
              <a:t>by Texan business author</a:t>
            </a:r>
          </a:p>
          <a:p>
            <a:pPr marL="0" indent="0" eaLnBrk="1" fontAlgn="auto" hangingPunct="1">
              <a:spcAft>
                <a:spcPts val="0"/>
              </a:spcAft>
              <a:buFont typeface="Arial" panose="020B0604020202020204" pitchFamily="34" charset="0"/>
              <a:buNone/>
              <a:defRPr/>
            </a:pPr>
            <a:r>
              <a:rPr lang="en-GB" b="1" dirty="0" smtClean="0"/>
              <a:t>Margaret Heffernan </a:t>
            </a:r>
          </a:p>
          <a:p>
            <a:pPr marL="0" indent="0" eaLnBrk="1" fontAlgn="auto" hangingPunct="1">
              <a:spcAft>
                <a:spcPts val="0"/>
              </a:spcAft>
              <a:buFont typeface="Arial" panose="020B0604020202020204" pitchFamily="34" charset="0"/>
              <a:buNone/>
              <a:defRPr/>
            </a:pPr>
            <a:r>
              <a:rPr lang="en-GB" dirty="0" smtClean="0"/>
              <a:t>Cooperation across all stakeholders. </a:t>
            </a:r>
          </a:p>
          <a:p>
            <a:pPr marL="0" indent="0" eaLnBrk="1" fontAlgn="auto" hangingPunct="1">
              <a:spcAft>
                <a:spcPts val="0"/>
              </a:spcAft>
              <a:buFont typeface="Arial" panose="020B0604020202020204" pitchFamily="34" charset="0"/>
              <a:buNone/>
              <a:defRPr/>
            </a:pPr>
            <a:endParaRPr lang="en-GB" dirty="0" smtClean="0"/>
          </a:p>
          <a:p>
            <a:pPr marL="0" indent="0" eaLnBrk="1" fontAlgn="auto" hangingPunct="1">
              <a:spcAft>
                <a:spcPts val="0"/>
              </a:spcAft>
              <a:buFont typeface="Arial" panose="020B0604020202020204" pitchFamily="34" charset="0"/>
              <a:buNone/>
              <a:defRPr/>
            </a:pPr>
            <a:r>
              <a:rPr lang="en-GB" b="1" dirty="0" smtClean="0"/>
              <a:t>Case study: Story of Ocean Spray </a:t>
            </a:r>
            <a:r>
              <a:rPr lang="en-GB" dirty="0" smtClean="0"/>
              <a:t>cranberry juice drink and sauce. New England farmers decided to cooperate instead of competing; shared information about crops, weather patterns; became a cooperative. Now a global brand. </a:t>
            </a:r>
            <a:endParaRPr lang="en-GB" sz="1400" dirty="0" smtClean="0"/>
          </a:p>
          <a:p>
            <a:pPr marL="0" indent="0" algn="ctr" eaLnBrk="1" fontAlgn="auto" hangingPunct="1">
              <a:spcAft>
                <a:spcPts val="0"/>
              </a:spcAft>
              <a:buFont typeface="Arial" panose="020B0604020202020204" pitchFamily="34" charset="0"/>
              <a:buNone/>
              <a:defRPr/>
            </a:pPr>
            <a:endParaRPr lang="en-GB" sz="1500" i="1" dirty="0" smtClean="0"/>
          </a:p>
          <a:p>
            <a:pPr marL="0" indent="0" algn="ctr" eaLnBrk="1" fontAlgn="auto" hangingPunct="1">
              <a:spcAft>
                <a:spcPts val="0"/>
              </a:spcAft>
              <a:buFont typeface="Arial" panose="020B0604020202020204" pitchFamily="34" charset="0"/>
              <a:buNone/>
              <a:defRPr/>
            </a:pPr>
            <a:endParaRPr lang="en-GB" dirty="0"/>
          </a:p>
        </p:txBody>
      </p:sp>
      <p:pic>
        <p:nvPicPr>
          <p:cNvPr id="16388" name="Picture 5" descr="C:\Users\MIKE~2.IOF\AppData\Local\Temp\Copy of Margaret Heffernan.jpg"/>
          <p:cNvPicPr>
            <a:picLocks noChangeAspect="1" noChangeArrowheads="1"/>
          </p:cNvPicPr>
          <p:nvPr/>
        </p:nvPicPr>
        <p:blipFill>
          <a:blip r:embed="rId2" cstate="print"/>
          <a:srcRect/>
          <a:stretch>
            <a:fillRect/>
          </a:stretch>
        </p:blipFill>
        <p:spPr bwMode="auto">
          <a:xfrm>
            <a:off x="6710363" y="0"/>
            <a:ext cx="2433637" cy="3429000"/>
          </a:xfrm>
          <a:prstGeom prst="rect">
            <a:avLst/>
          </a:prstGeom>
          <a:noFill/>
          <a:ln w="9525">
            <a:noFill/>
            <a:miter lim="800000"/>
            <a:headEnd/>
            <a:tailEnd/>
          </a:ln>
        </p:spPr>
      </p:pic>
      <p:pic>
        <p:nvPicPr>
          <p:cNvPr id="16389" name="Picture 2"/>
          <p:cNvPicPr>
            <a:picLocks noChangeAspect="1" noChangeArrowheads="1"/>
          </p:cNvPicPr>
          <p:nvPr/>
        </p:nvPicPr>
        <p:blipFill>
          <a:blip r:embed="rId3" cstate="print"/>
          <a:srcRect/>
          <a:stretch>
            <a:fillRect/>
          </a:stretch>
        </p:blipFill>
        <p:spPr bwMode="auto">
          <a:xfrm>
            <a:off x="395288" y="269875"/>
            <a:ext cx="2163762" cy="1079500"/>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GB" altLang="en-US" smtClean="0"/>
              <a:t>Cooperation</a:t>
            </a:r>
          </a:p>
        </p:txBody>
      </p:sp>
      <p:sp>
        <p:nvSpPr>
          <p:cNvPr id="3" name="Content Placeholder 2"/>
          <p:cNvSpPr>
            <a:spLocks noGrp="1"/>
          </p:cNvSpPr>
          <p:nvPr>
            <p:ph idx="1"/>
          </p:nvPr>
        </p:nvSpPr>
        <p:spPr>
          <a:xfrm>
            <a:off x="457200" y="1600200"/>
            <a:ext cx="8435975" cy="4924425"/>
          </a:xfrm>
        </p:spPr>
        <p:txBody>
          <a:bodyPr/>
          <a:lstStyle/>
          <a:p>
            <a:pPr marL="0" indent="0">
              <a:buFont typeface="Arial" charset="0"/>
              <a:buNone/>
              <a:defRPr/>
            </a:pPr>
            <a:r>
              <a:rPr lang="en-GB" sz="2800" b="1" i="1" dirty="0" smtClean="0"/>
              <a:t>Questions</a:t>
            </a:r>
            <a:r>
              <a:rPr lang="en-GB" sz="2800" dirty="0" smtClean="0"/>
              <a:t>:</a:t>
            </a:r>
          </a:p>
          <a:p>
            <a:pPr>
              <a:defRPr/>
            </a:pPr>
            <a:r>
              <a:rPr lang="en-GB" sz="2400" dirty="0" smtClean="0"/>
              <a:t>What do you understand by cooperation inside your organization?</a:t>
            </a:r>
          </a:p>
          <a:p>
            <a:pPr>
              <a:defRPr/>
            </a:pPr>
            <a:r>
              <a:rPr lang="en-GB" sz="2400" dirty="0" smtClean="0"/>
              <a:t>Do people encourage and appreciate each other?</a:t>
            </a:r>
          </a:p>
          <a:p>
            <a:pPr>
              <a:defRPr/>
            </a:pPr>
            <a:r>
              <a:rPr lang="en-GB" sz="2400" dirty="0" smtClean="0"/>
              <a:t>Do they share information?</a:t>
            </a:r>
          </a:p>
          <a:p>
            <a:pPr>
              <a:defRPr/>
            </a:pPr>
            <a:r>
              <a:rPr lang="en-GB" sz="2400" dirty="0" smtClean="0"/>
              <a:t>Or are there jealousies and rivalries? </a:t>
            </a:r>
          </a:p>
          <a:p>
            <a:pPr>
              <a:defRPr/>
            </a:pPr>
            <a:r>
              <a:rPr lang="en-GB" sz="2400" dirty="0" smtClean="0"/>
              <a:t>Cooperation is about human relationships and systems. What is the effect of culture of bonuses,  rankings, targets? Do they undermine trust?</a:t>
            </a:r>
          </a:p>
          <a:p>
            <a:pPr>
              <a:defRPr/>
            </a:pPr>
            <a:r>
              <a:rPr lang="en-GB" sz="2400" dirty="0" smtClean="0"/>
              <a:t>How can cooperation help towards peak performance? </a:t>
            </a:r>
          </a:p>
          <a:p>
            <a:pPr marL="0" indent="0">
              <a:buFont typeface="Arial" charset="0"/>
              <a:buNone/>
              <a:defRPr/>
            </a:pPr>
            <a:endParaRPr lang="en-GB" dirty="0"/>
          </a:p>
        </p:txBody>
      </p:sp>
      <p:pic>
        <p:nvPicPr>
          <p:cNvPr id="17412" name="Picture 6" descr="C:\Users\MIKE~2.IOF\AppData\Local\Temp\IofC logo_big.jpg"/>
          <p:cNvPicPr>
            <a:picLocks noChangeAspect="1" noChangeArrowheads="1"/>
          </p:cNvPicPr>
          <p:nvPr/>
        </p:nvPicPr>
        <p:blipFill>
          <a:blip r:embed="rId2" cstate="print"/>
          <a:srcRect/>
          <a:stretch>
            <a:fillRect/>
          </a:stretch>
        </p:blipFill>
        <p:spPr bwMode="auto">
          <a:xfrm>
            <a:off x="415925" y="255588"/>
            <a:ext cx="2162175" cy="1079500"/>
          </a:xfrm>
          <a:prstGeom prst="rect">
            <a:avLst/>
          </a:prstGeom>
          <a:noFill/>
          <a:ln w="9525">
            <a:noFill/>
            <a:miter lim="800000"/>
            <a:headEnd/>
            <a:tailEnd/>
          </a:ln>
        </p:spPr>
      </p:pic>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GB" altLang="en-US" b="1" smtClean="0"/>
              <a:t>3. Stewardship</a:t>
            </a:r>
          </a:p>
        </p:txBody>
      </p:sp>
      <p:sp>
        <p:nvSpPr>
          <p:cNvPr id="18435" name="Content Placeholder 2"/>
          <p:cNvSpPr>
            <a:spLocks noGrp="1"/>
          </p:cNvSpPr>
          <p:nvPr>
            <p:ph idx="1"/>
          </p:nvPr>
        </p:nvSpPr>
        <p:spPr>
          <a:xfrm>
            <a:off x="323850" y="1600200"/>
            <a:ext cx="8496300" cy="4781550"/>
          </a:xfrm>
        </p:spPr>
        <p:txBody>
          <a:bodyPr/>
          <a:lstStyle/>
          <a:p>
            <a:pPr marL="0" indent="0" eaLnBrk="1" hangingPunct="1">
              <a:buFont typeface="Arial" charset="0"/>
              <a:buNone/>
            </a:pPr>
            <a:r>
              <a:rPr lang="en-GB" altLang="en-US" sz="2400" smtClean="0"/>
              <a:t>Looking after other people’s resources</a:t>
            </a:r>
          </a:p>
          <a:p>
            <a:pPr marL="0" indent="0" eaLnBrk="1" hangingPunct="1">
              <a:buFont typeface="Arial" charset="0"/>
              <a:buNone/>
            </a:pPr>
            <a:endParaRPr lang="en-GB" altLang="en-US" sz="2400" smtClean="0"/>
          </a:p>
          <a:p>
            <a:pPr marL="0" indent="0" eaLnBrk="1" hangingPunct="1">
              <a:buFont typeface="Arial" charset="0"/>
              <a:buNone/>
            </a:pPr>
            <a:r>
              <a:rPr lang="en-GB" altLang="en-US" sz="2400" smtClean="0"/>
              <a:t>It is what banks are supposed to do!</a:t>
            </a:r>
          </a:p>
          <a:p>
            <a:pPr marL="0" indent="0" eaLnBrk="1" hangingPunct="1">
              <a:buFont typeface="Arial" charset="0"/>
              <a:buNone/>
            </a:pPr>
            <a:endParaRPr lang="en-GB" altLang="en-US" sz="2400" smtClean="0"/>
          </a:p>
          <a:p>
            <a:pPr marL="0" indent="0" eaLnBrk="1" hangingPunct="1">
              <a:buFont typeface="Arial" charset="0"/>
              <a:buNone/>
            </a:pPr>
            <a:r>
              <a:rPr lang="en-GB" altLang="en-US" sz="2400" smtClean="0"/>
              <a:t>Defined by Tomorrow’s Company as: </a:t>
            </a:r>
            <a:r>
              <a:rPr lang="en-GB" altLang="en-US" sz="2400" b="1" smtClean="0"/>
              <a:t>‘The active and responsible management of entrusted resources now and in the long term, so as to hand them on in better condition.’</a:t>
            </a:r>
          </a:p>
          <a:p>
            <a:pPr marL="0" indent="0" eaLnBrk="1" hangingPunct="1">
              <a:buFont typeface="Arial" charset="0"/>
              <a:buNone/>
            </a:pPr>
            <a:endParaRPr lang="en-GB" altLang="en-US" sz="2400" b="1" smtClean="0"/>
          </a:p>
          <a:p>
            <a:pPr marL="0" indent="0" eaLnBrk="1" hangingPunct="1">
              <a:buFont typeface="Arial" charset="0"/>
              <a:buNone/>
            </a:pPr>
            <a:r>
              <a:rPr lang="en-GB" altLang="en-US" sz="2400" smtClean="0"/>
              <a:t>‘</a:t>
            </a:r>
            <a:r>
              <a:rPr lang="en-GB" altLang="en-US" sz="2400" b="1" smtClean="0"/>
              <a:t>Wise stewardship</a:t>
            </a:r>
            <a:r>
              <a:rPr lang="en-GB" altLang="en-US" sz="2400" smtClean="0"/>
              <a:t>, good governance and concern for the common good need to be core values of any market economy… a rich set of ethical principles for doing business should underpin all business activity.’ – </a:t>
            </a:r>
            <a:r>
              <a:rPr lang="en-GB" altLang="en-US" sz="2400" i="1" smtClean="0"/>
              <a:t>Caux Round Table group of senior business executives </a:t>
            </a:r>
          </a:p>
          <a:p>
            <a:pPr marL="0" indent="0" eaLnBrk="1" hangingPunct="1">
              <a:buFont typeface="Arial" charset="0"/>
              <a:buNone/>
            </a:pPr>
            <a:endParaRPr lang="en-GB" altLang="en-US" sz="2400" i="1" smtClean="0"/>
          </a:p>
          <a:p>
            <a:pPr marL="0" indent="0" algn="ctr" eaLnBrk="1" hangingPunct="1">
              <a:buFont typeface="Arial" charset="0"/>
              <a:buNone/>
            </a:pPr>
            <a:endParaRPr lang="en-GB" altLang="en-US" sz="2400" i="1" smtClean="0">
              <a:solidFill>
                <a:srgbClr val="000000"/>
              </a:solidFill>
            </a:endParaRPr>
          </a:p>
          <a:p>
            <a:pPr marL="0" indent="0" algn="ctr" eaLnBrk="1" hangingPunct="1">
              <a:buFont typeface="Arial" charset="0"/>
              <a:buNone/>
            </a:pPr>
            <a:endParaRPr lang="en-GB" altLang="en-US" sz="1500" i="1" smtClean="0">
              <a:solidFill>
                <a:srgbClr val="000000"/>
              </a:solidFill>
            </a:endParaRPr>
          </a:p>
          <a:p>
            <a:pPr marL="0" indent="0" algn="ctr" eaLnBrk="1" hangingPunct="1">
              <a:buFont typeface="Arial" charset="0"/>
              <a:buNone/>
            </a:pPr>
            <a:endParaRPr lang="en-GB" altLang="en-US" sz="2400" i="1" smtClean="0"/>
          </a:p>
          <a:p>
            <a:pPr marL="0" indent="0" eaLnBrk="1" hangingPunct="1">
              <a:buFont typeface="Arial" charset="0"/>
              <a:buNone/>
            </a:pPr>
            <a:endParaRPr lang="en-GB" altLang="en-US" sz="2400" i="1" smtClean="0"/>
          </a:p>
        </p:txBody>
      </p:sp>
      <p:pic>
        <p:nvPicPr>
          <p:cNvPr id="18436" name="Picture 4"/>
          <p:cNvPicPr>
            <a:picLocks noChangeAspect="1" noChangeArrowheads="1"/>
          </p:cNvPicPr>
          <p:nvPr/>
        </p:nvPicPr>
        <p:blipFill>
          <a:blip r:embed="rId2" cstate="print"/>
          <a:srcRect/>
          <a:stretch>
            <a:fillRect/>
          </a:stretch>
        </p:blipFill>
        <p:spPr bwMode="auto">
          <a:xfrm>
            <a:off x="323850" y="333375"/>
            <a:ext cx="2017713" cy="1006475"/>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GB" altLang="en-US" smtClean="0"/>
              <a:t>Stewardship</a:t>
            </a:r>
          </a:p>
        </p:txBody>
      </p:sp>
      <p:sp>
        <p:nvSpPr>
          <p:cNvPr id="3" name="Content Placeholder 2"/>
          <p:cNvSpPr>
            <a:spLocks noGrp="1"/>
          </p:cNvSpPr>
          <p:nvPr>
            <p:ph idx="1"/>
          </p:nvPr>
        </p:nvSpPr>
        <p:spPr>
          <a:xfrm>
            <a:off x="457200" y="1773238"/>
            <a:ext cx="8229600" cy="4352925"/>
          </a:xfrm>
        </p:spPr>
        <p:txBody>
          <a:bodyPr rtlCol="0">
            <a:normAutofit fontScale="77500" lnSpcReduction="20000"/>
          </a:bodyPr>
          <a:lstStyle/>
          <a:p>
            <a:pPr marL="0" indent="0" eaLnBrk="1" fontAlgn="auto" hangingPunct="1">
              <a:spcAft>
                <a:spcPts val="0"/>
              </a:spcAft>
              <a:buFont typeface="Arial" panose="020B0604020202020204" pitchFamily="34" charset="0"/>
              <a:buNone/>
              <a:defRPr/>
            </a:pPr>
            <a:r>
              <a:rPr lang="en-GB" b="1" i="1" dirty="0" smtClean="0"/>
              <a:t>Japanese experience:</a:t>
            </a:r>
          </a:p>
          <a:p>
            <a:pPr marL="0" indent="0" eaLnBrk="1" fontAlgn="auto" hangingPunct="1">
              <a:spcAft>
                <a:spcPts val="0"/>
              </a:spcAft>
              <a:buFont typeface="Arial" panose="020B0604020202020204" pitchFamily="34" charset="0"/>
              <a:buNone/>
              <a:defRPr/>
            </a:pPr>
            <a:endParaRPr lang="en-GB" b="1" i="1" dirty="0" smtClean="0"/>
          </a:p>
          <a:p>
            <a:pPr marL="0" indent="0" eaLnBrk="1" fontAlgn="auto" hangingPunct="1">
              <a:spcAft>
                <a:spcPts val="0"/>
              </a:spcAft>
              <a:buFont typeface="Arial" panose="020B0604020202020204" pitchFamily="34" charset="0"/>
              <a:buNone/>
              <a:defRPr/>
            </a:pPr>
            <a:r>
              <a:rPr lang="en-GB" sz="2800" dirty="0" smtClean="0"/>
              <a:t>20,000 companies existed for more than 100 years;</a:t>
            </a:r>
          </a:p>
          <a:p>
            <a:pPr marL="0" indent="0" eaLnBrk="1" fontAlgn="auto" hangingPunct="1">
              <a:spcAft>
                <a:spcPts val="0"/>
              </a:spcAft>
              <a:buFont typeface="Arial" panose="020B0604020202020204" pitchFamily="34" charset="0"/>
              <a:buNone/>
              <a:defRPr/>
            </a:pPr>
            <a:r>
              <a:rPr lang="en-GB" sz="2800" dirty="0" smtClean="0"/>
              <a:t>600 companies for more than 300 years;</a:t>
            </a:r>
          </a:p>
          <a:p>
            <a:pPr marL="0" indent="0" eaLnBrk="1" fontAlgn="auto" hangingPunct="1">
              <a:spcAft>
                <a:spcPts val="0"/>
              </a:spcAft>
              <a:buFont typeface="Arial" panose="020B0604020202020204" pitchFamily="34" charset="0"/>
              <a:buNone/>
              <a:defRPr/>
            </a:pPr>
            <a:r>
              <a:rPr lang="en-GB" sz="2800" dirty="0" smtClean="0"/>
              <a:t>30 companies for more than 500 years;</a:t>
            </a:r>
          </a:p>
          <a:p>
            <a:pPr marL="0" indent="0" eaLnBrk="1" fontAlgn="auto" hangingPunct="1">
              <a:spcAft>
                <a:spcPts val="0"/>
              </a:spcAft>
              <a:buFont typeface="Arial" panose="020B0604020202020204" pitchFamily="34" charset="0"/>
              <a:buNone/>
              <a:defRPr/>
            </a:pPr>
            <a:r>
              <a:rPr lang="en-GB" sz="2800" dirty="0" smtClean="0"/>
              <a:t>5 companies for more than 1,000 years!</a:t>
            </a:r>
          </a:p>
          <a:p>
            <a:pPr marL="0" indent="0" eaLnBrk="1" fontAlgn="auto" hangingPunct="1">
              <a:spcAft>
                <a:spcPts val="0"/>
              </a:spcAft>
              <a:buFont typeface="Arial" panose="020B0604020202020204" pitchFamily="34" charset="0"/>
              <a:buNone/>
              <a:defRPr/>
            </a:pPr>
            <a:endParaRPr lang="en-GB" sz="2800" dirty="0"/>
          </a:p>
          <a:p>
            <a:pPr marL="0" indent="0" eaLnBrk="1" fontAlgn="auto" hangingPunct="1">
              <a:spcAft>
                <a:spcPts val="0"/>
              </a:spcAft>
              <a:buFont typeface="Arial" panose="020B0604020202020204" pitchFamily="34" charset="0"/>
              <a:buNone/>
              <a:defRPr/>
            </a:pPr>
            <a:r>
              <a:rPr lang="en-GB" sz="2800" dirty="0" smtClean="0"/>
              <a:t>Therefore: long-term orientation</a:t>
            </a:r>
          </a:p>
          <a:p>
            <a:pPr marL="0" indent="0" eaLnBrk="1" fontAlgn="auto" hangingPunct="1">
              <a:spcAft>
                <a:spcPts val="0"/>
              </a:spcAft>
              <a:buFont typeface="Arial" panose="020B0604020202020204" pitchFamily="34" charset="0"/>
              <a:buNone/>
              <a:defRPr/>
            </a:pPr>
            <a:endParaRPr lang="en-GB" sz="2800" dirty="0" smtClean="0"/>
          </a:p>
          <a:p>
            <a:pPr marL="0" indent="0" eaLnBrk="1" fontAlgn="auto" hangingPunct="1">
              <a:spcAft>
                <a:spcPts val="0"/>
              </a:spcAft>
              <a:buFont typeface="Arial" charset="0"/>
              <a:buNone/>
              <a:defRPr/>
            </a:pPr>
            <a:r>
              <a:rPr lang="en-GB" sz="2600" i="1" dirty="0" smtClean="0"/>
              <a:t>-- ‘Timeless  Ventures’ by </a:t>
            </a:r>
            <a:r>
              <a:rPr lang="en-GB" sz="2600" i="1" dirty="0" err="1" smtClean="0"/>
              <a:t>Haruo</a:t>
            </a:r>
            <a:r>
              <a:rPr lang="en-GB" sz="2600" i="1" dirty="0" smtClean="0"/>
              <a:t> Funabashi (2009)</a:t>
            </a:r>
          </a:p>
          <a:p>
            <a:pPr marL="0" indent="0" algn="ctr" eaLnBrk="1" fontAlgn="auto" hangingPunct="1">
              <a:spcAft>
                <a:spcPts val="0"/>
              </a:spcAft>
              <a:buFont typeface="Arial" panose="020B0604020202020204" pitchFamily="34" charset="0"/>
              <a:buNone/>
              <a:defRPr/>
            </a:pPr>
            <a:endParaRPr lang="en-GB" sz="1400" i="1" dirty="0" smtClean="0"/>
          </a:p>
          <a:p>
            <a:pPr marL="0" indent="0" algn="ctr" eaLnBrk="1" fontAlgn="auto" hangingPunct="1">
              <a:spcAft>
                <a:spcPts val="0"/>
              </a:spcAft>
              <a:buFont typeface="Arial" panose="020B0604020202020204" pitchFamily="34" charset="0"/>
              <a:buNone/>
              <a:defRPr/>
            </a:pPr>
            <a:endParaRPr lang="en-GB" sz="1400" i="1" dirty="0"/>
          </a:p>
          <a:p>
            <a:pPr marL="0" indent="0" algn="ctr" eaLnBrk="1" fontAlgn="auto" hangingPunct="1">
              <a:spcAft>
                <a:spcPts val="0"/>
              </a:spcAft>
              <a:buFont typeface="Arial" panose="020B0604020202020204" pitchFamily="34" charset="0"/>
              <a:buNone/>
              <a:defRPr/>
            </a:pPr>
            <a:endParaRPr lang="en-GB" sz="1400" i="1" dirty="0" smtClean="0"/>
          </a:p>
          <a:p>
            <a:pPr marL="0" indent="0" algn="ctr" eaLnBrk="1" fontAlgn="auto" hangingPunct="1">
              <a:spcAft>
                <a:spcPts val="0"/>
              </a:spcAft>
              <a:buFont typeface="Arial" panose="020B0604020202020204" pitchFamily="34" charset="0"/>
              <a:buNone/>
              <a:defRPr/>
            </a:pPr>
            <a:endParaRPr lang="en-GB" sz="1400" i="1" dirty="0"/>
          </a:p>
          <a:p>
            <a:pPr marL="0" indent="0" algn="ctr" eaLnBrk="1" fontAlgn="auto" hangingPunct="1">
              <a:spcAft>
                <a:spcPts val="0"/>
              </a:spcAft>
              <a:buFont typeface="Arial" panose="020B0604020202020204" pitchFamily="34" charset="0"/>
              <a:buNone/>
              <a:defRPr/>
            </a:pPr>
            <a:r>
              <a:rPr lang="en-GB" sz="1500" i="1" dirty="0">
                <a:solidFill>
                  <a:prstClr val="black"/>
                </a:solidFill>
              </a:rPr>
              <a:t>www.uk.iofc.org/tige</a:t>
            </a:r>
          </a:p>
          <a:p>
            <a:pPr marL="0" indent="0" algn="ctr" eaLnBrk="1" fontAlgn="auto" hangingPunct="1">
              <a:spcAft>
                <a:spcPts val="0"/>
              </a:spcAft>
              <a:buFont typeface="Arial" panose="020B0604020202020204" pitchFamily="34" charset="0"/>
              <a:buNone/>
              <a:defRPr/>
            </a:pPr>
            <a:endParaRPr lang="en-GB" sz="1400" i="1" dirty="0" smtClean="0"/>
          </a:p>
          <a:p>
            <a:pPr marL="0" indent="0" eaLnBrk="1" fontAlgn="auto" hangingPunct="1">
              <a:spcAft>
                <a:spcPts val="0"/>
              </a:spcAft>
              <a:buFont typeface="Arial" panose="020B0604020202020204" pitchFamily="34" charset="0"/>
              <a:buNone/>
              <a:defRPr/>
            </a:pPr>
            <a:endParaRPr lang="en-GB" sz="2800" dirty="0"/>
          </a:p>
        </p:txBody>
      </p:sp>
      <p:pic>
        <p:nvPicPr>
          <p:cNvPr id="19460" name="Picture 6" descr="C:\Users\MIKE~2.IOF\AppData\Local\Temp\IofC logo_big.jpg"/>
          <p:cNvPicPr>
            <a:picLocks noChangeAspect="1" noChangeArrowheads="1"/>
          </p:cNvPicPr>
          <p:nvPr/>
        </p:nvPicPr>
        <p:blipFill>
          <a:blip r:embed="rId2" cstate="print"/>
          <a:srcRect/>
          <a:stretch>
            <a:fillRect/>
          </a:stretch>
        </p:blipFill>
        <p:spPr bwMode="auto">
          <a:xfrm>
            <a:off x="468313" y="188913"/>
            <a:ext cx="2162175" cy="107950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GB" altLang="en-US" smtClean="0"/>
              <a:t>Stewardship</a:t>
            </a:r>
          </a:p>
        </p:txBody>
      </p:sp>
      <p:sp>
        <p:nvSpPr>
          <p:cNvPr id="3" name="Content Placeholder 2"/>
          <p:cNvSpPr>
            <a:spLocks noGrp="1"/>
          </p:cNvSpPr>
          <p:nvPr>
            <p:ph idx="1"/>
          </p:nvPr>
        </p:nvSpPr>
        <p:spPr>
          <a:xfrm>
            <a:off x="539750" y="1628775"/>
            <a:ext cx="8229600" cy="4968875"/>
          </a:xfrm>
        </p:spPr>
        <p:txBody>
          <a:bodyPr rtlCol="0">
            <a:normAutofit fontScale="92500"/>
          </a:bodyPr>
          <a:lstStyle/>
          <a:p>
            <a:pPr marL="0" indent="0" eaLnBrk="1" fontAlgn="auto" hangingPunct="1">
              <a:spcAft>
                <a:spcPts val="0"/>
              </a:spcAft>
              <a:buFont typeface="Arial" panose="020B0604020202020204" pitchFamily="34" charset="0"/>
              <a:buNone/>
              <a:defRPr/>
            </a:pPr>
            <a:r>
              <a:rPr lang="en-GB" sz="2800" b="1" i="1" dirty="0" smtClean="0"/>
              <a:t>Japanese experience: What did they have in common? </a:t>
            </a:r>
          </a:p>
          <a:p>
            <a:pPr marL="0" indent="0" eaLnBrk="1" fontAlgn="auto" hangingPunct="1">
              <a:spcAft>
                <a:spcPts val="0"/>
              </a:spcAft>
              <a:buFont typeface="Arial" panose="020B0604020202020204" pitchFamily="34" charset="0"/>
              <a:buNone/>
              <a:defRPr/>
            </a:pPr>
            <a:endParaRPr lang="en-GB" sz="2800" dirty="0" smtClean="0"/>
          </a:p>
          <a:p>
            <a:pPr marL="0" indent="0" eaLnBrk="1" fontAlgn="auto" hangingPunct="1">
              <a:spcAft>
                <a:spcPts val="0"/>
              </a:spcAft>
              <a:buFont typeface="Arial" panose="020B0604020202020204" pitchFamily="34" charset="0"/>
              <a:buNone/>
              <a:defRPr/>
            </a:pPr>
            <a:r>
              <a:rPr lang="en-GB" sz="2800" dirty="0" smtClean="0"/>
              <a:t>‘Leadership driven by clear values, vision, mission,</a:t>
            </a:r>
          </a:p>
          <a:p>
            <a:pPr marL="0" indent="0" eaLnBrk="1" fontAlgn="auto" hangingPunct="1">
              <a:spcAft>
                <a:spcPts val="0"/>
              </a:spcAft>
              <a:buFont typeface="Arial" panose="020B0604020202020204" pitchFamily="34" charset="0"/>
              <a:buNone/>
              <a:defRPr/>
            </a:pPr>
            <a:r>
              <a:rPr lang="en-GB" sz="2800" dirty="0" smtClean="0"/>
              <a:t>strong sense of legacy, vision of the long-term, emphasis on the value of people, commitment to society, customer orientation, innovation and continuous improvement’</a:t>
            </a:r>
          </a:p>
          <a:p>
            <a:pPr marL="0" indent="0" eaLnBrk="1" fontAlgn="auto" hangingPunct="1">
              <a:spcAft>
                <a:spcPts val="0"/>
              </a:spcAft>
              <a:buFont typeface="Arial" panose="020B0604020202020204" pitchFamily="34" charset="0"/>
              <a:buNone/>
              <a:defRPr/>
            </a:pPr>
            <a:endParaRPr lang="en-GB" sz="2800" dirty="0" smtClean="0"/>
          </a:p>
          <a:p>
            <a:pPr marL="0" indent="0" eaLnBrk="1" fontAlgn="auto" hangingPunct="1">
              <a:spcAft>
                <a:spcPts val="0"/>
              </a:spcAft>
              <a:buFont typeface="Arial" charset="0"/>
              <a:buNone/>
              <a:defRPr/>
            </a:pPr>
            <a:r>
              <a:rPr lang="en-GB" sz="2400" i="1" dirty="0" smtClean="0"/>
              <a:t>-- Mark Goyder, CEO, Tomorrow’s Company think-tank, London,</a:t>
            </a:r>
          </a:p>
          <a:p>
            <a:pPr marL="0" indent="0" eaLnBrk="1" fontAlgn="auto" hangingPunct="1">
              <a:spcAft>
                <a:spcPts val="0"/>
              </a:spcAft>
              <a:buFont typeface="Arial" panose="020B0604020202020204" pitchFamily="34" charset="0"/>
              <a:buNone/>
              <a:defRPr/>
            </a:pPr>
            <a:r>
              <a:rPr lang="en-GB" sz="2400" i="1" dirty="0"/>
              <a:t>w</a:t>
            </a:r>
            <a:r>
              <a:rPr lang="en-GB" sz="2400" i="1" dirty="0" smtClean="0"/>
              <a:t>riting in his book, ‘Living Tomorrow’s Company’ (2013)</a:t>
            </a:r>
            <a:endParaRPr lang="en-GB" sz="1400" i="1" dirty="0" smtClean="0"/>
          </a:p>
          <a:p>
            <a:pPr marL="0" indent="0" algn="ctr" eaLnBrk="1" fontAlgn="auto" hangingPunct="1">
              <a:spcAft>
                <a:spcPts val="0"/>
              </a:spcAft>
              <a:buFont typeface="Arial" panose="020B0604020202020204" pitchFamily="34" charset="0"/>
              <a:buNone/>
              <a:defRPr/>
            </a:pPr>
            <a:endParaRPr lang="en-GB" sz="1500" i="1" dirty="0" smtClean="0">
              <a:solidFill>
                <a:prstClr val="black"/>
              </a:solidFill>
            </a:endParaRPr>
          </a:p>
          <a:p>
            <a:pPr marL="0" indent="0" algn="ctr" eaLnBrk="1" fontAlgn="auto" hangingPunct="1">
              <a:spcAft>
                <a:spcPts val="0"/>
              </a:spcAft>
              <a:buFont typeface="Arial" panose="020B0604020202020204" pitchFamily="34" charset="0"/>
              <a:buNone/>
              <a:defRPr/>
            </a:pPr>
            <a:endParaRPr lang="en-GB" sz="1500" i="1" dirty="0" smtClean="0">
              <a:solidFill>
                <a:prstClr val="black"/>
              </a:solidFill>
            </a:endParaRPr>
          </a:p>
          <a:p>
            <a:pPr marL="0" indent="0" algn="ctr" eaLnBrk="1" fontAlgn="auto" hangingPunct="1">
              <a:spcAft>
                <a:spcPts val="0"/>
              </a:spcAft>
              <a:buFont typeface="Arial" panose="020B0604020202020204" pitchFamily="34" charset="0"/>
              <a:buNone/>
              <a:defRPr/>
            </a:pPr>
            <a:r>
              <a:rPr lang="en-GB" sz="1500" i="1" dirty="0" smtClean="0">
                <a:solidFill>
                  <a:prstClr val="black"/>
                </a:solidFill>
              </a:rPr>
              <a:t>www.uk.iofc.org/tige</a:t>
            </a:r>
            <a:endParaRPr lang="en-GB" sz="1500" i="1" dirty="0">
              <a:solidFill>
                <a:prstClr val="black"/>
              </a:solidFill>
            </a:endParaRPr>
          </a:p>
          <a:p>
            <a:pPr marL="0" indent="0" algn="ctr" eaLnBrk="1" fontAlgn="auto" hangingPunct="1">
              <a:spcAft>
                <a:spcPts val="0"/>
              </a:spcAft>
              <a:buFont typeface="Arial" panose="020B0604020202020204" pitchFamily="34" charset="0"/>
              <a:buNone/>
              <a:defRPr/>
            </a:pPr>
            <a:endParaRPr lang="en-GB" sz="2400" i="1" dirty="0" smtClean="0"/>
          </a:p>
        </p:txBody>
      </p:sp>
      <p:pic>
        <p:nvPicPr>
          <p:cNvPr id="20484" name="Picture 6" descr="C:\Users\MIKE~2.IOF\AppData\Local\Temp\IofC logo_big.jpg"/>
          <p:cNvPicPr>
            <a:picLocks noChangeAspect="1" noChangeArrowheads="1"/>
          </p:cNvPicPr>
          <p:nvPr/>
        </p:nvPicPr>
        <p:blipFill>
          <a:blip r:embed="rId2" cstate="print"/>
          <a:srcRect/>
          <a:stretch>
            <a:fillRect/>
          </a:stretch>
        </p:blipFill>
        <p:spPr bwMode="auto">
          <a:xfrm>
            <a:off x="539750" y="188913"/>
            <a:ext cx="2162175" cy="10795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Content Placeholder 2"/>
          <p:cNvSpPr>
            <a:spLocks noGrp="1"/>
          </p:cNvSpPr>
          <p:nvPr>
            <p:ph idx="1"/>
          </p:nvPr>
        </p:nvSpPr>
        <p:spPr>
          <a:xfrm>
            <a:off x="395288" y="1798638"/>
            <a:ext cx="8229600" cy="4527550"/>
          </a:xfrm>
        </p:spPr>
        <p:txBody>
          <a:bodyPr/>
          <a:lstStyle/>
          <a:p>
            <a:pPr marL="0" indent="0" eaLnBrk="1" hangingPunct="1">
              <a:buFont typeface="Arial" charset="0"/>
              <a:buNone/>
            </a:pPr>
            <a:r>
              <a:rPr lang="en-GB" altLang="en-US" sz="2400" b="1" smtClean="0"/>
              <a:t>Mike Smith</a:t>
            </a:r>
            <a:r>
              <a:rPr lang="en-GB" altLang="en-US" sz="2400" smtClean="0"/>
              <a:t> </a:t>
            </a:r>
          </a:p>
          <a:p>
            <a:pPr marL="0" indent="0" eaLnBrk="1" hangingPunct="1">
              <a:buFont typeface="Arial" charset="0"/>
              <a:buNone/>
            </a:pPr>
            <a:r>
              <a:rPr lang="en-GB" altLang="en-US" sz="2400" smtClean="0"/>
              <a:t>Head of Business Programmes,</a:t>
            </a:r>
          </a:p>
          <a:p>
            <a:pPr marL="0" indent="0" eaLnBrk="1" hangingPunct="1">
              <a:buFont typeface="Arial" charset="0"/>
              <a:buNone/>
            </a:pPr>
            <a:r>
              <a:rPr lang="en-GB" altLang="en-US" sz="2400" smtClean="0"/>
              <a:t>Initiatives of Change UK, 2010-2017</a:t>
            </a:r>
          </a:p>
          <a:p>
            <a:pPr marL="0" indent="0" eaLnBrk="1" hangingPunct="1">
              <a:buFont typeface="Arial" charset="0"/>
              <a:buNone/>
            </a:pPr>
            <a:r>
              <a:rPr lang="en-GB" altLang="en-US" sz="2400" smtClean="0"/>
              <a:t>Author, </a:t>
            </a:r>
            <a:r>
              <a:rPr lang="en-GB" altLang="en-US" sz="2400" i="1" smtClean="0"/>
              <a:t>Great Company (2015);</a:t>
            </a:r>
          </a:p>
          <a:p>
            <a:pPr marL="0" indent="0" eaLnBrk="1" hangingPunct="1">
              <a:buFont typeface="Arial" charset="0"/>
              <a:buNone/>
            </a:pPr>
            <a:r>
              <a:rPr lang="en-GB" altLang="en-US" sz="2400" i="1" smtClean="0"/>
              <a:t>Trust and Integrity in the Global Economy</a:t>
            </a:r>
          </a:p>
          <a:p>
            <a:pPr marL="0" indent="0" eaLnBrk="1" hangingPunct="1">
              <a:buFont typeface="Arial" charset="0"/>
              <a:buNone/>
            </a:pPr>
            <a:r>
              <a:rPr lang="en-GB" altLang="en-US" sz="2400" i="1" smtClean="0"/>
              <a:t>(2009); Beyond the Bottom Line (2001);</a:t>
            </a:r>
          </a:p>
          <a:p>
            <a:pPr marL="0" indent="0" eaLnBrk="1" hangingPunct="1">
              <a:buFont typeface="Arial" charset="0"/>
              <a:buNone/>
            </a:pPr>
            <a:r>
              <a:rPr lang="en-GB" altLang="en-US" sz="2400" i="1" smtClean="0"/>
              <a:t>Lecturer in Business Ethics</a:t>
            </a:r>
          </a:p>
          <a:p>
            <a:pPr marL="0" indent="0" eaLnBrk="1" hangingPunct="1">
              <a:buFont typeface="Arial" charset="0"/>
              <a:buNone/>
            </a:pPr>
            <a:endParaRPr lang="en-GB" altLang="en-US" sz="2400" smtClean="0"/>
          </a:p>
          <a:p>
            <a:pPr marL="0" indent="0" eaLnBrk="1" hangingPunct="1">
              <a:buFont typeface="Arial" charset="0"/>
              <a:buNone/>
            </a:pPr>
            <a:endParaRPr lang="en-GB" altLang="en-US" sz="2400" b="1" smtClean="0"/>
          </a:p>
          <a:p>
            <a:pPr marL="0" indent="0" eaLnBrk="1" hangingPunct="1">
              <a:buFont typeface="Arial" charset="0"/>
              <a:buNone/>
            </a:pPr>
            <a:endParaRPr lang="en-GB" altLang="en-US" sz="2400" b="1" smtClean="0"/>
          </a:p>
          <a:p>
            <a:pPr marL="0" indent="0" eaLnBrk="1" hangingPunct="1">
              <a:buFont typeface="Arial" charset="0"/>
              <a:buNone/>
            </a:pPr>
            <a:endParaRPr lang="en-GB" altLang="en-US" sz="1400" b="1" smtClean="0"/>
          </a:p>
          <a:p>
            <a:pPr marL="0" indent="0" algn="ctr" eaLnBrk="1" hangingPunct="1">
              <a:buFont typeface="Arial" charset="0"/>
              <a:buNone/>
            </a:pPr>
            <a:endParaRPr lang="en-GB" altLang="en-US" sz="1500" i="1" smtClean="0">
              <a:solidFill>
                <a:srgbClr val="000000"/>
              </a:solidFill>
            </a:endParaRPr>
          </a:p>
          <a:p>
            <a:pPr marL="0" indent="0" algn="ctr" eaLnBrk="1" hangingPunct="1">
              <a:buFont typeface="Arial" charset="0"/>
              <a:buNone/>
            </a:pPr>
            <a:r>
              <a:rPr lang="en-GB" altLang="en-US" sz="1500" i="1" smtClean="0">
                <a:solidFill>
                  <a:srgbClr val="000000"/>
                </a:solidFill>
              </a:rPr>
              <a:t>www.uk.iofc.org/tige</a:t>
            </a:r>
          </a:p>
          <a:p>
            <a:pPr marL="0" indent="0" algn="ctr" eaLnBrk="1" hangingPunct="1">
              <a:buFont typeface="Arial" charset="0"/>
              <a:buNone/>
            </a:pPr>
            <a:endParaRPr lang="en-GB" altLang="en-US" sz="1400" smtClean="0"/>
          </a:p>
        </p:txBody>
      </p:sp>
      <p:pic>
        <p:nvPicPr>
          <p:cNvPr id="3075" name="Picture 1"/>
          <p:cNvPicPr>
            <a:picLocks noChangeAspect="1"/>
          </p:cNvPicPr>
          <p:nvPr/>
        </p:nvPicPr>
        <p:blipFill>
          <a:blip r:embed="rId2" cstate="print"/>
          <a:srcRect/>
          <a:stretch>
            <a:fillRect/>
          </a:stretch>
        </p:blipFill>
        <p:spPr bwMode="auto">
          <a:xfrm>
            <a:off x="5867400" y="0"/>
            <a:ext cx="3276600" cy="5114925"/>
          </a:xfrm>
          <a:prstGeom prst="rect">
            <a:avLst/>
          </a:prstGeom>
          <a:noFill/>
          <a:ln w="9525">
            <a:noFill/>
            <a:miter lim="800000"/>
            <a:headEnd/>
            <a:tailEnd/>
          </a:ln>
        </p:spPr>
      </p:pic>
      <p:pic>
        <p:nvPicPr>
          <p:cNvPr id="3076" name="Picture 6" descr="C:\Users\MIKE~2.IOF\AppData\Local\Temp\IofC logo_big.jpg"/>
          <p:cNvPicPr>
            <a:picLocks noChangeAspect="1" noChangeArrowheads="1"/>
          </p:cNvPicPr>
          <p:nvPr/>
        </p:nvPicPr>
        <p:blipFill>
          <a:blip r:embed="rId3" cstate="print"/>
          <a:srcRect/>
          <a:stretch>
            <a:fillRect/>
          </a:stretch>
        </p:blipFill>
        <p:spPr bwMode="auto">
          <a:xfrm>
            <a:off x="468313" y="188913"/>
            <a:ext cx="2016125" cy="1006475"/>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323850" y="188913"/>
            <a:ext cx="8229600" cy="1012825"/>
          </a:xfrm>
        </p:spPr>
        <p:txBody>
          <a:bodyPr/>
          <a:lstStyle/>
          <a:p>
            <a:pPr algn="l"/>
            <a:r>
              <a:rPr lang="en-GB" altLang="en-US" sz="4200" smtClean="0"/>
              <a:t>                   Case study: stewardship</a:t>
            </a:r>
          </a:p>
        </p:txBody>
      </p:sp>
      <p:sp>
        <p:nvSpPr>
          <p:cNvPr id="3" name="Content Placeholder 2"/>
          <p:cNvSpPr>
            <a:spLocks noGrp="1"/>
          </p:cNvSpPr>
          <p:nvPr>
            <p:ph idx="1"/>
          </p:nvPr>
        </p:nvSpPr>
        <p:spPr>
          <a:xfrm>
            <a:off x="457200" y="1628775"/>
            <a:ext cx="8229600" cy="4752975"/>
          </a:xfrm>
        </p:spPr>
        <p:txBody>
          <a:bodyPr/>
          <a:lstStyle/>
          <a:p>
            <a:pPr marL="0" indent="0">
              <a:buFont typeface="Arial" charset="0"/>
              <a:buNone/>
              <a:defRPr/>
            </a:pPr>
            <a:r>
              <a:rPr lang="en-GB" sz="3000" b="1" dirty="0" smtClean="0"/>
              <a:t>Whistleblower Genevieve Boast</a:t>
            </a:r>
          </a:p>
          <a:p>
            <a:pPr>
              <a:defRPr/>
            </a:pPr>
            <a:r>
              <a:rPr lang="en-GB" sz="2400" dirty="0" smtClean="0"/>
              <a:t>Stock Manager at satellite</a:t>
            </a:r>
          </a:p>
          <a:p>
            <a:pPr marL="0" indent="0">
              <a:buFont typeface="Arial" charset="0"/>
              <a:buNone/>
              <a:defRPr/>
            </a:pPr>
            <a:r>
              <a:rPr lang="en-GB" sz="2400" dirty="0" smtClean="0"/>
              <a:t>    broadcasting supply company,</a:t>
            </a:r>
          </a:p>
          <a:p>
            <a:pPr marL="0" indent="0">
              <a:buFont typeface="Arial" charset="0"/>
              <a:buNone/>
              <a:defRPr/>
            </a:pPr>
            <a:r>
              <a:rPr lang="en-GB" sz="2400" dirty="0"/>
              <a:t> </a:t>
            </a:r>
            <a:r>
              <a:rPr lang="en-GB" sz="2400" dirty="0" smtClean="0"/>
              <a:t>   Sheffield, UK</a:t>
            </a:r>
          </a:p>
          <a:p>
            <a:pPr eaLnBrk="1" fontAlgn="auto" hangingPunct="1">
              <a:spcAft>
                <a:spcPts val="0"/>
              </a:spcAft>
              <a:defRPr/>
            </a:pPr>
            <a:r>
              <a:rPr lang="en-GB" sz="2400" dirty="0">
                <a:solidFill>
                  <a:prstClr val="black"/>
                </a:solidFill>
              </a:rPr>
              <a:t>Found that stock of TV set-top boxes was being stolen</a:t>
            </a:r>
          </a:p>
          <a:p>
            <a:pPr eaLnBrk="1" fontAlgn="auto" hangingPunct="1">
              <a:spcAft>
                <a:spcPts val="0"/>
              </a:spcAft>
              <a:defRPr/>
            </a:pPr>
            <a:r>
              <a:rPr lang="en-GB" sz="2400" dirty="0">
                <a:solidFill>
                  <a:prstClr val="black"/>
                </a:solidFill>
              </a:rPr>
              <a:t>Reported this to the recipient broadcasting </a:t>
            </a:r>
            <a:r>
              <a:rPr lang="en-GB" sz="2400" dirty="0" smtClean="0">
                <a:solidFill>
                  <a:prstClr val="black"/>
                </a:solidFill>
              </a:rPr>
              <a:t>company. Great courage in decision-making. </a:t>
            </a:r>
          </a:p>
          <a:p>
            <a:pPr eaLnBrk="1" fontAlgn="auto" hangingPunct="1">
              <a:spcAft>
                <a:spcPts val="0"/>
              </a:spcAft>
              <a:defRPr/>
            </a:pPr>
            <a:r>
              <a:rPr lang="en-GB" sz="2400" dirty="0" smtClean="0">
                <a:solidFill>
                  <a:prstClr val="black"/>
                </a:solidFill>
              </a:rPr>
              <a:t>Employed by broadcasting company because they trusted her. Appointed her Stock Integrity Manager!</a:t>
            </a:r>
            <a:endParaRPr lang="en-GB" sz="2400" dirty="0">
              <a:solidFill>
                <a:prstClr val="black"/>
              </a:solidFill>
            </a:endParaRPr>
          </a:p>
          <a:p>
            <a:pPr marL="0" indent="0">
              <a:buFont typeface="Arial" charset="0"/>
              <a:buNone/>
              <a:defRPr/>
            </a:pPr>
            <a:endParaRPr lang="en-GB" dirty="0"/>
          </a:p>
        </p:txBody>
      </p:sp>
      <p:pic>
        <p:nvPicPr>
          <p:cNvPr id="21508" name="Picture 3"/>
          <p:cNvPicPr>
            <a:picLocks noChangeAspect="1"/>
          </p:cNvPicPr>
          <p:nvPr/>
        </p:nvPicPr>
        <p:blipFill>
          <a:blip r:embed="rId2" cstate="print"/>
          <a:srcRect/>
          <a:stretch>
            <a:fillRect/>
          </a:stretch>
        </p:blipFill>
        <p:spPr bwMode="auto">
          <a:xfrm>
            <a:off x="6227763" y="1412875"/>
            <a:ext cx="2916237" cy="2060575"/>
          </a:xfrm>
          <a:prstGeom prst="rect">
            <a:avLst/>
          </a:prstGeom>
          <a:noFill/>
          <a:ln w="9525">
            <a:noFill/>
            <a:miter lim="800000"/>
            <a:headEnd/>
            <a:tailEnd/>
          </a:ln>
        </p:spPr>
      </p:pic>
      <p:pic>
        <p:nvPicPr>
          <p:cNvPr id="21509" name="Picture 5"/>
          <p:cNvPicPr>
            <a:picLocks noChangeAspect="1" noChangeArrowheads="1"/>
          </p:cNvPicPr>
          <p:nvPr/>
        </p:nvPicPr>
        <p:blipFill>
          <a:blip r:embed="rId3" cstate="print"/>
          <a:srcRect/>
          <a:stretch>
            <a:fillRect/>
          </a:stretch>
        </p:blipFill>
        <p:spPr bwMode="auto">
          <a:xfrm>
            <a:off x="468313" y="188913"/>
            <a:ext cx="2157412" cy="1079500"/>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GB" altLang="en-US" smtClean="0"/>
              <a:t>       </a:t>
            </a:r>
            <a:r>
              <a:rPr lang="en-GB" altLang="en-US" sz="4000" smtClean="0"/>
              <a:t>Case study: stewardshi</a:t>
            </a:r>
            <a:r>
              <a:rPr lang="en-GB" altLang="en-US" smtClean="0"/>
              <a:t>p</a:t>
            </a:r>
          </a:p>
        </p:txBody>
      </p:sp>
      <p:sp>
        <p:nvSpPr>
          <p:cNvPr id="22531" name="Content Placeholder 2"/>
          <p:cNvSpPr>
            <a:spLocks noGrp="1"/>
          </p:cNvSpPr>
          <p:nvPr>
            <p:ph idx="1"/>
          </p:nvPr>
        </p:nvSpPr>
        <p:spPr/>
        <p:txBody>
          <a:bodyPr/>
          <a:lstStyle/>
          <a:p>
            <a:pPr marL="0" indent="0">
              <a:buFont typeface="Arial" charset="0"/>
              <a:buNone/>
            </a:pPr>
            <a:endParaRPr lang="en-GB" altLang="en-US" sz="2200" b="1" smtClean="0"/>
          </a:p>
          <a:p>
            <a:pPr marL="0" indent="0">
              <a:buFont typeface="Arial" charset="0"/>
              <a:buNone/>
            </a:pPr>
            <a:r>
              <a:rPr lang="en-GB" altLang="en-US" sz="2200" b="1" smtClean="0"/>
              <a:t>Roddy Edwards </a:t>
            </a:r>
            <a:r>
              <a:rPr lang="en-GB" altLang="en-US" sz="2200" smtClean="0"/>
              <a:t>and his brother Jonathan cofounded Walkerswood Caribbean Foods, a social enterprise in Jamaica. Their purpose: to promote economic justice after years of colonial exploitation. </a:t>
            </a:r>
          </a:p>
          <a:p>
            <a:pPr marL="0" indent="0">
              <a:buFont typeface="Arial" charset="0"/>
              <a:buNone/>
            </a:pPr>
            <a:r>
              <a:rPr lang="en-GB" altLang="en-US" sz="2200" smtClean="0"/>
              <a:t>Created jobs in the rural sector; invested in the local economy. The company employed 140 people, with a turn-over of US$6 million. Edwards’ aim was to make sure that anyone in the local community who wanted a job should get one. They created a market for produce grown by 3,000 Jamaican farmers. </a:t>
            </a:r>
          </a:p>
          <a:p>
            <a:pPr marL="0" indent="0">
              <a:buFont typeface="Arial" charset="0"/>
              <a:buNone/>
            </a:pPr>
            <a:r>
              <a:rPr lang="en-GB" altLang="en-US" sz="2200" smtClean="0"/>
              <a:t>Edwards ran the company on the principle of ‘conscience-based’ decision-making. They exported produce to US and European supermarket chains and were commended by the World Bank. Sold the company in 2009: continues to thrive, employing 80 people. </a:t>
            </a:r>
          </a:p>
          <a:p>
            <a:pPr marL="0" indent="0">
              <a:buFont typeface="Arial" charset="0"/>
              <a:buNone/>
            </a:pPr>
            <a:endParaRPr lang="en-GB" altLang="en-US" sz="2400" smtClean="0"/>
          </a:p>
          <a:p>
            <a:pPr marL="0" indent="0">
              <a:buFont typeface="Arial" charset="0"/>
              <a:buNone/>
            </a:pPr>
            <a:endParaRPr lang="en-GB" altLang="en-US" sz="2400" smtClean="0"/>
          </a:p>
        </p:txBody>
      </p:sp>
      <p:pic>
        <p:nvPicPr>
          <p:cNvPr id="22532" name="Picture 3"/>
          <p:cNvPicPr>
            <a:picLocks noChangeAspect="1" noChangeArrowheads="1"/>
          </p:cNvPicPr>
          <p:nvPr/>
        </p:nvPicPr>
        <p:blipFill>
          <a:blip r:embed="rId2" cstate="print"/>
          <a:srcRect/>
          <a:stretch>
            <a:fillRect/>
          </a:stretch>
        </p:blipFill>
        <p:spPr bwMode="auto">
          <a:xfrm>
            <a:off x="7559675" y="115888"/>
            <a:ext cx="1584325" cy="1728787"/>
          </a:xfrm>
          <a:prstGeom prst="rect">
            <a:avLst/>
          </a:prstGeom>
          <a:noFill/>
          <a:ln w="9525">
            <a:noFill/>
            <a:miter lim="800000"/>
            <a:headEnd/>
            <a:tailEnd/>
          </a:ln>
          <a:effectLst/>
        </p:spPr>
      </p:pic>
      <p:pic>
        <p:nvPicPr>
          <p:cNvPr id="22533" name="Picture 4"/>
          <p:cNvPicPr>
            <a:picLocks noChangeAspect="1" noChangeArrowheads="1"/>
          </p:cNvPicPr>
          <p:nvPr/>
        </p:nvPicPr>
        <p:blipFill>
          <a:blip r:embed="rId3" cstate="print"/>
          <a:srcRect/>
          <a:stretch>
            <a:fillRect/>
          </a:stretch>
        </p:blipFill>
        <p:spPr bwMode="auto">
          <a:xfrm>
            <a:off x="395288" y="260350"/>
            <a:ext cx="2157412" cy="1079500"/>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GB" altLang="en-US" smtClean="0"/>
              <a:t>4. </a:t>
            </a:r>
            <a:r>
              <a:rPr lang="en-GB" altLang="en-US" b="1" smtClean="0"/>
              <a:t>Purpose</a:t>
            </a:r>
          </a:p>
        </p:txBody>
      </p:sp>
      <p:sp>
        <p:nvSpPr>
          <p:cNvPr id="3" name="Content Placeholder 2"/>
          <p:cNvSpPr>
            <a:spLocks noGrp="1"/>
          </p:cNvSpPr>
          <p:nvPr>
            <p:ph idx="1"/>
          </p:nvPr>
        </p:nvSpPr>
        <p:spPr>
          <a:xfrm>
            <a:off x="250825" y="1773238"/>
            <a:ext cx="8447088" cy="4741862"/>
          </a:xfrm>
        </p:spPr>
        <p:txBody>
          <a:bodyPr rtlCol="0">
            <a:normAutofit fontScale="40000" lnSpcReduction="20000"/>
          </a:bodyPr>
          <a:lstStyle/>
          <a:p>
            <a:pPr marL="0" indent="0" eaLnBrk="1" fontAlgn="auto" hangingPunct="1">
              <a:spcAft>
                <a:spcPts val="0"/>
              </a:spcAft>
              <a:buFont typeface="Arial" panose="020B0604020202020204" pitchFamily="34" charset="0"/>
              <a:buNone/>
              <a:defRPr/>
            </a:pPr>
            <a:r>
              <a:rPr lang="en-GB" sz="5500" b="1" i="1" dirty="0" smtClean="0"/>
              <a:t>What is your sense of purpose? Purpose of your organization?</a:t>
            </a:r>
          </a:p>
          <a:p>
            <a:pPr marL="0" indent="0" eaLnBrk="1" fontAlgn="auto" hangingPunct="1">
              <a:spcAft>
                <a:spcPts val="0"/>
              </a:spcAft>
              <a:buFont typeface="Arial" panose="020B0604020202020204" pitchFamily="34" charset="0"/>
              <a:buNone/>
              <a:defRPr/>
            </a:pPr>
            <a:r>
              <a:rPr lang="en-GB" sz="5500" dirty="0" smtClean="0"/>
              <a:t>Is it clearly defined? Is it honourable?</a:t>
            </a:r>
          </a:p>
          <a:p>
            <a:pPr marL="0" indent="0" eaLnBrk="1" fontAlgn="auto" hangingPunct="1">
              <a:spcAft>
                <a:spcPts val="0"/>
              </a:spcAft>
              <a:buFont typeface="Arial" panose="020B0604020202020204" pitchFamily="34" charset="0"/>
              <a:buNone/>
              <a:defRPr/>
            </a:pPr>
            <a:endParaRPr lang="en-GB" sz="5500" dirty="0" smtClean="0"/>
          </a:p>
          <a:p>
            <a:pPr marL="0" indent="0" eaLnBrk="1" fontAlgn="auto" hangingPunct="1">
              <a:spcAft>
                <a:spcPts val="0"/>
              </a:spcAft>
              <a:buFont typeface="Arial" panose="020B0604020202020204" pitchFamily="34" charset="0"/>
              <a:buNone/>
              <a:defRPr/>
            </a:pPr>
            <a:r>
              <a:rPr lang="en-GB" sz="5500" dirty="0" smtClean="0"/>
              <a:t>Profit maximization? (Milton Friedman, </a:t>
            </a:r>
            <a:r>
              <a:rPr lang="en-GB" sz="5500" i="1" dirty="0" smtClean="0"/>
              <a:t>NYT</a:t>
            </a:r>
            <a:r>
              <a:rPr lang="en-GB" sz="5500" dirty="0" smtClean="0"/>
              <a:t>, September 1970)</a:t>
            </a:r>
          </a:p>
          <a:p>
            <a:pPr marL="0" indent="0" eaLnBrk="1" fontAlgn="auto" hangingPunct="1">
              <a:spcAft>
                <a:spcPts val="0"/>
              </a:spcAft>
              <a:buFont typeface="Arial" panose="020B0604020202020204" pitchFamily="34" charset="0"/>
              <a:buNone/>
              <a:defRPr/>
            </a:pPr>
            <a:r>
              <a:rPr lang="en-GB" sz="5500" dirty="0"/>
              <a:t>P</a:t>
            </a:r>
            <a:r>
              <a:rPr lang="en-GB" sz="5500" dirty="0" smtClean="0"/>
              <a:t>urpose maximization for all stakeholders? (Stephen Stern, </a:t>
            </a:r>
            <a:r>
              <a:rPr lang="en-GB" sz="5500" i="1" dirty="0" smtClean="0"/>
              <a:t>FT</a:t>
            </a:r>
            <a:r>
              <a:rPr lang="en-GB" sz="5500" dirty="0" smtClean="0"/>
              <a:t>: “Too narrower a focus on shareholder value can lead to disaster.”)</a:t>
            </a:r>
          </a:p>
          <a:p>
            <a:pPr marL="0" indent="0" eaLnBrk="1" fontAlgn="auto" hangingPunct="1">
              <a:spcAft>
                <a:spcPts val="0"/>
              </a:spcAft>
              <a:buFont typeface="Arial" charset="0"/>
              <a:buNone/>
              <a:defRPr/>
            </a:pPr>
            <a:endParaRPr lang="en-GB" sz="5500" dirty="0" smtClean="0"/>
          </a:p>
          <a:p>
            <a:pPr marL="0" indent="0" eaLnBrk="1" fontAlgn="auto" hangingPunct="1">
              <a:spcAft>
                <a:spcPts val="0"/>
              </a:spcAft>
              <a:buFont typeface="Arial" charset="0"/>
              <a:buNone/>
              <a:defRPr/>
            </a:pPr>
            <a:r>
              <a:rPr lang="en-GB" sz="5500" dirty="0" smtClean="0"/>
              <a:t>‘Contribution </a:t>
            </a:r>
            <a:r>
              <a:rPr lang="en-GB" sz="5500" dirty="0"/>
              <a:t>not </a:t>
            </a:r>
            <a:r>
              <a:rPr lang="en-GB" sz="5500" dirty="0" smtClean="0"/>
              <a:t>acquisition’</a:t>
            </a:r>
            <a:endParaRPr lang="en-GB" sz="5500" dirty="0"/>
          </a:p>
          <a:p>
            <a:pPr marL="0" indent="0" eaLnBrk="1" fontAlgn="auto" hangingPunct="1">
              <a:spcAft>
                <a:spcPts val="0"/>
              </a:spcAft>
              <a:buFont typeface="Arial" panose="020B0604020202020204" pitchFamily="34" charset="0"/>
              <a:buNone/>
              <a:defRPr/>
            </a:pPr>
            <a:r>
              <a:rPr lang="en-GB" sz="5500" i="1" dirty="0" smtClean="0"/>
              <a:t>- Conscious Capitalism movement in the USA and elsewhere </a:t>
            </a:r>
          </a:p>
          <a:p>
            <a:pPr marL="0" indent="0" eaLnBrk="1" fontAlgn="auto" hangingPunct="1">
              <a:spcAft>
                <a:spcPts val="0"/>
              </a:spcAft>
              <a:buFont typeface="Arial" panose="020B0604020202020204" pitchFamily="34" charset="0"/>
              <a:buNone/>
              <a:defRPr/>
            </a:pPr>
            <a:endParaRPr lang="en-GB" sz="5500" dirty="0" smtClean="0"/>
          </a:p>
          <a:p>
            <a:pPr marL="0" indent="0" eaLnBrk="1" fontAlgn="auto" hangingPunct="1">
              <a:spcAft>
                <a:spcPts val="0"/>
              </a:spcAft>
              <a:buFont typeface="Arial" panose="020B0604020202020204" pitchFamily="34" charset="0"/>
              <a:buNone/>
              <a:defRPr/>
            </a:pPr>
            <a:r>
              <a:rPr lang="en-GB" sz="5500" dirty="0" smtClean="0"/>
              <a:t>‘Someone without a purpose is like a ship without a rudder’ </a:t>
            </a:r>
          </a:p>
          <a:p>
            <a:pPr marL="0" indent="0" eaLnBrk="1" fontAlgn="auto" hangingPunct="1">
              <a:spcAft>
                <a:spcPts val="0"/>
              </a:spcAft>
              <a:buFont typeface="Arial" panose="020B0604020202020204" pitchFamily="34" charset="0"/>
              <a:buNone/>
              <a:defRPr/>
            </a:pPr>
            <a:r>
              <a:rPr lang="en-GB" sz="5500" i="1" dirty="0" smtClean="0"/>
              <a:t>– Thomas Carlyle</a:t>
            </a:r>
          </a:p>
          <a:p>
            <a:pPr marL="0" indent="0" algn="ctr" eaLnBrk="1" fontAlgn="auto" hangingPunct="1">
              <a:spcAft>
                <a:spcPts val="0"/>
              </a:spcAft>
              <a:buFont typeface="Arial" panose="020B0604020202020204" pitchFamily="34" charset="0"/>
              <a:buNone/>
              <a:defRPr/>
            </a:pPr>
            <a:endParaRPr lang="en-GB" sz="1500" i="1" dirty="0" smtClean="0">
              <a:solidFill>
                <a:prstClr val="black"/>
              </a:solidFill>
            </a:endParaRPr>
          </a:p>
          <a:p>
            <a:pPr marL="0" indent="0" algn="ctr" eaLnBrk="1" fontAlgn="auto" hangingPunct="1">
              <a:spcAft>
                <a:spcPts val="0"/>
              </a:spcAft>
              <a:buFont typeface="Arial" panose="020B0604020202020204" pitchFamily="34" charset="0"/>
              <a:buNone/>
              <a:defRPr/>
            </a:pPr>
            <a:endParaRPr lang="en-GB" sz="1500" i="1" dirty="0" smtClean="0">
              <a:solidFill>
                <a:prstClr val="black"/>
              </a:solidFill>
            </a:endParaRPr>
          </a:p>
          <a:p>
            <a:pPr marL="0" indent="0" algn="ctr" eaLnBrk="1" fontAlgn="auto" hangingPunct="1">
              <a:spcAft>
                <a:spcPts val="0"/>
              </a:spcAft>
              <a:buFont typeface="Arial" panose="020B0604020202020204" pitchFamily="34" charset="0"/>
              <a:buNone/>
              <a:defRPr/>
            </a:pPr>
            <a:endParaRPr lang="en-GB" sz="1500" i="1" dirty="0">
              <a:solidFill>
                <a:prstClr val="black"/>
              </a:solidFill>
            </a:endParaRPr>
          </a:p>
          <a:p>
            <a:pPr marL="0" indent="0" algn="ctr" eaLnBrk="1" fontAlgn="auto" hangingPunct="1">
              <a:spcAft>
                <a:spcPts val="0"/>
              </a:spcAft>
              <a:buFont typeface="Arial" panose="020B0604020202020204" pitchFamily="34" charset="0"/>
              <a:buNone/>
              <a:defRPr/>
            </a:pPr>
            <a:r>
              <a:rPr lang="en-GB" sz="2800" dirty="0" smtClean="0"/>
              <a:t> </a:t>
            </a:r>
            <a:endParaRPr lang="en-GB" sz="2800" dirty="0"/>
          </a:p>
        </p:txBody>
      </p:sp>
      <p:pic>
        <p:nvPicPr>
          <p:cNvPr id="23556" name="Picture 4"/>
          <p:cNvPicPr>
            <a:picLocks noChangeAspect="1" noChangeArrowheads="1"/>
          </p:cNvPicPr>
          <p:nvPr/>
        </p:nvPicPr>
        <p:blipFill>
          <a:blip r:embed="rId2" cstate="print"/>
          <a:srcRect/>
          <a:stretch>
            <a:fillRect/>
          </a:stretch>
        </p:blipFill>
        <p:spPr bwMode="auto">
          <a:xfrm>
            <a:off x="250825" y="333375"/>
            <a:ext cx="2157413" cy="1079500"/>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ubrik 1"/>
          <p:cNvSpPr>
            <a:spLocks noGrp="1"/>
          </p:cNvSpPr>
          <p:nvPr>
            <p:ph type="title"/>
          </p:nvPr>
        </p:nvSpPr>
        <p:spPr>
          <a:xfrm>
            <a:off x="468313" y="1628775"/>
            <a:ext cx="3008312" cy="720725"/>
          </a:xfrm>
        </p:spPr>
        <p:txBody>
          <a:bodyPr/>
          <a:lstStyle/>
          <a:p>
            <a:pPr eaLnBrk="1" hangingPunct="1"/>
            <a:r>
              <a:rPr lang="en-US" altLang="en-US" smtClean="0"/>
              <a:t/>
            </a:r>
            <a:br>
              <a:rPr lang="en-US" altLang="en-US" smtClean="0"/>
            </a:br>
            <a:r>
              <a:rPr lang="en-US" altLang="en-US" smtClean="0"/>
              <a:t/>
            </a:r>
            <a:br>
              <a:rPr lang="en-US" altLang="en-US" smtClean="0"/>
            </a:br>
            <a:r>
              <a:rPr lang="en-US" altLang="en-US" smtClean="0"/>
              <a:t/>
            </a:r>
            <a:br>
              <a:rPr lang="en-US" altLang="en-US" smtClean="0"/>
            </a:br>
            <a:r>
              <a:rPr lang="en-US" altLang="en-US" sz="2400" smtClean="0"/>
              <a:t>What makes a good company ?</a:t>
            </a:r>
            <a:endParaRPr lang="sv-SE" altLang="en-US" sz="2400" smtClean="0"/>
          </a:p>
        </p:txBody>
      </p:sp>
      <p:sp>
        <p:nvSpPr>
          <p:cNvPr id="24579" name="Platshållare för innehåll 2"/>
          <p:cNvSpPr>
            <a:spLocks noGrp="1"/>
          </p:cNvSpPr>
          <p:nvPr>
            <p:ph idx="1"/>
          </p:nvPr>
        </p:nvSpPr>
        <p:spPr/>
        <p:txBody>
          <a:bodyPr/>
          <a:lstStyle/>
          <a:p>
            <a:pPr eaLnBrk="1" hangingPunct="1">
              <a:buFont typeface="Arial" charset="0"/>
              <a:buNone/>
            </a:pPr>
            <a:r>
              <a:rPr lang="en-US" altLang="en-US" b="1" smtClean="0"/>
              <a:t>Purpose</a:t>
            </a:r>
          </a:p>
          <a:p>
            <a:pPr eaLnBrk="1" hangingPunct="1">
              <a:buFont typeface="Arial" charset="0"/>
              <a:buNone/>
            </a:pPr>
            <a:endParaRPr lang="sv-SE" altLang="en-US" smtClean="0"/>
          </a:p>
        </p:txBody>
      </p:sp>
      <p:sp>
        <p:nvSpPr>
          <p:cNvPr id="24580" name="Platshållare för text 3"/>
          <p:cNvSpPr>
            <a:spLocks noGrp="1"/>
          </p:cNvSpPr>
          <p:nvPr>
            <p:ph type="body" sz="half" idx="2"/>
          </p:nvPr>
        </p:nvSpPr>
        <p:spPr>
          <a:xfrm>
            <a:off x="468313" y="2276475"/>
            <a:ext cx="3251200" cy="4321175"/>
          </a:xfrm>
        </p:spPr>
        <p:txBody>
          <a:bodyPr/>
          <a:lstStyle/>
          <a:p>
            <a:pPr eaLnBrk="1" hangingPunct="1"/>
            <a:endParaRPr lang="en-GB" altLang="en-US" sz="1800" smtClean="0"/>
          </a:p>
          <a:p>
            <a:pPr eaLnBrk="1" hangingPunct="1"/>
            <a:r>
              <a:rPr lang="en-GB" altLang="en-US" sz="1800" smtClean="0"/>
              <a:t>CASS Business School, City of London, and Frank Bold Institute, Czech Republic, state:</a:t>
            </a:r>
          </a:p>
          <a:p>
            <a:pPr eaLnBrk="1" hangingPunct="1">
              <a:buFont typeface="Arial" charset="0"/>
              <a:buChar char="•"/>
            </a:pPr>
            <a:r>
              <a:rPr lang="en-GB" altLang="en-US" sz="1800" smtClean="0"/>
              <a:t> Business must return a profit to survive but there must be a balance between profit and a company’s responsibility to society and the environment </a:t>
            </a:r>
          </a:p>
          <a:p>
            <a:pPr eaLnBrk="1" hangingPunct="1">
              <a:buFont typeface="Arial" charset="0"/>
              <a:buChar char="•"/>
            </a:pPr>
            <a:r>
              <a:rPr lang="en-GB" altLang="en-US" sz="1800" smtClean="0"/>
              <a:t> Great businesses exist to provide goods, services and employment.</a:t>
            </a:r>
            <a:endParaRPr lang="sv-SE" altLang="en-US" sz="1800" smtClean="0"/>
          </a:p>
        </p:txBody>
      </p:sp>
      <p:graphicFrame>
        <p:nvGraphicFramePr>
          <p:cNvPr id="5" name="Diagram 4"/>
          <p:cNvGraphicFramePr/>
          <p:nvPr/>
        </p:nvGraphicFramePr>
        <p:xfrm>
          <a:off x="3923928" y="1196752"/>
          <a:ext cx="4992216" cy="41044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4582" name="Picture 6" descr="C:\Users\MIKE~2.IOF\AppData\Local\Temp\IofC logo_big.jpg"/>
          <p:cNvPicPr>
            <a:picLocks noChangeAspect="1" noChangeArrowheads="1"/>
          </p:cNvPicPr>
          <p:nvPr/>
        </p:nvPicPr>
        <p:blipFill>
          <a:blip r:embed="rId7" cstate="print"/>
          <a:srcRect/>
          <a:stretch>
            <a:fillRect/>
          </a:stretch>
        </p:blipFill>
        <p:spPr bwMode="auto">
          <a:xfrm>
            <a:off x="468313" y="146050"/>
            <a:ext cx="1943100" cy="97155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395288" y="292100"/>
            <a:ext cx="8229600" cy="1143000"/>
          </a:xfrm>
        </p:spPr>
        <p:txBody>
          <a:bodyPr/>
          <a:lstStyle/>
          <a:p>
            <a:r>
              <a:rPr lang="en-GB" altLang="en-US" smtClean="0"/>
              <a:t>Case study: purpose</a:t>
            </a:r>
            <a:endParaRPr lang="en-GB" altLang="en-US" b="1" smtClean="0"/>
          </a:p>
        </p:txBody>
      </p:sp>
      <p:sp>
        <p:nvSpPr>
          <p:cNvPr id="25603" name="Content Placeholder 2"/>
          <p:cNvSpPr>
            <a:spLocks noGrp="1"/>
          </p:cNvSpPr>
          <p:nvPr>
            <p:ph idx="1"/>
          </p:nvPr>
        </p:nvSpPr>
        <p:spPr/>
        <p:txBody>
          <a:bodyPr/>
          <a:lstStyle/>
          <a:p>
            <a:pPr marL="0" indent="0">
              <a:buFont typeface="Arial" charset="0"/>
              <a:buNone/>
            </a:pPr>
            <a:r>
              <a:rPr lang="en-GB" altLang="en-US" sz="2800" b="1" smtClean="0"/>
              <a:t>Merel Rumping</a:t>
            </a:r>
            <a:r>
              <a:rPr lang="en-GB" altLang="en-US" sz="2800" smtClean="0"/>
              <a:t>, social entrepreneur from</a:t>
            </a:r>
          </a:p>
          <a:p>
            <a:pPr marL="0" indent="0">
              <a:buFont typeface="Arial" charset="0"/>
              <a:buNone/>
            </a:pPr>
            <a:r>
              <a:rPr lang="en-GB" altLang="en-US" sz="2800" smtClean="0"/>
              <a:t>The Netherlands, founded LegBank. </a:t>
            </a:r>
          </a:p>
          <a:p>
            <a:pPr marL="0" indent="0">
              <a:buFont typeface="Arial" charset="0"/>
              <a:buNone/>
            </a:pPr>
            <a:r>
              <a:rPr lang="en-GB" altLang="en-US" sz="2800" smtClean="0"/>
              <a:t>Some 30 million people word-wide have</a:t>
            </a:r>
          </a:p>
          <a:p>
            <a:pPr marL="0" indent="0">
              <a:buFont typeface="Arial" charset="0"/>
              <a:buNone/>
            </a:pPr>
            <a:r>
              <a:rPr lang="en-GB" altLang="en-US" sz="2800" smtClean="0"/>
              <a:t>suffered amputations due to land mines, car accidents and occupational accidents. The highest number of amputees are in Colombia, following its civil war. She has developed a method of supplying on-sight, easy-to-fit prosthetics for amputees. She is this year’s alumnus of the year at her Dutch university of 30,000 students.   </a:t>
            </a:r>
          </a:p>
          <a:p>
            <a:pPr marL="0" indent="0">
              <a:buFont typeface="Arial" charset="0"/>
              <a:buNone/>
            </a:pPr>
            <a:endParaRPr lang="en-GB" altLang="en-US" smtClean="0"/>
          </a:p>
        </p:txBody>
      </p:sp>
      <p:pic>
        <p:nvPicPr>
          <p:cNvPr id="25604" name="Picture 2"/>
          <p:cNvPicPr>
            <a:picLocks noChangeAspect="1" noChangeArrowheads="1"/>
          </p:cNvPicPr>
          <p:nvPr/>
        </p:nvPicPr>
        <p:blipFill>
          <a:blip r:embed="rId2" cstate="print"/>
          <a:srcRect/>
          <a:stretch>
            <a:fillRect/>
          </a:stretch>
        </p:blipFill>
        <p:spPr bwMode="auto">
          <a:xfrm>
            <a:off x="395288" y="404813"/>
            <a:ext cx="1800225" cy="898525"/>
          </a:xfrm>
          <a:prstGeom prst="rect">
            <a:avLst/>
          </a:prstGeom>
          <a:noFill/>
          <a:ln w="9525">
            <a:noFill/>
            <a:miter lim="800000"/>
            <a:headEnd/>
            <a:tailEnd/>
          </a:ln>
          <a:effectLst/>
        </p:spPr>
      </p:pic>
      <p:pic>
        <p:nvPicPr>
          <p:cNvPr id="25605" name="Picture 3"/>
          <p:cNvPicPr>
            <a:picLocks noChangeAspect="1" noChangeArrowheads="1"/>
          </p:cNvPicPr>
          <p:nvPr/>
        </p:nvPicPr>
        <p:blipFill>
          <a:blip r:embed="rId3" cstate="print"/>
          <a:srcRect/>
          <a:stretch>
            <a:fillRect/>
          </a:stretch>
        </p:blipFill>
        <p:spPr bwMode="auto">
          <a:xfrm>
            <a:off x="6983413" y="0"/>
            <a:ext cx="2160587" cy="3240088"/>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algn="l"/>
            <a:r>
              <a:rPr lang="en-GB" altLang="en-US" smtClean="0"/>
              <a:t>                Case study: purpose</a:t>
            </a:r>
          </a:p>
        </p:txBody>
      </p:sp>
      <p:sp>
        <p:nvSpPr>
          <p:cNvPr id="26627" name="Content Placeholder 2"/>
          <p:cNvSpPr>
            <a:spLocks noGrp="1"/>
          </p:cNvSpPr>
          <p:nvPr>
            <p:ph idx="1"/>
          </p:nvPr>
        </p:nvSpPr>
        <p:spPr>
          <a:xfrm>
            <a:off x="457200" y="1927225"/>
            <a:ext cx="8229600" cy="4525963"/>
          </a:xfrm>
        </p:spPr>
        <p:txBody>
          <a:bodyPr/>
          <a:lstStyle/>
          <a:p>
            <a:pPr marL="0" indent="0">
              <a:buFont typeface="Arial" charset="0"/>
              <a:buNone/>
            </a:pPr>
            <a:r>
              <a:rPr lang="en-GB" altLang="en-US" b="1" smtClean="0"/>
              <a:t>Sophia Swire</a:t>
            </a:r>
          </a:p>
          <a:p>
            <a:pPr marL="0" indent="0">
              <a:buFont typeface="Arial" charset="0"/>
              <a:buNone/>
            </a:pPr>
            <a:r>
              <a:rPr lang="en-GB" altLang="en-US" smtClean="0"/>
              <a:t>Former merchant banker, </a:t>
            </a:r>
          </a:p>
          <a:p>
            <a:pPr marL="0" indent="0">
              <a:buFont typeface="Arial" charset="0"/>
              <a:buNone/>
            </a:pPr>
            <a:r>
              <a:rPr lang="en-GB" altLang="en-US" smtClean="0"/>
              <a:t>City of London,</a:t>
            </a:r>
          </a:p>
          <a:p>
            <a:pPr marL="0" indent="0">
              <a:buFont typeface="Arial" charset="0"/>
              <a:buNone/>
            </a:pPr>
            <a:r>
              <a:rPr lang="en-GB" altLang="en-US" smtClean="0"/>
              <a:t>Left banking after crash of 1987, 30 years ago.</a:t>
            </a:r>
          </a:p>
          <a:p>
            <a:pPr marL="0" indent="0">
              <a:buFont typeface="Arial" charset="0"/>
              <a:buNone/>
            </a:pPr>
            <a:r>
              <a:rPr lang="en-GB" altLang="en-US" smtClean="0"/>
              <a:t>Founded girl-education charity for children in India, Pakistan, Afghanistan.</a:t>
            </a:r>
          </a:p>
          <a:p>
            <a:pPr marL="0" indent="0">
              <a:buFont typeface="Arial" charset="0"/>
              <a:buNone/>
            </a:pPr>
            <a:r>
              <a:rPr lang="en-GB" altLang="en-US" smtClean="0"/>
              <a:t>Now runs Future Brilliance charity and its Aayenda Jewellery range, Afghanistan.</a:t>
            </a:r>
          </a:p>
        </p:txBody>
      </p:sp>
      <p:pic>
        <p:nvPicPr>
          <p:cNvPr id="26628" name="Picture 2" descr="C:\Users\MIKE~2.IOF\AppData\Local\Temp\Sophia Swire (2) Great Company book launch 27.10.15.jpg"/>
          <p:cNvPicPr>
            <a:picLocks noChangeAspect="1" noChangeArrowheads="1"/>
          </p:cNvPicPr>
          <p:nvPr/>
        </p:nvPicPr>
        <p:blipFill>
          <a:blip r:embed="rId2" cstate="print"/>
          <a:srcRect/>
          <a:stretch>
            <a:fillRect/>
          </a:stretch>
        </p:blipFill>
        <p:spPr bwMode="auto">
          <a:xfrm>
            <a:off x="5940425" y="1484313"/>
            <a:ext cx="3097213" cy="2066925"/>
          </a:xfrm>
          <a:prstGeom prst="rect">
            <a:avLst/>
          </a:prstGeom>
          <a:noFill/>
          <a:ln w="9525">
            <a:noFill/>
            <a:miter lim="800000"/>
            <a:headEnd/>
            <a:tailEnd/>
          </a:ln>
        </p:spPr>
      </p:pic>
      <p:pic>
        <p:nvPicPr>
          <p:cNvPr id="26629" name="Picture 5"/>
          <p:cNvPicPr>
            <a:picLocks noChangeAspect="1" noChangeArrowheads="1"/>
          </p:cNvPicPr>
          <p:nvPr/>
        </p:nvPicPr>
        <p:blipFill>
          <a:blip r:embed="rId3" cstate="print"/>
          <a:srcRect/>
          <a:stretch>
            <a:fillRect/>
          </a:stretch>
        </p:blipFill>
        <p:spPr bwMode="auto">
          <a:xfrm>
            <a:off x="395288" y="333375"/>
            <a:ext cx="2017712" cy="1006475"/>
          </a:xfrm>
          <a:prstGeom prst="rect">
            <a:avLst/>
          </a:prstGeom>
          <a:noFill/>
          <a:ln w="9525">
            <a:no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en-GB" altLang="en-US" b="1" smtClean="0"/>
              <a:t>5. Sustainability</a:t>
            </a:r>
          </a:p>
        </p:txBody>
      </p:sp>
      <p:sp>
        <p:nvSpPr>
          <p:cNvPr id="27651" name="Content Placeholder 2"/>
          <p:cNvSpPr>
            <a:spLocks noGrp="1"/>
          </p:cNvSpPr>
          <p:nvPr>
            <p:ph idx="1"/>
          </p:nvPr>
        </p:nvSpPr>
        <p:spPr>
          <a:xfrm>
            <a:off x="395288" y="2492375"/>
            <a:ext cx="8229600" cy="4525963"/>
          </a:xfrm>
        </p:spPr>
        <p:txBody>
          <a:bodyPr/>
          <a:lstStyle/>
          <a:p>
            <a:pPr marL="0" indent="0" eaLnBrk="1" hangingPunct="1">
              <a:buFont typeface="Arial" charset="0"/>
              <a:buNone/>
            </a:pPr>
            <a:r>
              <a:rPr lang="en-GB" altLang="en-US" smtClean="0"/>
              <a:t>‘Creating a desirable, sustainable future</a:t>
            </a:r>
          </a:p>
          <a:p>
            <a:pPr marL="0" indent="0" eaLnBrk="1" hangingPunct="1">
              <a:buFont typeface="Arial" charset="0"/>
              <a:buNone/>
            </a:pPr>
            <a:r>
              <a:rPr lang="en-GB" altLang="en-US" smtClean="0"/>
              <a:t>is the leadership challenge of our time’ </a:t>
            </a:r>
          </a:p>
          <a:p>
            <a:pPr marL="0" indent="0" eaLnBrk="1" hangingPunct="1">
              <a:buFont typeface="Arial" charset="0"/>
              <a:buNone/>
            </a:pPr>
            <a:r>
              <a:rPr lang="en-GB" altLang="en-US" sz="2800" i="1" smtClean="0"/>
              <a:t>-- Goran Carstedt, Board member IKEA, 1990-97,</a:t>
            </a:r>
          </a:p>
          <a:p>
            <a:pPr marL="0" indent="0" eaLnBrk="1" hangingPunct="1">
              <a:buFont typeface="Arial" charset="0"/>
              <a:buNone/>
            </a:pPr>
            <a:r>
              <a:rPr lang="en-GB" altLang="en-US" sz="2800" i="1" smtClean="0"/>
              <a:t>and Chair of Natural Step International , Sweden</a:t>
            </a:r>
          </a:p>
          <a:p>
            <a:pPr marL="0" indent="0" eaLnBrk="1" hangingPunct="1">
              <a:buFont typeface="Arial" charset="0"/>
              <a:buNone/>
            </a:pPr>
            <a:endParaRPr lang="en-GB" altLang="en-US" smtClean="0"/>
          </a:p>
          <a:p>
            <a:pPr marL="0" indent="0" eaLnBrk="1" hangingPunct="1">
              <a:buFont typeface="Arial" charset="0"/>
              <a:buNone/>
            </a:pPr>
            <a:r>
              <a:rPr lang="en-GB" altLang="en-US" smtClean="0"/>
              <a:t>Sustainability of our organizations;</a:t>
            </a:r>
          </a:p>
          <a:p>
            <a:pPr marL="0" indent="0" eaLnBrk="1" hangingPunct="1">
              <a:buFont typeface="Arial" charset="0"/>
              <a:buNone/>
            </a:pPr>
            <a:r>
              <a:rPr lang="en-GB" altLang="en-US" smtClean="0"/>
              <a:t>Sustainability of the planet</a:t>
            </a:r>
            <a:endParaRPr lang="en-GB" altLang="en-US" sz="1400" smtClean="0"/>
          </a:p>
          <a:p>
            <a:pPr marL="0" indent="0" eaLnBrk="1" hangingPunct="1">
              <a:buFont typeface="Arial" charset="0"/>
              <a:buNone/>
            </a:pPr>
            <a:endParaRPr lang="en-GB" altLang="en-US" sz="1400" smtClean="0"/>
          </a:p>
          <a:p>
            <a:pPr marL="0" indent="0" eaLnBrk="1" hangingPunct="1">
              <a:buFont typeface="Arial" charset="0"/>
              <a:buNone/>
            </a:pPr>
            <a:endParaRPr lang="en-GB" altLang="en-US" sz="1400" smtClean="0"/>
          </a:p>
          <a:p>
            <a:pPr marL="0" indent="0" algn="ctr" eaLnBrk="1" hangingPunct="1">
              <a:buFont typeface="Arial" charset="0"/>
              <a:buNone/>
            </a:pPr>
            <a:endParaRPr lang="en-GB" altLang="en-US" smtClean="0"/>
          </a:p>
        </p:txBody>
      </p:sp>
      <p:pic>
        <p:nvPicPr>
          <p:cNvPr id="27652" name="Picture 5" descr="C:\Users\MIKE~2.IOF\AppData\Local\Temp\goran_carstedt.jpg"/>
          <p:cNvPicPr>
            <a:picLocks noChangeAspect="1" noChangeArrowheads="1"/>
          </p:cNvPicPr>
          <p:nvPr/>
        </p:nvPicPr>
        <p:blipFill>
          <a:blip r:embed="rId2" cstate="print"/>
          <a:srcRect/>
          <a:stretch>
            <a:fillRect/>
          </a:stretch>
        </p:blipFill>
        <p:spPr bwMode="auto">
          <a:xfrm>
            <a:off x="7235825" y="236538"/>
            <a:ext cx="1908175" cy="2330450"/>
          </a:xfrm>
          <a:prstGeom prst="rect">
            <a:avLst/>
          </a:prstGeom>
          <a:noFill/>
          <a:ln w="9525">
            <a:noFill/>
            <a:miter lim="800000"/>
            <a:headEnd/>
            <a:tailEnd/>
          </a:ln>
        </p:spPr>
      </p:pic>
      <p:pic>
        <p:nvPicPr>
          <p:cNvPr id="27653" name="Picture 6" descr="C:\Users\MIKE~2.IOF\AppData\Local\Temp\IofC logo_big.jpg"/>
          <p:cNvPicPr>
            <a:picLocks noChangeAspect="1" noChangeArrowheads="1"/>
          </p:cNvPicPr>
          <p:nvPr/>
        </p:nvPicPr>
        <p:blipFill>
          <a:blip r:embed="rId3" cstate="print"/>
          <a:srcRect/>
          <a:stretch>
            <a:fillRect/>
          </a:stretch>
        </p:blipFill>
        <p:spPr bwMode="auto">
          <a:xfrm>
            <a:off x="539750" y="228600"/>
            <a:ext cx="2162175" cy="1079500"/>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250825" y="260350"/>
            <a:ext cx="8229600" cy="1012825"/>
          </a:xfrm>
        </p:spPr>
        <p:txBody>
          <a:bodyPr/>
          <a:lstStyle/>
          <a:p>
            <a:pPr algn="l" eaLnBrk="1" hangingPunct="1"/>
            <a:r>
              <a:rPr lang="en-GB" altLang="en-US" smtClean="0"/>
              <a:t>                  Case study: Sustainability</a:t>
            </a:r>
          </a:p>
        </p:txBody>
      </p:sp>
      <p:sp>
        <p:nvSpPr>
          <p:cNvPr id="28675" name="Content Placeholder 2"/>
          <p:cNvSpPr>
            <a:spLocks noGrp="1"/>
          </p:cNvSpPr>
          <p:nvPr>
            <p:ph idx="1"/>
          </p:nvPr>
        </p:nvSpPr>
        <p:spPr>
          <a:xfrm>
            <a:off x="457200" y="1600200"/>
            <a:ext cx="8229600" cy="5068888"/>
          </a:xfrm>
        </p:spPr>
        <p:txBody>
          <a:bodyPr/>
          <a:lstStyle/>
          <a:p>
            <a:pPr marL="0" indent="0" eaLnBrk="1" hangingPunct="1">
              <a:buFont typeface="Arial" charset="0"/>
              <a:buNone/>
            </a:pPr>
            <a:r>
              <a:rPr lang="en-GB" altLang="en-US" b="1" smtClean="0"/>
              <a:t>Lawrence Bloom’s story</a:t>
            </a:r>
            <a:r>
              <a:rPr lang="en-GB" altLang="en-US" smtClean="0"/>
              <a:t>:</a:t>
            </a:r>
          </a:p>
          <a:p>
            <a:pPr marL="0" indent="0" eaLnBrk="1" hangingPunct="1">
              <a:buFont typeface="Arial" charset="0"/>
              <a:buNone/>
            </a:pPr>
            <a:r>
              <a:rPr lang="en-GB" altLang="en-US" sz="2800" smtClean="0"/>
              <a:t>Executive Committee member, </a:t>
            </a:r>
          </a:p>
          <a:p>
            <a:pPr marL="0" indent="0" eaLnBrk="1" hangingPunct="1">
              <a:buFont typeface="Arial" charset="0"/>
              <a:buNone/>
            </a:pPr>
            <a:r>
              <a:rPr lang="en-GB" altLang="en-US" sz="2800" smtClean="0"/>
              <a:t>InterContinental Hotels, 1988-1993. </a:t>
            </a:r>
          </a:p>
          <a:p>
            <a:pPr marL="0" indent="0" eaLnBrk="1" hangingPunct="1">
              <a:buFont typeface="Arial" charset="0"/>
              <a:buNone/>
            </a:pPr>
            <a:r>
              <a:rPr lang="en-GB" altLang="en-US" sz="2800" smtClean="0"/>
              <a:t>i/c $3 billion global real estate portfolio.</a:t>
            </a:r>
          </a:p>
          <a:p>
            <a:pPr marL="0" indent="0" eaLnBrk="1" hangingPunct="1">
              <a:buFont typeface="Arial" charset="0"/>
              <a:buNone/>
            </a:pPr>
            <a:r>
              <a:rPr lang="en-GB" altLang="en-US" sz="2800" smtClean="0"/>
              <a:t>Wrote their three-volume environmental manual.</a:t>
            </a:r>
          </a:p>
          <a:p>
            <a:pPr marL="0" indent="0" eaLnBrk="1" hangingPunct="1">
              <a:buFont typeface="Arial" charset="0"/>
              <a:buNone/>
            </a:pPr>
            <a:r>
              <a:rPr lang="en-GB" altLang="en-US" sz="2800" smtClean="0"/>
              <a:t>Transformed the environmental impact of the global hotel industry. Recycling towels now standard practice in 5.5 million hotel bedrooms worldwide. AccorHotels group aims to plant 10 million trees by 2021.</a:t>
            </a:r>
            <a:endParaRPr lang="en-GB" altLang="en-US" sz="1400" smtClean="0"/>
          </a:p>
          <a:p>
            <a:pPr marL="0" indent="0" algn="ctr" eaLnBrk="1" hangingPunct="1">
              <a:buFont typeface="Arial" charset="0"/>
              <a:buNone/>
            </a:pPr>
            <a:endParaRPr lang="en-GB" altLang="en-US" sz="1500" i="1" smtClean="0">
              <a:solidFill>
                <a:srgbClr val="000000"/>
              </a:solidFill>
            </a:endParaRPr>
          </a:p>
          <a:p>
            <a:pPr marL="0" indent="0" algn="ctr" eaLnBrk="1" hangingPunct="1">
              <a:buFont typeface="Arial" charset="0"/>
              <a:buNone/>
            </a:pPr>
            <a:endParaRPr lang="en-GB" altLang="en-US" sz="1500" i="1" smtClean="0">
              <a:solidFill>
                <a:srgbClr val="000000"/>
              </a:solidFill>
            </a:endParaRPr>
          </a:p>
          <a:p>
            <a:pPr marL="0" indent="0" algn="ctr" eaLnBrk="1" hangingPunct="1">
              <a:buFont typeface="Arial" charset="0"/>
              <a:buNone/>
            </a:pPr>
            <a:endParaRPr lang="en-GB" altLang="en-US" sz="2800" smtClean="0"/>
          </a:p>
        </p:txBody>
      </p:sp>
      <p:pic>
        <p:nvPicPr>
          <p:cNvPr id="28676" name="Picture 3"/>
          <p:cNvPicPr>
            <a:picLocks noChangeAspect="1"/>
          </p:cNvPicPr>
          <p:nvPr/>
        </p:nvPicPr>
        <p:blipFill>
          <a:blip r:embed="rId2" cstate="print"/>
          <a:srcRect/>
          <a:stretch>
            <a:fillRect/>
          </a:stretch>
        </p:blipFill>
        <p:spPr bwMode="auto">
          <a:xfrm>
            <a:off x="6330950" y="1484313"/>
            <a:ext cx="2806700" cy="2103437"/>
          </a:xfrm>
          <a:prstGeom prst="rect">
            <a:avLst/>
          </a:prstGeom>
          <a:noFill/>
          <a:ln w="9525">
            <a:noFill/>
            <a:miter lim="800000"/>
            <a:headEnd/>
            <a:tailEnd/>
          </a:ln>
        </p:spPr>
      </p:pic>
      <p:pic>
        <p:nvPicPr>
          <p:cNvPr id="28677" name="Picture 5"/>
          <p:cNvPicPr>
            <a:picLocks noChangeAspect="1" noChangeArrowheads="1"/>
          </p:cNvPicPr>
          <p:nvPr/>
        </p:nvPicPr>
        <p:blipFill>
          <a:blip r:embed="rId3" cstate="print"/>
          <a:srcRect/>
          <a:stretch>
            <a:fillRect/>
          </a:stretch>
        </p:blipFill>
        <p:spPr bwMode="auto">
          <a:xfrm>
            <a:off x="395288" y="260350"/>
            <a:ext cx="2017712" cy="1006475"/>
          </a:xfrm>
          <a:prstGeom prst="rect">
            <a:avLst/>
          </a:prstGeom>
          <a:noFill/>
          <a:ln w="9525">
            <a:noFill/>
            <a:miter lim="800000"/>
            <a:headEnd/>
            <a:tailEnd/>
          </a:ln>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ubrik 1"/>
          <p:cNvSpPr>
            <a:spLocks noGrp="1"/>
          </p:cNvSpPr>
          <p:nvPr>
            <p:ph type="title"/>
          </p:nvPr>
        </p:nvSpPr>
        <p:spPr>
          <a:xfrm>
            <a:off x="457200" y="188913"/>
            <a:ext cx="8229600" cy="1012825"/>
          </a:xfrm>
        </p:spPr>
        <p:txBody>
          <a:bodyPr/>
          <a:lstStyle/>
          <a:p>
            <a:pPr eaLnBrk="1" hangingPunct="1"/>
            <a:r>
              <a:rPr lang="en-US" altLang="en-US" smtClean="0"/>
              <a:t>Seven Cs of Trust</a:t>
            </a:r>
            <a:endParaRPr lang="sv-SE" altLang="en-US" smtClean="0"/>
          </a:p>
        </p:txBody>
      </p:sp>
      <p:graphicFrame>
        <p:nvGraphicFramePr>
          <p:cNvPr id="4" name="Platshållare för innehåll 3"/>
          <p:cNvGraphicFramePr>
            <a:graphicFrameLocks noGrp="1"/>
          </p:cNvGraphicFramePr>
          <p:nvPr>
            <p:ph idx="1"/>
          </p:nvPr>
        </p:nvGraphicFramePr>
        <p:xfrm>
          <a:off x="0" y="1124744"/>
          <a:ext cx="8964488" cy="55892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9700" name="Picture 4"/>
          <p:cNvPicPr>
            <a:picLocks noChangeAspect="1" noChangeArrowheads="1"/>
          </p:cNvPicPr>
          <p:nvPr/>
        </p:nvPicPr>
        <p:blipFill>
          <a:blip r:embed="rId7" cstate="print"/>
          <a:srcRect/>
          <a:stretch>
            <a:fillRect/>
          </a:stretch>
        </p:blipFill>
        <p:spPr bwMode="auto">
          <a:xfrm>
            <a:off x="539750" y="188913"/>
            <a:ext cx="2017713" cy="1006475"/>
          </a:xfrm>
          <a:prstGeom prst="rect">
            <a:avLst/>
          </a:prstGeom>
          <a:noFill/>
          <a:ln w="9525">
            <a:noFill/>
            <a:miter lim="800000"/>
            <a:headEnd/>
            <a:tailEnd/>
          </a:ln>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hangingPunct="1"/>
            <a:r>
              <a:rPr lang="en-GB" altLang="en-US" smtClean="0"/>
              <a:t>Seven Cs of Trust</a:t>
            </a:r>
          </a:p>
        </p:txBody>
      </p:sp>
      <p:sp>
        <p:nvSpPr>
          <p:cNvPr id="3" name="Content Placeholder 2"/>
          <p:cNvSpPr>
            <a:spLocks noGrp="1"/>
          </p:cNvSpPr>
          <p:nvPr>
            <p:ph idx="1"/>
          </p:nvPr>
        </p:nvSpPr>
        <p:spPr/>
        <p:txBody>
          <a:bodyPr rtlCol="0">
            <a:normAutofit fontScale="77500" lnSpcReduction="20000"/>
          </a:bodyPr>
          <a:lstStyle/>
          <a:p>
            <a:pPr marL="0" indent="0" eaLnBrk="1" fontAlgn="auto" hangingPunct="1">
              <a:spcAft>
                <a:spcPts val="0"/>
              </a:spcAft>
              <a:buFont typeface="Arial" charset="0"/>
              <a:buNone/>
              <a:defRPr/>
            </a:pPr>
            <a:r>
              <a:rPr lang="en-GB" b="1" dirty="0" smtClean="0"/>
              <a:t>1</a:t>
            </a:r>
            <a:r>
              <a:rPr lang="en-GB" dirty="0" smtClean="0"/>
              <a:t>   </a:t>
            </a:r>
            <a:r>
              <a:rPr lang="en-GB" b="1" dirty="0" smtClean="0"/>
              <a:t>Contractual </a:t>
            </a:r>
            <a:r>
              <a:rPr lang="en-GB" b="1" dirty="0"/>
              <a:t>basis of </a:t>
            </a:r>
            <a:r>
              <a:rPr lang="en-GB" b="1" dirty="0" smtClean="0"/>
              <a:t>trust:</a:t>
            </a:r>
          </a:p>
          <a:p>
            <a:pPr eaLnBrk="1" fontAlgn="auto" hangingPunct="1">
              <a:spcAft>
                <a:spcPts val="0"/>
              </a:spcAft>
              <a:buFont typeface="Arial" panose="020B0604020202020204" pitchFamily="34" charset="0"/>
              <a:buChar char="•"/>
              <a:defRPr/>
            </a:pPr>
            <a:r>
              <a:rPr lang="en-GB" dirty="0" smtClean="0"/>
              <a:t>Written</a:t>
            </a:r>
            <a:r>
              <a:rPr lang="en-GB" dirty="0"/>
              <a:t>, signed agreements between parties in the sale and purchase of goods, services and property, which everyone </a:t>
            </a:r>
            <a:r>
              <a:rPr lang="en-GB" dirty="0" smtClean="0"/>
              <a:t>honours. Underwritten </a:t>
            </a:r>
            <a:r>
              <a:rPr lang="en-GB" dirty="0"/>
              <a:t>by the rule of law. </a:t>
            </a:r>
            <a:endParaRPr lang="en-GB" dirty="0" smtClean="0"/>
          </a:p>
          <a:p>
            <a:pPr eaLnBrk="1" fontAlgn="auto" hangingPunct="1">
              <a:spcAft>
                <a:spcPts val="0"/>
              </a:spcAft>
              <a:buFont typeface="Arial" panose="020B0604020202020204" pitchFamily="34" charset="0"/>
              <a:buChar char="•"/>
              <a:defRPr/>
            </a:pPr>
            <a:r>
              <a:rPr lang="en-GB" dirty="0" smtClean="0"/>
              <a:t>Undermined </a:t>
            </a:r>
            <a:r>
              <a:rPr lang="en-GB" dirty="0"/>
              <a:t>by the sub-prime mortgage crisis: home owners </a:t>
            </a:r>
            <a:r>
              <a:rPr lang="en-GB" dirty="0" smtClean="0"/>
              <a:t>defaulted </a:t>
            </a:r>
            <a:r>
              <a:rPr lang="en-GB" dirty="0"/>
              <a:t>on their mortgage </a:t>
            </a:r>
            <a:r>
              <a:rPr lang="en-GB" dirty="0" smtClean="0"/>
              <a:t>repayments; unable </a:t>
            </a:r>
            <a:r>
              <a:rPr lang="en-GB" dirty="0"/>
              <a:t>to pay for them. </a:t>
            </a:r>
            <a:r>
              <a:rPr lang="en-GB" dirty="0" smtClean="0"/>
              <a:t>Contracts </a:t>
            </a:r>
            <a:r>
              <a:rPr lang="en-GB" dirty="0"/>
              <a:t>were broken. </a:t>
            </a:r>
            <a:r>
              <a:rPr lang="en-GB" dirty="0" smtClean="0"/>
              <a:t>Fundamental </a:t>
            </a:r>
            <a:r>
              <a:rPr lang="en-GB" dirty="0"/>
              <a:t>dishonesty </a:t>
            </a:r>
            <a:r>
              <a:rPr lang="en-GB" dirty="0" smtClean="0"/>
              <a:t>built </a:t>
            </a:r>
            <a:r>
              <a:rPr lang="en-GB" dirty="0"/>
              <a:t>into the system of selling mortgages to people who </a:t>
            </a:r>
            <a:r>
              <a:rPr lang="en-GB" dirty="0" smtClean="0"/>
              <a:t>could not afford them.</a:t>
            </a:r>
          </a:p>
          <a:p>
            <a:pPr eaLnBrk="1" fontAlgn="auto" hangingPunct="1">
              <a:spcAft>
                <a:spcPts val="0"/>
              </a:spcAft>
              <a:buFont typeface="Arial" panose="020B0604020202020204" pitchFamily="34" charset="0"/>
              <a:buChar char="•"/>
              <a:defRPr/>
            </a:pPr>
            <a:r>
              <a:rPr lang="en-GB" dirty="0" smtClean="0"/>
              <a:t>Mortgage </a:t>
            </a:r>
            <a:r>
              <a:rPr lang="en-GB" dirty="0"/>
              <a:t>lenders also </a:t>
            </a:r>
            <a:r>
              <a:rPr lang="en-GB" dirty="0" smtClean="0"/>
              <a:t>encouraged </a:t>
            </a:r>
            <a:r>
              <a:rPr lang="en-GB" dirty="0"/>
              <a:t>customers to inflate their incomes in order to qualify for a </a:t>
            </a:r>
            <a:r>
              <a:rPr lang="en-GB" dirty="0" smtClean="0"/>
              <a:t>mortgage: </a:t>
            </a:r>
            <a:r>
              <a:rPr lang="en-GB" dirty="0"/>
              <a:t>became known as ‘liar loans</a:t>
            </a:r>
            <a:r>
              <a:rPr lang="en-GB" dirty="0" smtClean="0"/>
              <a:t>’. The bubble was bound  </a:t>
            </a:r>
            <a:r>
              <a:rPr lang="en-GB" dirty="0"/>
              <a:t>to burst</a:t>
            </a:r>
            <a:r>
              <a:rPr lang="en-GB" dirty="0" smtClean="0"/>
              <a:t>.</a:t>
            </a:r>
          </a:p>
          <a:p>
            <a:pPr marL="0" indent="0" algn="ctr" eaLnBrk="1" fontAlgn="auto" hangingPunct="1">
              <a:spcAft>
                <a:spcPts val="0"/>
              </a:spcAft>
              <a:buFont typeface="Arial" charset="0"/>
              <a:buNone/>
              <a:defRPr/>
            </a:pPr>
            <a:endParaRPr lang="en-GB" sz="1800" i="1" dirty="0" smtClean="0">
              <a:solidFill>
                <a:prstClr val="black"/>
              </a:solidFill>
            </a:endParaRPr>
          </a:p>
          <a:p>
            <a:pPr marL="0" indent="0" algn="ctr" eaLnBrk="1" fontAlgn="auto" hangingPunct="1">
              <a:spcAft>
                <a:spcPts val="0"/>
              </a:spcAft>
              <a:buFont typeface="Arial" charset="0"/>
              <a:buNone/>
              <a:defRPr/>
            </a:pPr>
            <a:r>
              <a:rPr lang="en-GB" sz="1800" i="1" dirty="0" smtClean="0">
                <a:solidFill>
                  <a:prstClr val="black"/>
                </a:solidFill>
              </a:rPr>
              <a:t>www.uk.iofc.org/tige</a:t>
            </a:r>
            <a:endParaRPr lang="en-GB" sz="1800" i="1" dirty="0">
              <a:solidFill>
                <a:prstClr val="black"/>
              </a:solidFill>
            </a:endParaRPr>
          </a:p>
          <a:p>
            <a:pPr eaLnBrk="1" fontAlgn="auto" hangingPunct="1">
              <a:spcAft>
                <a:spcPts val="0"/>
              </a:spcAft>
              <a:buFont typeface="Arial" panose="020B0604020202020204" pitchFamily="34" charset="0"/>
              <a:buChar char="•"/>
              <a:defRPr/>
            </a:pPr>
            <a:endParaRPr lang="en-GB" dirty="0"/>
          </a:p>
        </p:txBody>
      </p:sp>
      <p:pic>
        <p:nvPicPr>
          <p:cNvPr id="30724" name="Picture 6" descr="C:\Users\MIKE~2.IOF\AppData\Local\Temp\IofC logo_big.jpg"/>
          <p:cNvPicPr>
            <a:picLocks noChangeAspect="1" noChangeArrowheads="1"/>
          </p:cNvPicPr>
          <p:nvPr/>
        </p:nvPicPr>
        <p:blipFill>
          <a:blip r:embed="rId2" cstate="print"/>
          <a:srcRect/>
          <a:stretch>
            <a:fillRect/>
          </a:stretch>
        </p:blipFill>
        <p:spPr bwMode="auto">
          <a:xfrm>
            <a:off x="468313" y="254000"/>
            <a:ext cx="2162175" cy="10795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GB" altLang="en-US" b="1" smtClean="0"/>
              <a:t>I             I</a:t>
            </a:r>
            <a:r>
              <a:rPr lang="en-GB" altLang="en-US" sz="4000" b="1" smtClean="0"/>
              <a:t>mparting values to students</a:t>
            </a:r>
          </a:p>
        </p:txBody>
      </p:sp>
      <p:sp>
        <p:nvSpPr>
          <p:cNvPr id="4099" name="Content Placeholder 2"/>
          <p:cNvSpPr>
            <a:spLocks noGrp="1"/>
          </p:cNvSpPr>
          <p:nvPr>
            <p:ph idx="1"/>
          </p:nvPr>
        </p:nvSpPr>
        <p:spPr/>
        <p:txBody>
          <a:bodyPr/>
          <a:lstStyle/>
          <a:p>
            <a:r>
              <a:rPr lang="en-GB" altLang="en-US" smtClean="0"/>
              <a:t>Huge privilege and responsibility to impart values to the students in our care</a:t>
            </a:r>
          </a:p>
          <a:p>
            <a:r>
              <a:rPr lang="en-GB" altLang="en-US" smtClean="0"/>
              <a:t>They are the future on which the world depends</a:t>
            </a:r>
          </a:p>
          <a:p>
            <a:r>
              <a:rPr lang="en-GB" altLang="en-US" smtClean="0"/>
              <a:t>Now imagine that you are my class of students</a:t>
            </a:r>
          </a:p>
          <a:p>
            <a:endParaRPr lang="en-GB" altLang="en-US" smtClean="0"/>
          </a:p>
        </p:txBody>
      </p:sp>
      <p:pic>
        <p:nvPicPr>
          <p:cNvPr id="4100" name="Picture 4"/>
          <p:cNvPicPr>
            <a:picLocks noChangeAspect="1" noChangeArrowheads="1"/>
          </p:cNvPicPr>
          <p:nvPr/>
        </p:nvPicPr>
        <p:blipFill>
          <a:blip r:embed="rId2" cstate="print"/>
          <a:srcRect/>
          <a:stretch>
            <a:fillRect/>
          </a:stretch>
        </p:blipFill>
        <p:spPr bwMode="auto">
          <a:xfrm>
            <a:off x="250825" y="319088"/>
            <a:ext cx="2017713" cy="1006475"/>
          </a:xfrm>
          <a:prstGeom prst="rect">
            <a:avLst/>
          </a:prstGeom>
          <a:noFill/>
          <a:ln w="9525">
            <a:noFill/>
            <a:miter lim="800000"/>
            <a:headEnd/>
            <a:tailEnd/>
          </a:ln>
          <a:effec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hangingPunct="1"/>
            <a:r>
              <a:rPr lang="en-GB" altLang="en-US" smtClean="0"/>
              <a:t>Seven Cs of Trust</a:t>
            </a:r>
          </a:p>
        </p:txBody>
      </p:sp>
      <p:sp>
        <p:nvSpPr>
          <p:cNvPr id="3" name="Content Placeholder 2"/>
          <p:cNvSpPr>
            <a:spLocks noGrp="1"/>
          </p:cNvSpPr>
          <p:nvPr>
            <p:ph idx="1"/>
          </p:nvPr>
        </p:nvSpPr>
        <p:spPr>
          <a:xfrm>
            <a:off x="457200" y="1628775"/>
            <a:ext cx="8229600" cy="4895850"/>
          </a:xfrm>
        </p:spPr>
        <p:txBody>
          <a:bodyPr rtlCol="0">
            <a:normAutofit fontScale="70000" lnSpcReduction="20000"/>
          </a:bodyPr>
          <a:lstStyle/>
          <a:p>
            <a:pPr marL="0" indent="0" eaLnBrk="1" fontAlgn="auto" hangingPunct="1">
              <a:spcAft>
                <a:spcPts val="0"/>
              </a:spcAft>
              <a:buFont typeface="Arial" charset="0"/>
              <a:buNone/>
              <a:defRPr/>
            </a:pPr>
            <a:r>
              <a:rPr lang="en-GB" sz="3800" b="1" dirty="0" smtClean="0"/>
              <a:t>2  Competence </a:t>
            </a:r>
            <a:r>
              <a:rPr lang="en-GB" sz="3800" b="1" dirty="0"/>
              <a:t>basis of trust</a:t>
            </a:r>
            <a:r>
              <a:rPr lang="en-GB" sz="3800" dirty="0"/>
              <a:t>: </a:t>
            </a:r>
            <a:endParaRPr lang="en-GB" sz="3800" dirty="0" smtClean="0"/>
          </a:p>
          <a:p>
            <a:pPr eaLnBrk="1" fontAlgn="auto" hangingPunct="1">
              <a:spcAft>
                <a:spcPts val="0"/>
              </a:spcAft>
              <a:defRPr/>
            </a:pPr>
            <a:r>
              <a:rPr lang="en-GB" sz="3800" dirty="0" smtClean="0"/>
              <a:t>Fundamental trust in the </a:t>
            </a:r>
            <a:r>
              <a:rPr lang="en-GB" sz="3800" dirty="0"/>
              <a:t>competence of the person whose skill I pay for—the plumber, </a:t>
            </a:r>
            <a:r>
              <a:rPr lang="en-GB" sz="3800" dirty="0" smtClean="0"/>
              <a:t>electrician, airline pilot, surgeon—that </a:t>
            </a:r>
            <a:r>
              <a:rPr lang="en-GB" sz="3800" dirty="0"/>
              <a:t>they will deliver their skills </a:t>
            </a:r>
            <a:r>
              <a:rPr lang="en-GB" sz="3800" dirty="0" smtClean="0"/>
              <a:t>to maximum competence, on </a:t>
            </a:r>
            <a:r>
              <a:rPr lang="en-GB" sz="3800" dirty="0"/>
              <a:t>time and within </a:t>
            </a:r>
            <a:r>
              <a:rPr lang="en-GB" sz="3800" dirty="0" smtClean="0"/>
              <a:t>budget.  </a:t>
            </a:r>
            <a:r>
              <a:rPr lang="en-GB" sz="3800" dirty="0"/>
              <a:t>We trust them to do a </a:t>
            </a:r>
            <a:r>
              <a:rPr lang="en-GB" sz="3800" dirty="0" smtClean="0"/>
              <a:t>great </a:t>
            </a:r>
            <a:r>
              <a:rPr lang="en-GB" sz="3800" dirty="0"/>
              <a:t>job</a:t>
            </a:r>
            <a:r>
              <a:rPr lang="en-GB" sz="3800" dirty="0" smtClean="0"/>
              <a:t>. </a:t>
            </a:r>
          </a:p>
          <a:p>
            <a:pPr eaLnBrk="1" fontAlgn="auto" hangingPunct="1">
              <a:spcAft>
                <a:spcPts val="0"/>
              </a:spcAft>
              <a:defRPr/>
            </a:pPr>
            <a:r>
              <a:rPr lang="en-GB" sz="3800" dirty="0" smtClean="0"/>
              <a:t>This </a:t>
            </a:r>
            <a:r>
              <a:rPr lang="en-GB" sz="3800" dirty="0"/>
              <a:t>is also an emphasis on the pursuit of excellence across all disciplines—musicians, sports stars, all of us with our various skills and talents. </a:t>
            </a:r>
            <a:endParaRPr lang="en-GB" sz="3800" dirty="0" smtClean="0"/>
          </a:p>
          <a:p>
            <a:pPr eaLnBrk="1" fontAlgn="auto" hangingPunct="1">
              <a:spcAft>
                <a:spcPts val="0"/>
              </a:spcAft>
              <a:defRPr/>
            </a:pPr>
            <a:r>
              <a:rPr lang="en-GB" sz="3800" dirty="0" smtClean="0"/>
              <a:t>The </a:t>
            </a:r>
            <a:r>
              <a:rPr lang="en-GB" sz="3800" dirty="0"/>
              <a:t>market dictates that we walk away from those who prove to be </a:t>
            </a:r>
            <a:r>
              <a:rPr lang="en-GB" sz="3800" dirty="0" smtClean="0"/>
              <a:t>incompetent or slovenly.</a:t>
            </a:r>
          </a:p>
          <a:p>
            <a:pPr eaLnBrk="1" fontAlgn="auto" hangingPunct="1">
              <a:spcAft>
                <a:spcPts val="0"/>
              </a:spcAft>
              <a:defRPr/>
            </a:pPr>
            <a:endParaRPr lang="en-GB" dirty="0" smtClean="0"/>
          </a:p>
          <a:p>
            <a:pPr marL="0" indent="0" eaLnBrk="1" fontAlgn="auto" hangingPunct="1">
              <a:spcAft>
                <a:spcPts val="0"/>
              </a:spcAft>
              <a:buFont typeface="Arial" charset="0"/>
              <a:buNone/>
              <a:defRPr/>
            </a:pPr>
            <a:r>
              <a:rPr lang="en-GB" dirty="0" smtClean="0"/>
              <a:t> </a:t>
            </a:r>
          </a:p>
        </p:txBody>
      </p:sp>
      <p:pic>
        <p:nvPicPr>
          <p:cNvPr id="31748" name="Picture 6" descr="C:\Users\MIKE~2.IOF\AppData\Local\Temp\IofC logo_big.jpg"/>
          <p:cNvPicPr>
            <a:picLocks noChangeAspect="1" noChangeArrowheads="1"/>
          </p:cNvPicPr>
          <p:nvPr/>
        </p:nvPicPr>
        <p:blipFill>
          <a:blip r:embed="rId2" cstate="print"/>
          <a:srcRect/>
          <a:stretch>
            <a:fillRect/>
          </a:stretch>
        </p:blipFill>
        <p:spPr bwMode="auto">
          <a:xfrm>
            <a:off x="395288" y="268288"/>
            <a:ext cx="2162175" cy="1081087"/>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r>
              <a:rPr lang="en-GB" altLang="en-US" smtClean="0"/>
              <a:t>Seven Cs of Trust</a:t>
            </a:r>
          </a:p>
        </p:txBody>
      </p:sp>
      <p:sp>
        <p:nvSpPr>
          <p:cNvPr id="3" name="Content Placeholder 2"/>
          <p:cNvSpPr>
            <a:spLocks noGrp="1"/>
          </p:cNvSpPr>
          <p:nvPr>
            <p:ph idx="1"/>
          </p:nvPr>
        </p:nvSpPr>
        <p:spPr/>
        <p:txBody>
          <a:bodyPr rtlCol="0">
            <a:normAutofit/>
          </a:bodyPr>
          <a:lstStyle/>
          <a:p>
            <a:pPr marL="0" indent="0" eaLnBrk="1" fontAlgn="auto" hangingPunct="1">
              <a:spcAft>
                <a:spcPts val="0"/>
              </a:spcAft>
              <a:buFont typeface="Arial" charset="0"/>
              <a:buNone/>
              <a:defRPr/>
            </a:pPr>
            <a:r>
              <a:rPr lang="en-GB" sz="2600" b="1" dirty="0"/>
              <a:t>3</a:t>
            </a:r>
            <a:r>
              <a:rPr lang="en-GB" sz="2600" b="1" dirty="0" smtClean="0"/>
              <a:t>  Covenant </a:t>
            </a:r>
            <a:r>
              <a:rPr lang="en-GB" sz="2600" b="1" dirty="0"/>
              <a:t>basis of trust</a:t>
            </a:r>
            <a:r>
              <a:rPr lang="en-GB" sz="2600" dirty="0"/>
              <a:t>: </a:t>
            </a:r>
            <a:endParaRPr lang="en-GB" sz="2600" dirty="0" smtClean="0"/>
          </a:p>
          <a:p>
            <a:pPr eaLnBrk="1" fontAlgn="auto" hangingPunct="1">
              <a:spcAft>
                <a:spcPts val="0"/>
              </a:spcAft>
              <a:defRPr/>
            </a:pPr>
            <a:r>
              <a:rPr lang="en-GB" sz="2600" dirty="0" smtClean="0"/>
              <a:t>Old-fashioned Biblical word </a:t>
            </a:r>
            <a:r>
              <a:rPr lang="en-GB" sz="2600" dirty="0"/>
              <a:t>which refers to the promises we make to one </a:t>
            </a:r>
            <a:r>
              <a:rPr lang="en-GB" sz="2600" dirty="0" smtClean="0"/>
              <a:t>other over the long term, often </a:t>
            </a:r>
            <a:r>
              <a:rPr lang="en-GB" sz="2600" dirty="0"/>
              <a:t>agreed by a handshake. </a:t>
            </a:r>
            <a:r>
              <a:rPr lang="en-GB" sz="2600" dirty="0" smtClean="0"/>
              <a:t>Traditional </a:t>
            </a:r>
            <a:r>
              <a:rPr lang="en-GB" sz="2600" dirty="0"/>
              <a:t>concept </a:t>
            </a:r>
            <a:r>
              <a:rPr lang="en-GB" sz="2600" dirty="0" smtClean="0"/>
              <a:t>including </a:t>
            </a:r>
            <a:r>
              <a:rPr lang="en-GB" sz="2600" dirty="0"/>
              <a:t>the notion of ‘My word is my bond</a:t>
            </a:r>
            <a:r>
              <a:rPr lang="en-GB" sz="2600" dirty="0" smtClean="0"/>
              <a:t>’ in </a:t>
            </a:r>
            <a:r>
              <a:rPr lang="en-GB" sz="2600" dirty="0"/>
              <a:t>the City of London. </a:t>
            </a:r>
            <a:endParaRPr lang="en-GB" sz="2600" dirty="0" smtClean="0"/>
          </a:p>
          <a:p>
            <a:pPr eaLnBrk="1" fontAlgn="auto" hangingPunct="1">
              <a:spcAft>
                <a:spcPts val="0"/>
              </a:spcAft>
              <a:buFont typeface="Arial" panose="020B0604020202020204" pitchFamily="34" charset="0"/>
              <a:buChar char="•"/>
              <a:defRPr/>
            </a:pPr>
            <a:r>
              <a:rPr lang="en-GB" sz="2600" dirty="0" smtClean="0"/>
              <a:t>Undermined </a:t>
            </a:r>
            <a:r>
              <a:rPr lang="en-GB" sz="2600" dirty="0"/>
              <a:t>by the crash of 2008, and destroyed further by rogue traders who manipulated key interest rates for their own </a:t>
            </a:r>
            <a:r>
              <a:rPr lang="en-GB" sz="2600" dirty="0" smtClean="0"/>
              <a:t>or others’ greed. </a:t>
            </a:r>
          </a:p>
          <a:p>
            <a:pPr eaLnBrk="1" fontAlgn="auto" hangingPunct="1">
              <a:spcAft>
                <a:spcPts val="0"/>
              </a:spcAft>
              <a:buFont typeface="Arial" panose="020B0604020202020204" pitchFamily="34" charset="0"/>
              <a:buChar char="•"/>
              <a:defRPr/>
            </a:pPr>
            <a:r>
              <a:rPr lang="en-GB" sz="2600" dirty="0" smtClean="0"/>
              <a:t>It </a:t>
            </a:r>
            <a:r>
              <a:rPr lang="en-GB" sz="2600" dirty="0"/>
              <a:t>put self-interest before mutual interest and was unconscionable. </a:t>
            </a:r>
            <a:endParaRPr lang="en-GB" sz="2600" dirty="0" smtClean="0"/>
          </a:p>
          <a:p>
            <a:pPr marL="0" indent="0" algn="ctr" eaLnBrk="1" fontAlgn="auto" hangingPunct="1">
              <a:spcAft>
                <a:spcPts val="0"/>
              </a:spcAft>
              <a:buFont typeface="Arial" charset="0"/>
              <a:buNone/>
              <a:defRPr/>
            </a:pPr>
            <a:endParaRPr lang="en-GB" sz="1500" i="1" dirty="0" smtClean="0">
              <a:solidFill>
                <a:prstClr val="black"/>
              </a:solidFill>
            </a:endParaRPr>
          </a:p>
          <a:p>
            <a:pPr eaLnBrk="1" fontAlgn="auto" hangingPunct="1">
              <a:spcAft>
                <a:spcPts val="0"/>
              </a:spcAft>
              <a:buFont typeface="Arial" panose="020B0604020202020204" pitchFamily="34" charset="0"/>
              <a:buChar char="•"/>
              <a:defRPr/>
            </a:pPr>
            <a:endParaRPr lang="en-GB" dirty="0"/>
          </a:p>
        </p:txBody>
      </p:sp>
      <p:pic>
        <p:nvPicPr>
          <p:cNvPr id="32772" name="Picture 6" descr="C:\Users\MIKE~2.IOF\AppData\Local\Temp\IofC logo_big.jpg"/>
          <p:cNvPicPr>
            <a:picLocks noChangeAspect="1" noChangeArrowheads="1"/>
          </p:cNvPicPr>
          <p:nvPr/>
        </p:nvPicPr>
        <p:blipFill>
          <a:blip r:embed="rId2" cstate="print"/>
          <a:srcRect/>
          <a:stretch>
            <a:fillRect/>
          </a:stretch>
        </p:blipFill>
        <p:spPr bwMode="auto">
          <a:xfrm>
            <a:off x="395288" y="260350"/>
            <a:ext cx="2162175" cy="1081088"/>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eaLnBrk="1" hangingPunct="1"/>
            <a:r>
              <a:rPr lang="en-GB" altLang="en-US" smtClean="0"/>
              <a:t>Seven Cs of Trust</a:t>
            </a:r>
          </a:p>
        </p:txBody>
      </p:sp>
      <p:sp>
        <p:nvSpPr>
          <p:cNvPr id="3" name="Content Placeholder 2"/>
          <p:cNvSpPr>
            <a:spLocks noGrp="1"/>
          </p:cNvSpPr>
          <p:nvPr>
            <p:ph idx="1"/>
          </p:nvPr>
        </p:nvSpPr>
        <p:spPr>
          <a:xfrm>
            <a:off x="457200" y="1600200"/>
            <a:ext cx="8229600" cy="4924425"/>
          </a:xfrm>
        </p:spPr>
        <p:txBody>
          <a:bodyPr rtlCol="0">
            <a:normAutofit/>
          </a:bodyPr>
          <a:lstStyle/>
          <a:p>
            <a:pPr marL="0" indent="0" eaLnBrk="1" fontAlgn="auto" hangingPunct="1">
              <a:spcAft>
                <a:spcPts val="0"/>
              </a:spcAft>
              <a:buFont typeface="Arial" charset="0"/>
              <a:buNone/>
              <a:defRPr/>
            </a:pPr>
            <a:r>
              <a:rPr lang="en-GB" sz="2400" b="1" dirty="0" smtClean="0"/>
              <a:t>4   Character </a:t>
            </a:r>
            <a:r>
              <a:rPr lang="en-GB" sz="2400" b="1" dirty="0"/>
              <a:t>basis of </a:t>
            </a:r>
            <a:r>
              <a:rPr lang="en-GB" sz="2400" b="1" dirty="0" smtClean="0"/>
              <a:t>trust:</a:t>
            </a:r>
            <a:endParaRPr lang="en-GB" sz="2400" dirty="0" smtClean="0"/>
          </a:p>
          <a:p>
            <a:pPr eaLnBrk="1" fontAlgn="auto" hangingPunct="1">
              <a:spcAft>
                <a:spcPts val="0"/>
              </a:spcAft>
              <a:defRPr/>
            </a:pPr>
            <a:r>
              <a:rPr lang="en-GB" sz="2400" dirty="0" smtClean="0"/>
              <a:t>Do </a:t>
            </a:r>
            <a:r>
              <a:rPr lang="en-GB" sz="2400" dirty="0"/>
              <a:t>I really trust a person’s character? Is he or she really trustworthy? Am I trustworthy</a:t>
            </a:r>
            <a:r>
              <a:rPr lang="en-GB" sz="2400" dirty="0" smtClean="0"/>
              <a:t>? </a:t>
            </a:r>
          </a:p>
          <a:p>
            <a:pPr eaLnBrk="1" fontAlgn="auto" hangingPunct="1">
              <a:spcAft>
                <a:spcPts val="0"/>
              </a:spcAft>
              <a:defRPr/>
            </a:pPr>
            <a:r>
              <a:rPr lang="en-GB" sz="2400" dirty="0" smtClean="0"/>
              <a:t>Character </a:t>
            </a:r>
            <a:r>
              <a:rPr lang="en-GB" sz="2400" dirty="0"/>
              <a:t>is built into our lives by our daily decision-making, right versus wrong, over a life-time. </a:t>
            </a:r>
            <a:r>
              <a:rPr lang="en-GB" sz="2400" dirty="0" smtClean="0"/>
              <a:t>Defined </a:t>
            </a:r>
            <a:r>
              <a:rPr lang="en-GB" sz="2400" dirty="0"/>
              <a:t>as </a:t>
            </a:r>
            <a:r>
              <a:rPr lang="en-GB" sz="2400" dirty="0" smtClean="0"/>
              <a:t>‘how </a:t>
            </a:r>
            <a:r>
              <a:rPr lang="en-GB" sz="2400" dirty="0"/>
              <a:t>we behave when no one else is </a:t>
            </a:r>
            <a:r>
              <a:rPr lang="en-GB" sz="2400" dirty="0" smtClean="0"/>
              <a:t>looking’; and ‘Being put to the test and found fit for purpose.’  </a:t>
            </a:r>
          </a:p>
          <a:p>
            <a:pPr eaLnBrk="1" fontAlgn="auto" hangingPunct="1">
              <a:spcAft>
                <a:spcPts val="0"/>
              </a:spcAft>
              <a:defRPr/>
            </a:pPr>
            <a:r>
              <a:rPr lang="en-GB" sz="2400" i="1" dirty="0" smtClean="0"/>
              <a:t>New </a:t>
            </a:r>
            <a:r>
              <a:rPr lang="en-GB" sz="2400" i="1" dirty="0"/>
              <a:t>York Times </a:t>
            </a:r>
            <a:r>
              <a:rPr lang="en-GB" sz="2400" dirty="0"/>
              <a:t>columnist David </a:t>
            </a:r>
            <a:r>
              <a:rPr lang="en-GB" sz="2400" dirty="0" smtClean="0"/>
              <a:t>Brooks </a:t>
            </a:r>
            <a:r>
              <a:rPr lang="en-GB" sz="2400" dirty="0"/>
              <a:t>tells </a:t>
            </a:r>
            <a:r>
              <a:rPr lang="en-GB" sz="2400" dirty="0" smtClean="0"/>
              <a:t>stories of </a:t>
            </a:r>
            <a:r>
              <a:rPr lang="en-GB" sz="2400" dirty="0"/>
              <a:t>people in public life who have grown into their roles through their growth of </a:t>
            </a:r>
            <a:r>
              <a:rPr lang="en-GB" sz="2400" dirty="0" smtClean="0"/>
              <a:t>character in his book </a:t>
            </a:r>
            <a:r>
              <a:rPr lang="en-GB" sz="2400" i="1" dirty="0" smtClean="0"/>
              <a:t>The </a:t>
            </a:r>
            <a:r>
              <a:rPr lang="en-GB" sz="2400" i="1" dirty="0"/>
              <a:t>Road to Character</a:t>
            </a:r>
            <a:r>
              <a:rPr lang="en-GB" sz="2400" dirty="0" smtClean="0"/>
              <a:t>.</a:t>
            </a:r>
          </a:p>
          <a:p>
            <a:pPr marL="0" indent="0" eaLnBrk="1" fontAlgn="auto" hangingPunct="1">
              <a:spcAft>
                <a:spcPts val="0"/>
              </a:spcAft>
              <a:buFont typeface="Arial" charset="0"/>
              <a:buNone/>
              <a:defRPr/>
            </a:pPr>
            <a:endParaRPr lang="en-GB" sz="2400" dirty="0"/>
          </a:p>
        </p:txBody>
      </p:sp>
      <p:pic>
        <p:nvPicPr>
          <p:cNvPr id="33796" name="Picture 6" descr="C:\Users\MIKE~2.IOF\AppData\Local\Temp\IofC logo_big.jpg"/>
          <p:cNvPicPr>
            <a:picLocks noChangeAspect="1" noChangeArrowheads="1"/>
          </p:cNvPicPr>
          <p:nvPr/>
        </p:nvPicPr>
        <p:blipFill>
          <a:blip r:embed="rId2" cstate="print"/>
          <a:srcRect/>
          <a:stretch>
            <a:fillRect/>
          </a:stretch>
        </p:blipFill>
        <p:spPr bwMode="auto">
          <a:xfrm>
            <a:off x="395288" y="188913"/>
            <a:ext cx="2162175" cy="1079500"/>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GB" altLang="en-US" smtClean="0">
                <a:solidFill>
                  <a:srgbClr val="000000"/>
                </a:solidFill>
              </a:rPr>
              <a:t>Seven Cs of Trust</a:t>
            </a:r>
            <a:endParaRPr lang="en-GB" altLang="en-US" smtClean="0"/>
          </a:p>
        </p:txBody>
      </p:sp>
      <p:sp>
        <p:nvSpPr>
          <p:cNvPr id="3" name="Content Placeholder 2"/>
          <p:cNvSpPr>
            <a:spLocks noGrp="1"/>
          </p:cNvSpPr>
          <p:nvPr>
            <p:ph idx="1"/>
          </p:nvPr>
        </p:nvSpPr>
        <p:spPr/>
        <p:txBody>
          <a:bodyPr/>
          <a:lstStyle/>
          <a:p>
            <a:pPr marL="0" indent="0" eaLnBrk="1" fontAlgn="auto" hangingPunct="1">
              <a:spcAft>
                <a:spcPts val="0"/>
              </a:spcAft>
              <a:buFont typeface="Arial" charset="0"/>
              <a:buNone/>
              <a:defRPr/>
            </a:pPr>
            <a:r>
              <a:rPr lang="en-GB" sz="2400" b="1" dirty="0">
                <a:solidFill>
                  <a:prstClr val="black"/>
                </a:solidFill>
              </a:rPr>
              <a:t>Character basis of trust</a:t>
            </a:r>
            <a:r>
              <a:rPr lang="en-GB" sz="2400" b="1" dirty="0" smtClean="0">
                <a:solidFill>
                  <a:prstClr val="black"/>
                </a:solidFill>
              </a:rPr>
              <a:t>:</a:t>
            </a:r>
          </a:p>
          <a:p>
            <a:pPr marL="0" indent="0" eaLnBrk="1" fontAlgn="auto" hangingPunct="1">
              <a:spcAft>
                <a:spcPts val="0"/>
              </a:spcAft>
              <a:buFont typeface="Arial" charset="0"/>
              <a:buNone/>
              <a:defRPr/>
            </a:pPr>
            <a:endParaRPr lang="en-GB" sz="2400" dirty="0">
              <a:solidFill>
                <a:prstClr val="black"/>
              </a:solidFill>
            </a:endParaRPr>
          </a:p>
          <a:p>
            <a:pPr>
              <a:defRPr/>
            </a:pPr>
            <a:r>
              <a:rPr lang="en-GB" sz="2000" i="1" dirty="0" smtClean="0"/>
              <a:t>‘Return on character: the real reason leaders and their </a:t>
            </a:r>
            <a:endParaRPr lang="en-GB" sz="2000" i="1" dirty="0"/>
          </a:p>
          <a:p>
            <a:pPr marL="0" indent="0">
              <a:buFont typeface="Arial" charset="0"/>
              <a:buNone/>
              <a:defRPr/>
            </a:pPr>
            <a:r>
              <a:rPr lang="en-GB" sz="2000" i="1" dirty="0" smtClean="0"/>
              <a:t>      companies win’ by Fred Kiel</a:t>
            </a:r>
            <a:br>
              <a:rPr lang="en-GB" sz="2000" i="1" dirty="0" smtClean="0"/>
            </a:br>
            <a:r>
              <a:rPr lang="en-GB" sz="2000" i="1" dirty="0" smtClean="0"/>
              <a:t>      Harvard Business Review Press, ISBN: 978-1-62527-130-3 </a:t>
            </a:r>
          </a:p>
          <a:p>
            <a:pPr>
              <a:defRPr/>
            </a:pPr>
            <a:endParaRPr lang="en-GB" sz="2000" i="1" dirty="0" smtClean="0"/>
          </a:p>
          <a:p>
            <a:pPr>
              <a:defRPr/>
            </a:pPr>
            <a:r>
              <a:rPr lang="en-GB" sz="2000" dirty="0" smtClean="0"/>
              <a:t>Research shows that companies led by CEOs of ‘character’ outperform companies led by ‘self-focussed’ CEOs, by a factor of 5:1. </a:t>
            </a:r>
          </a:p>
          <a:p>
            <a:pPr marL="0" indent="0">
              <a:buFont typeface="Arial" charset="0"/>
              <a:buNone/>
              <a:defRPr/>
            </a:pPr>
            <a:endParaRPr lang="en-GB" sz="2000" dirty="0" smtClean="0"/>
          </a:p>
          <a:p>
            <a:pPr>
              <a:defRPr/>
            </a:pPr>
            <a:r>
              <a:rPr lang="en-GB" sz="2000" dirty="0" smtClean="0"/>
              <a:t>Character defined as ‘Integrity, Responsibility, Forgiveness, Compassion’</a:t>
            </a:r>
            <a:endParaRPr lang="en-GB" sz="2000" dirty="0"/>
          </a:p>
        </p:txBody>
      </p:sp>
      <p:pic>
        <p:nvPicPr>
          <p:cNvPr id="34820" name="Picture 6" descr="C:\Users\MIKE~2.IOF\AppData\Local\Temp\IofC logo_big.jpg"/>
          <p:cNvPicPr>
            <a:picLocks noChangeAspect="1" noChangeArrowheads="1"/>
          </p:cNvPicPr>
          <p:nvPr/>
        </p:nvPicPr>
        <p:blipFill>
          <a:blip r:embed="rId2" cstate="print"/>
          <a:srcRect/>
          <a:stretch>
            <a:fillRect/>
          </a:stretch>
        </p:blipFill>
        <p:spPr bwMode="auto">
          <a:xfrm>
            <a:off x="425450" y="260350"/>
            <a:ext cx="2162175" cy="1079500"/>
          </a:xfrm>
          <a:prstGeom prst="rect">
            <a:avLst/>
          </a:prstGeom>
          <a:noFill/>
          <a:ln w="9525">
            <a:noFill/>
            <a:miter lim="800000"/>
            <a:headEnd/>
            <a:tailEnd/>
          </a:ln>
        </p:spPr>
      </p:pic>
      <p:pic>
        <p:nvPicPr>
          <p:cNvPr id="34821" name="Picture 1"/>
          <p:cNvPicPr>
            <a:picLocks noChangeAspect="1"/>
          </p:cNvPicPr>
          <p:nvPr/>
        </p:nvPicPr>
        <p:blipFill>
          <a:blip r:embed="rId3" cstate="print"/>
          <a:srcRect/>
          <a:stretch>
            <a:fillRect/>
          </a:stretch>
        </p:blipFill>
        <p:spPr bwMode="auto">
          <a:xfrm>
            <a:off x="7015163" y="404813"/>
            <a:ext cx="2019300" cy="2997200"/>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eaLnBrk="1" hangingPunct="1"/>
            <a:r>
              <a:rPr lang="en-GB" altLang="en-US" smtClean="0"/>
              <a:t>Seven Cs of Trust</a:t>
            </a:r>
          </a:p>
        </p:txBody>
      </p:sp>
      <p:sp>
        <p:nvSpPr>
          <p:cNvPr id="3" name="Content Placeholder 2"/>
          <p:cNvSpPr>
            <a:spLocks noGrp="1"/>
          </p:cNvSpPr>
          <p:nvPr>
            <p:ph idx="1"/>
          </p:nvPr>
        </p:nvSpPr>
        <p:spPr>
          <a:xfrm>
            <a:off x="457200" y="1600200"/>
            <a:ext cx="8229600" cy="4924425"/>
          </a:xfrm>
        </p:spPr>
        <p:txBody>
          <a:bodyPr rtlCol="0">
            <a:noAutofit/>
          </a:bodyPr>
          <a:lstStyle/>
          <a:p>
            <a:pPr marL="0" indent="0" eaLnBrk="1" fontAlgn="auto" hangingPunct="1">
              <a:spcAft>
                <a:spcPts val="0"/>
              </a:spcAft>
              <a:buFont typeface="Arial" charset="0"/>
              <a:buNone/>
              <a:defRPr/>
            </a:pPr>
            <a:r>
              <a:rPr lang="en-GB" sz="2000" b="1" dirty="0" smtClean="0"/>
              <a:t>5    Conscience </a:t>
            </a:r>
            <a:r>
              <a:rPr lang="en-GB" sz="2000" b="1" dirty="0"/>
              <a:t>basis of trust</a:t>
            </a:r>
            <a:r>
              <a:rPr lang="en-GB" sz="2000" dirty="0" smtClean="0"/>
              <a:t>:</a:t>
            </a:r>
          </a:p>
          <a:p>
            <a:pPr eaLnBrk="1" fontAlgn="auto" hangingPunct="1">
              <a:spcAft>
                <a:spcPts val="0"/>
              </a:spcAft>
              <a:defRPr/>
            </a:pPr>
            <a:r>
              <a:rPr lang="en-GB" sz="2000" dirty="0"/>
              <a:t>T</a:t>
            </a:r>
            <a:r>
              <a:rPr lang="en-GB" sz="2000" dirty="0" smtClean="0"/>
              <a:t>he </a:t>
            </a:r>
            <a:r>
              <a:rPr lang="en-GB" sz="2000" dirty="0"/>
              <a:t>choice between what’s right and what’s wrong. Social and ethical entrepreneurs </a:t>
            </a:r>
            <a:r>
              <a:rPr lang="en-GB" sz="2000" dirty="0" smtClean="0"/>
              <a:t>have </a:t>
            </a:r>
            <a:r>
              <a:rPr lang="en-GB" sz="2000" dirty="0"/>
              <a:t>a strong sense of social </a:t>
            </a:r>
            <a:r>
              <a:rPr lang="en-GB" sz="2000" dirty="0" smtClean="0"/>
              <a:t>conscience. </a:t>
            </a:r>
          </a:p>
          <a:p>
            <a:pPr eaLnBrk="1" fontAlgn="auto" hangingPunct="1">
              <a:spcAft>
                <a:spcPts val="0"/>
              </a:spcAft>
              <a:defRPr/>
            </a:pPr>
            <a:r>
              <a:rPr lang="en-GB" sz="2000" dirty="0" smtClean="0"/>
              <a:t>What </a:t>
            </a:r>
            <a:r>
              <a:rPr lang="en-GB" sz="2000" dirty="0"/>
              <a:t>about personal conscience</a:t>
            </a:r>
            <a:r>
              <a:rPr lang="en-GB" sz="2000" dirty="0" smtClean="0"/>
              <a:t>?</a:t>
            </a:r>
          </a:p>
          <a:p>
            <a:pPr eaLnBrk="1" fontAlgn="auto" hangingPunct="1">
              <a:spcAft>
                <a:spcPts val="0"/>
              </a:spcAft>
              <a:buFont typeface="Arial" panose="020B0604020202020204" pitchFamily="34" charset="0"/>
              <a:buChar char="•"/>
              <a:defRPr/>
            </a:pPr>
            <a:r>
              <a:rPr lang="en-GB" sz="2000" dirty="0" smtClean="0"/>
              <a:t>Rogue </a:t>
            </a:r>
            <a:r>
              <a:rPr lang="en-GB" sz="2000" dirty="0"/>
              <a:t>traders, corrupt officials or politicians who </a:t>
            </a:r>
            <a:r>
              <a:rPr lang="en-GB" sz="2000" dirty="0" smtClean="0"/>
              <a:t>steal resources </a:t>
            </a:r>
            <a:r>
              <a:rPr lang="en-GB" sz="2000" dirty="0"/>
              <a:t>and salt them away into offshore accounts </a:t>
            </a:r>
            <a:r>
              <a:rPr lang="en-GB" sz="2000" dirty="0" smtClean="0"/>
              <a:t>and tax havens have little </a:t>
            </a:r>
            <a:r>
              <a:rPr lang="en-GB" sz="2000" dirty="0"/>
              <a:t>sense of personal conscience. </a:t>
            </a:r>
            <a:r>
              <a:rPr lang="en-GB" sz="2000" dirty="0" smtClean="0"/>
              <a:t>The </a:t>
            </a:r>
            <a:r>
              <a:rPr lang="en-GB" sz="2000" dirty="0"/>
              <a:t>world of business and the economy needs conscience-based decision making at its heart. </a:t>
            </a:r>
            <a:endParaRPr lang="en-GB" sz="2000" dirty="0" smtClean="0"/>
          </a:p>
          <a:p>
            <a:pPr eaLnBrk="1" fontAlgn="auto" hangingPunct="1">
              <a:spcAft>
                <a:spcPts val="0"/>
              </a:spcAft>
              <a:buFont typeface="Arial" panose="020B0604020202020204" pitchFamily="34" charset="0"/>
              <a:buChar char="•"/>
              <a:defRPr/>
            </a:pPr>
            <a:r>
              <a:rPr lang="en-GB" sz="2000" dirty="0" smtClean="0"/>
              <a:t>If </a:t>
            </a:r>
            <a:r>
              <a:rPr lang="en-GB" sz="2000" dirty="0"/>
              <a:t>we lose our sense of conscience we lose our humanity. Then we go after the false god of </a:t>
            </a:r>
            <a:r>
              <a:rPr lang="en-GB" sz="2000" dirty="0" smtClean="0"/>
              <a:t>mammon. </a:t>
            </a:r>
            <a:r>
              <a:rPr lang="en-GB" sz="2000" dirty="0"/>
              <a:t>We lose our soul. </a:t>
            </a:r>
            <a:r>
              <a:rPr lang="en-GB" sz="2000" dirty="0" smtClean="0"/>
              <a:t>That </a:t>
            </a:r>
            <a:r>
              <a:rPr lang="en-GB" sz="2000" dirty="0"/>
              <a:t>is what happened in the </a:t>
            </a:r>
            <a:r>
              <a:rPr lang="en-GB" sz="2000" dirty="0" smtClean="0"/>
              <a:t>financial crash </a:t>
            </a:r>
            <a:r>
              <a:rPr lang="en-GB" sz="2000" dirty="0"/>
              <a:t>of </a:t>
            </a:r>
            <a:r>
              <a:rPr lang="en-GB" sz="2000" dirty="0" smtClean="0"/>
              <a:t>2008. It </a:t>
            </a:r>
            <a:r>
              <a:rPr lang="en-GB" sz="2000" dirty="0"/>
              <a:t>could </a:t>
            </a:r>
            <a:r>
              <a:rPr lang="en-GB" sz="2000" dirty="0" smtClean="0"/>
              <a:t>too easily </a:t>
            </a:r>
            <a:r>
              <a:rPr lang="en-GB" sz="2000" dirty="0"/>
              <a:t>happen </a:t>
            </a:r>
            <a:r>
              <a:rPr lang="en-GB" sz="2000" dirty="0" smtClean="0"/>
              <a:t>again.</a:t>
            </a:r>
          </a:p>
          <a:p>
            <a:pPr eaLnBrk="1" fontAlgn="auto" hangingPunct="1">
              <a:spcAft>
                <a:spcPts val="0"/>
              </a:spcAft>
              <a:buFont typeface="Arial" panose="020B0604020202020204" pitchFamily="34" charset="0"/>
              <a:buChar char="•"/>
              <a:defRPr/>
            </a:pPr>
            <a:r>
              <a:rPr lang="en-GB" sz="2000" dirty="0" smtClean="0"/>
              <a:t>From where do we gain our sense of conscience?</a:t>
            </a:r>
            <a:endParaRPr lang="en-GB" sz="2000" dirty="0"/>
          </a:p>
        </p:txBody>
      </p:sp>
      <p:pic>
        <p:nvPicPr>
          <p:cNvPr id="35844" name="Picture 6" descr="C:\Users\MIKE~2.IOF\AppData\Local\Temp\IofC logo_big.jpg"/>
          <p:cNvPicPr>
            <a:picLocks noChangeAspect="1" noChangeArrowheads="1"/>
          </p:cNvPicPr>
          <p:nvPr/>
        </p:nvPicPr>
        <p:blipFill>
          <a:blip r:embed="rId2" cstate="print"/>
          <a:srcRect/>
          <a:stretch>
            <a:fillRect/>
          </a:stretch>
        </p:blipFill>
        <p:spPr bwMode="auto">
          <a:xfrm>
            <a:off x="468313" y="188913"/>
            <a:ext cx="2162175" cy="1079500"/>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eaLnBrk="1" hangingPunct="1"/>
            <a:r>
              <a:rPr lang="en-GB" altLang="en-US" smtClean="0"/>
              <a:t>Seven Cs of Trust</a:t>
            </a:r>
          </a:p>
        </p:txBody>
      </p:sp>
      <p:sp>
        <p:nvSpPr>
          <p:cNvPr id="36867" name="Content Placeholder 2"/>
          <p:cNvSpPr>
            <a:spLocks noGrp="1"/>
          </p:cNvSpPr>
          <p:nvPr>
            <p:ph idx="1"/>
          </p:nvPr>
        </p:nvSpPr>
        <p:spPr>
          <a:xfrm>
            <a:off x="460375" y="1773238"/>
            <a:ext cx="8229600" cy="4535487"/>
          </a:xfrm>
        </p:spPr>
        <p:txBody>
          <a:bodyPr/>
          <a:lstStyle/>
          <a:p>
            <a:pPr eaLnBrk="1" hangingPunct="1"/>
            <a:r>
              <a:rPr lang="en-GB" altLang="en-US" sz="2200" b="1" smtClean="0"/>
              <a:t>Adam Smith</a:t>
            </a:r>
            <a:r>
              <a:rPr lang="en-GB" altLang="en-US" sz="2200" smtClean="0"/>
              <a:t>, founding father of modern economic thought, made a single passing reference to the ‘invisible hand of the market’ in his book </a:t>
            </a:r>
            <a:r>
              <a:rPr lang="en-GB" altLang="en-US" sz="2200" i="1" smtClean="0"/>
              <a:t>The Wealth of Nations</a:t>
            </a:r>
            <a:r>
              <a:rPr lang="en-GB" altLang="en-US" sz="2200" smtClean="0"/>
              <a:t>.</a:t>
            </a:r>
          </a:p>
          <a:p>
            <a:pPr eaLnBrk="1" hangingPunct="1"/>
            <a:r>
              <a:rPr lang="en-GB" altLang="en-US" sz="2200" smtClean="0"/>
              <a:t>In his earlier book, </a:t>
            </a:r>
            <a:r>
              <a:rPr lang="en-GB" altLang="en-US" sz="2200" i="1" smtClean="0"/>
              <a:t>The Theory of Moral Sentiments</a:t>
            </a:r>
            <a:r>
              <a:rPr lang="en-GB" altLang="en-US" sz="2200" smtClean="0"/>
              <a:t>, he referred dozens of times to the ‘Impartial Spectator’, which acts like a ‘demigod within the breast’ and the ‘man within’ which is ‘the vice-regent of the deity’— in other words one’s conscience.</a:t>
            </a:r>
          </a:p>
          <a:p>
            <a:pPr eaLnBrk="1" hangingPunct="1"/>
            <a:r>
              <a:rPr lang="en-GB" altLang="en-US" sz="2200" smtClean="0"/>
              <a:t>Subsequent generations overlooked his moral philosophy. </a:t>
            </a:r>
          </a:p>
          <a:p>
            <a:pPr eaLnBrk="1" hangingPunct="1"/>
            <a:r>
              <a:rPr lang="en-GB" altLang="en-US" sz="2200" smtClean="0"/>
              <a:t>Need to rediscover his moral philosophy; to be true to our sense of conscience and consciousness about what needs to happen in the world; to follow our dreams for what we want to achieve. </a:t>
            </a:r>
          </a:p>
        </p:txBody>
      </p:sp>
      <p:pic>
        <p:nvPicPr>
          <p:cNvPr id="36868" name="Picture 6" descr="C:\Users\MIKE~2.IOF\AppData\Local\Temp\IofC logo_big.jpg"/>
          <p:cNvPicPr>
            <a:picLocks noChangeAspect="1" noChangeArrowheads="1"/>
          </p:cNvPicPr>
          <p:nvPr/>
        </p:nvPicPr>
        <p:blipFill>
          <a:blip r:embed="rId2" cstate="print"/>
          <a:srcRect/>
          <a:stretch>
            <a:fillRect/>
          </a:stretch>
        </p:blipFill>
        <p:spPr bwMode="auto">
          <a:xfrm>
            <a:off x="468313" y="255588"/>
            <a:ext cx="2162175" cy="1079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eaLnBrk="1" hangingPunct="1"/>
            <a:r>
              <a:rPr lang="en-GB" altLang="en-US" smtClean="0"/>
              <a:t>Seven Cs of Trust</a:t>
            </a:r>
          </a:p>
        </p:txBody>
      </p:sp>
      <p:sp>
        <p:nvSpPr>
          <p:cNvPr id="3" name="Content Placeholder 2"/>
          <p:cNvSpPr>
            <a:spLocks noGrp="1"/>
          </p:cNvSpPr>
          <p:nvPr>
            <p:ph idx="1"/>
          </p:nvPr>
        </p:nvSpPr>
        <p:spPr>
          <a:xfrm>
            <a:off x="457200" y="1600200"/>
            <a:ext cx="8229600" cy="4924425"/>
          </a:xfrm>
        </p:spPr>
        <p:txBody>
          <a:bodyPr rtlCol="0">
            <a:normAutofit/>
          </a:bodyPr>
          <a:lstStyle/>
          <a:p>
            <a:pPr marL="0" indent="0" eaLnBrk="1" fontAlgn="auto" hangingPunct="1">
              <a:spcAft>
                <a:spcPts val="0"/>
              </a:spcAft>
              <a:buFont typeface="Arial" charset="0"/>
              <a:buNone/>
              <a:defRPr/>
            </a:pPr>
            <a:r>
              <a:rPr lang="en-GB" sz="2400" b="1" dirty="0" smtClean="0"/>
              <a:t>6   The </a:t>
            </a:r>
            <a:r>
              <a:rPr lang="en-GB" sz="2400" b="1" dirty="0"/>
              <a:t>Commitment or Calling basis of trust</a:t>
            </a:r>
            <a:r>
              <a:rPr lang="en-GB" sz="2400" dirty="0"/>
              <a:t>: </a:t>
            </a:r>
            <a:endParaRPr lang="en-GB" sz="2400" dirty="0" smtClean="0"/>
          </a:p>
          <a:p>
            <a:pPr eaLnBrk="1" fontAlgn="auto" hangingPunct="1">
              <a:spcAft>
                <a:spcPts val="0"/>
              </a:spcAft>
              <a:defRPr/>
            </a:pPr>
            <a:r>
              <a:rPr lang="en-GB" sz="2400" dirty="0"/>
              <a:t>W</a:t>
            </a:r>
            <a:r>
              <a:rPr lang="en-GB" sz="2400" dirty="0" smtClean="0"/>
              <a:t>hat </a:t>
            </a:r>
            <a:r>
              <a:rPr lang="en-GB" sz="2400" dirty="0"/>
              <a:t>are we </a:t>
            </a:r>
            <a:r>
              <a:rPr lang="en-GB" sz="2400" dirty="0" smtClean="0"/>
              <a:t>called </a:t>
            </a:r>
            <a:r>
              <a:rPr lang="en-GB" sz="2400" dirty="0"/>
              <a:t>to achieve in the world? What is our commitment, our contribution? </a:t>
            </a:r>
            <a:r>
              <a:rPr lang="en-GB" sz="2400" dirty="0" smtClean="0"/>
              <a:t>The </a:t>
            </a:r>
            <a:r>
              <a:rPr lang="en-GB" sz="2400" dirty="0"/>
              <a:t>contribution of our organizations which </a:t>
            </a:r>
            <a:r>
              <a:rPr lang="en-GB" sz="2400" dirty="0" smtClean="0"/>
              <a:t>defines </a:t>
            </a:r>
            <a:r>
              <a:rPr lang="en-GB" sz="2400" dirty="0"/>
              <a:t>their purpose</a:t>
            </a:r>
            <a:r>
              <a:rPr lang="en-GB" sz="2400" dirty="0" smtClean="0"/>
              <a:t>? </a:t>
            </a:r>
            <a:endParaRPr lang="en-GB" sz="2400" dirty="0"/>
          </a:p>
          <a:p>
            <a:pPr eaLnBrk="1" fontAlgn="auto" hangingPunct="1">
              <a:spcAft>
                <a:spcPts val="0"/>
              </a:spcAft>
              <a:defRPr/>
            </a:pPr>
            <a:r>
              <a:rPr lang="en-GB" sz="2400" dirty="0" smtClean="0"/>
              <a:t>Far </a:t>
            </a:r>
            <a:r>
              <a:rPr lang="en-GB" sz="2400" dirty="0"/>
              <a:t>greater than the pursuit of </a:t>
            </a:r>
            <a:r>
              <a:rPr lang="en-GB" sz="2400" dirty="0" smtClean="0"/>
              <a:t>profit. Profit </a:t>
            </a:r>
            <a:r>
              <a:rPr lang="en-GB" sz="2400" dirty="0"/>
              <a:t>is like the fuel that propels a vehicle forward. It is </a:t>
            </a:r>
            <a:r>
              <a:rPr lang="en-GB" sz="2400" dirty="0" smtClean="0"/>
              <a:t>necessary but is </a:t>
            </a:r>
            <a:r>
              <a:rPr lang="en-GB" sz="2400" dirty="0"/>
              <a:t>not the purpose of the </a:t>
            </a:r>
            <a:r>
              <a:rPr lang="en-GB" sz="2400" dirty="0" smtClean="0"/>
              <a:t>journey. </a:t>
            </a:r>
          </a:p>
          <a:p>
            <a:pPr eaLnBrk="1" fontAlgn="auto" hangingPunct="1">
              <a:spcAft>
                <a:spcPts val="0"/>
              </a:spcAft>
              <a:buFont typeface="Arial" panose="020B0604020202020204" pitchFamily="34" charset="0"/>
              <a:buChar char="•"/>
              <a:defRPr/>
            </a:pPr>
            <a:r>
              <a:rPr lang="en-GB" sz="2400" dirty="0" smtClean="0"/>
              <a:t>The </a:t>
            </a:r>
            <a:r>
              <a:rPr lang="en-GB" sz="2400" dirty="0"/>
              <a:t>commitment, the purpose, must be to work towards an economy that serves the common good of humankind. </a:t>
            </a:r>
          </a:p>
        </p:txBody>
      </p:sp>
      <p:pic>
        <p:nvPicPr>
          <p:cNvPr id="37892" name="Picture 6" descr="C:\Users\MIKE~2.IOF\AppData\Local\Temp\IofC logo_big.jpg"/>
          <p:cNvPicPr>
            <a:picLocks noChangeAspect="1" noChangeArrowheads="1"/>
          </p:cNvPicPr>
          <p:nvPr/>
        </p:nvPicPr>
        <p:blipFill>
          <a:blip r:embed="rId2" cstate="print"/>
          <a:srcRect/>
          <a:stretch>
            <a:fillRect/>
          </a:stretch>
        </p:blipFill>
        <p:spPr bwMode="auto">
          <a:xfrm>
            <a:off x="468313" y="260350"/>
            <a:ext cx="2162175" cy="1079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GB" altLang="en-US" smtClean="0"/>
              <a:t>Seven Cs of Trust</a:t>
            </a:r>
          </a:p>
        </p:txBody>
      </p:sp>
      <p:sp>
        <p:nvSpPr>
          <p:cNvPr id="38915" name="Content Placeholder 2"/>
          <p:cNvSpPr>
            <a:spLocks noGrp="1"/>
          </p:cNvSpPr>
          <p:nvPr>
            <p:ph idx="1"/>
          </p:nvPr>
        </p:nvSpPr>
        <p:spPr>
          <a:xfrm>
            <a:off x="457200" y="1600200"/>
            <a:ext cx="8229600" cy="4708525"/>
          </a:xfrm>
        </p:spPr>
        <p:txBody>
          <a:bodyPr/>
          <a:lstStyle/>
          <a:p>
            <a:pPr marL="0" indent="0">
              <a:buFont typeface="Arial" charset="0"/>
              <a:buNone/>
            </a:pPr>
            <a:r>
              <a:rPr lang="en-GB" altLang="en-US" smtClean="0"/>
              <a:t>7  </a:t>
            </a:r>
            <a:r>
              <a:rPr lang="en-GB" altLang="en-US" sz="2400" b="1" smtClean="0"/>
              <a:t>The courage basis of trust:</a:t>
            </a:r>
            <a:endParaRPr lang="en-GB" altLang="en-US" sz="2400" smtClean="0"/>
          </a:p>
          <a:p>
            <a:pPr marL="0" indent="0">
              <a:buFont typeface="Arial" charset="0"/>
              <a:buNone/>
            </a:pPr>
            <a:r>
              <a:rPr lang="en-GB" altLang="en-US" sz="2800" smtClean="0"/>
              <a:t>It takes courage to act with integrity. </a:t>
            </a:r>
          </a:p>
          <a:p>
            <a:pPr marL="0" indent="0">
              <a:buFont typeface="Arial" charset="0"/>
              <a:buNone/>
            </a:pPr>
            <a:r>
              <a:rPr lang="en-GB" altLang="en-US" sz="2800" smtClean="0"/>
              <a:t>‘Courage’ comes from the same word as heart: </a:t>
            </a:r>
            <a:r>
              <a:rPr lang="en-GB" altLang="en-US" sz="2800" i="1" smtClean="0"/>
              <a:t>coeur</a:t>
            </a:r>
            <a:r>
              <a:rPr lang="en-GB" altLang="en-US" sz="2800" smtClean="0"/>
              <a:t> in French. It is at the heart of ethical decision-making. Different from being foolhardy. It may take courage to swim against the prevailing tide, to do what is right. </a:t>
            </a:r>
          </a:p>
          <a:p>
            <a:pPr marL="0" indent="0">
              <a:buFont typeface="Arial" charset="0"/>
              <a:buNone/>
            </a:pPr>
            <a:r>
              <a:rPr lang="en-GB" altLang="en-US" sz="2800" smtClean="0"/>
              <a:t>In the end people will trust you for doing what is right.</a:t>
            </a:r>
          </a:p>
          <a:p>
            <a:pPr marL="0" indent="0">
              <a:buFont typeface="Arial" charset="0"/>
              <a:buNone/>
            </a:pPr>
            <a:r>
              <a:rPr lang="en-GB" altLang="en-US" sz="2800" smtClean="0"/>
              <a:t>Can be decisive in times of ethical dilemmas. </a:t>
            </a:r>
          </a:p>
        </p:txBody>
      </p:sp>
      <p:pic>
        <p:nvPicPr>
          <p:cNvPr id="38916" name="Picture 6" descr="C:\Users\MIKE~2.IOF\AppData\Local\Temp\IofC logo_big.jpg"/>
          <p:cNvPicPr>
            <a:picLocks noChangeAspect="1" noChangeArrowheads="1"/>
          </p:cNvPicPr>
          <p:nvPr/>
        </p:nvPicPr>
        <p:blipFill>
          <a:blip r:embed="rId2" cstate="print"/>
          <a:srcRect/>
          <a:stretch>
            <a:fillRect/>
          </a:stretch>
        </p:blipFill>
        <p:spPr bwMode="auto">
          <a:xfrm>
            <a:off x="468313" y="260350"/>
            <a:ext cx="2162175" cy="1079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312738" y="333375"/>
            <a:ext cx="8435975" cy="1012825"/>
          </a:xfrm>
        </p:spPr>
        <p:txBody>
          <a:bodyPr/>
          <a:lstStyle/>
          <a:p>
            <a:r>
              <a:rPr lang="en-GB" altLang="en-US" sz="3600" smtClean="0"/>
              <a:t>               </a:t>
            </a:r>
            <a:r>
              <a:rPr lang="en-GB" altLang="en-US" sz="3600" b="1" smtClean="0"/>
              <a:t>Taking time for self-reflection</a:t>
            </a:r>
          </a:p>
        </p:txBody>
      </p:sp>
      <p:sp>
        <p:nvSpPr>
          <p:cNvPr id="39939" name="Content Placeholder 2"/>
          <p:cNvSpPr>
            <a:spLocks noGrp="1"/>
          </p:cNvSpPr>
          <p:nvPr>
            <p:ph idx="1"/>
          </p:nvPr>
        </p:nvSpPr>
        <p:spPr/>
        <p:txBody>
          <a:bodyPr/>
          <a:lstStyle/>
          <a:p>
            <a:r>
              <a:rPr lang="en-GB" altLang="en-US" sz="2800" smtClean="0"/>
              <a:t>‘Don’t let the noise of others’ opinions drown out your own inner voice’—Steve Jobs, Stanford University, 2005</a:t>
            </a:r>
          </a:p>
          <a:p>
            <a:r>
              <a:rPr lang="en-GB" altLang="en-US" sz="2800" i="1" smtClean="0"/>
              <a:t>USA Today </a:t>
            </a:r>
            <a:r>
              <a:rPr lang="en-GB" altLang="en-US" sz="2800" smtClean="0"/>
              <a:t>poll found that six out of ten people say workplaces would benefit from having a greater sense of </a:t>
            </a:r>
            <a:r>
              <a:rPr lang="en-GB" altLang="en-US" sz="2800" i="1" smtClean="0"/>
              <a:t>spirit</a:t>
            </a:r>
            <a:r>
              <a:rPr lang="en-GB" altLang="en-US" sz="2800" smtClean="0"/>
              <a:t> in their work environment. </a:t>
            </a:r>
          </a:p>
          <a:p>
            <a:r>
              <a:rPr lang="en-GB" altLang="en-US" sz="2800" smtClean="0"/>
              <a:t>‘Spirituality could be the ultimate competitive advantage’—Prof Ian Mitroff, A Spiritual Audit of Corporate America</a:t>
            </a:r>
          </a:p>
          <a:p>
            <a:endParaRPr lang="en-GB" altLang="en-US" sz="2800" smtClean="0"/>
          </a:p>
          <a:p>
            <a:endParaRPr lang="en-GB" altLang="en-US" sz="2800" smtClean="0"/>
          </a:p>
        </p:txBody>
      </p:sp>
      <p:pic>
        <p:nvPicPr>
          <p:cNvPr id="39940" name="Picture 4"/>
          <p:cNvPicPr>
            <a:picLocks noChangeAspect="1" noChangeArrowheads="1"/>
          </p:cNvPicPr>
          <p:nvPr/>
        </p:nvPicPr>
        <p:blipFill>
          <a:blip r:embed="rId2" cstate="print"/>
          <a:srcRect/>
          <a:stretch>
            <a:fillRect/>
          </a:stretch>
        </p:blipFill>
        <p:spPr bwMode="auto">
          <a:xfrm>
            <a:off x="395288" y="333375"/>
            <a:ext cx="2017712" cy="10064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GB" altLang="en-US" smtClean="0"/>
              <a:t>             </a:t>
            </a:r>
            <a:r>
              <a:rPr lang="en-GB" altLang="en-US" sz="3600" smtClean="0"/>
              <a:t>Taking time for self-reflection</a:t>
            </a:r>
          </a:p>
        </p:txBody>
      </p:sp>
      <p:sp>
        <p:nvSpPr>
          <p:cNvPr id="41987" name="Content Placeholder 2"/>
          <p:cNvSpPr>
            <a:spLocks noGrp="1"/>
          </p:cNvSpPr>
          <p:nvPr>
            <p:ph idx="1"/>
          </p:nvPr>
        </p:nvSpPr>
        <p:spPr/>
        <p:txBody>
          <a:bodyPr/>
          <a:lstStyle/>
          <a:p>
            <a:pPr>
              <a:defRPr/>
            </a:pPr>
            <a:r>
              <a:rPr lang="en-GB" altLang="en-US" sz="2400" dirty="0" smtClean="0"/>
              <a:t>Meditation-type classes now held in major corporations: Apple, Google, Yahoo, </a:t>
            </a:r>
            <a:r>
              <a:rPr lang="en-GB" altLang="en-US" sz="2400" dirty="0" err="1" smtClean="0"/>
              <a:t>McKinsay</a:t>
            </a:r>
            <a:r>
              <a:rPr lang="en-GB" altLang="en-US" sz="2400" dirty="0" smtClean="0"/>
              <a:t>, IBM, Cisco. </a:t>
            </a:r>
          </a:p>
          <a:p>
            <a:pPr marL="0" indent="0">
              <a:buFont typeface="Arial" charset="0"/>
              <a:buNone/>
              <a:defRPr/>
            </a:pPr>
            <a:endParaRPr lang="en-GB" altLang="en-US" sz="2400" dirty="0" smtClean="0"/>
          </a:p>
          <a:p>
            <a:pPr>
              <a:defRPr/>
            </a:pPr>
            <a:r>
              <a:rPr lang="en-GB" altLang="en-US" sz="2400" dirty="0" smtClean="0"/>
              <a:t>Employees use silence/prayer/meditation/visioning/deep listening for: guidance in decision-making; preparing for difficult situations; reducing stress; building shared values; listening to others; making intentions and actions congruent; doing the right thing; addressing a world of great complexity.</a:t>
            </a:r>
          </a:p>
          <a:p>
            <a:pPr>
              <a:defRPr/>
            </a:pPr>
            <a:endParaRPr lang="en-GB" altLang="en-US" sz="2400" i="1" dirty="0" smtClean="0"/>
          </a:p>
        </p:txBody>
      </p:sp>
      <p:pic>
        <p:nvPicPr>
          <p:cNvPr id="40964" name="Picture 6" descr="C:\Users\MIKE~2.IOF\AppData\Local\Temp\IofC logo_big.jpg"/>
          <p:cNvPicPr>
            <a:picLocks noChangeAspect="1" noChangeArrowheads="1"/>
          </p:cNvPicPr>
          <p:nvPr/>
        </p:nvPicPr>
        <p:blipFill>
          <a:blip r:embed="rId2" cstate="print"/>
          <a:srcRect/>
          <a:stretch>
            <a:fillRect/>
          </a:stretch>
        </p:blipFill>
        <p:spPr bwMode="auto">
          <a:xfrm>
            <a:off x="468313" y="260350"/>
            <a:ext cx="2162175" cy="1079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GB" altLang="en-US" b="1" smtClean="0"/>
              <a:t>Global dynamic</a:t>
            </a:r>
          </a:p>
        </p:txBody>
      </p:sp>
      <p:sp>
        <p:nvSpPr>
          <p:cNvPr id="3" name="Content Placeholder 2"/>
          <p:cNvSpPr>
            <a:spLocks noGrp="1"/>
          </p:cNvSpPr>
          <p:nvPr>
            <p:ph idx="1"/>
          </p:nvPr>
        </p:nvSpPr>
        <p:spPr/>
        <p:txBody>
          <a:bodyPr/>
          <a:lstStyle/>
          <a:p>
            <a:pPr>
              <a:defRPr/>
            </a:pPr>
            <a:r>
              <a:rPr lang="en-GB" dirty="0" smtClean="0"/>
              <a:t>Capital market economy seemed to have won the war of ideas at the end of the Cold War and the collapse of Communism in 1989: Fall of Berlin Wall. </a:t>
            </a:r>
          </a:p>
          <a:p>
            <a:pPr>
              <a:defRPr/>
            </a:pPr>
            <a:r>
              <a:rPr lang="en-GB" dirty="0" smtClean="0"/>
              <a:t>Yet Capitalism also has the potential to self-destruct through materialistic motivations of greed and acquisition; </a:t>
            </a:r>
            <a:r>
              <a:rPr lang="en-GB" dirty="0"/>
              <a:t>corruption; </a:t>
            </a:r>
            <a:r>
              <a:rPr lang="en-GB" dirty="0" smtClean="0"/>
              <a:t>leading to economic disparities; injustices in the system.</a:t>
            </a:r>
          </a:p>
          <a:p>
            <a:pPr marL="0" indent="0">
              <a:buFont typeface="Arial" charset="0"/>
              <a:buNone/>
              <a:defRPr/>
            </a:pPr>
            <a:endParaRPr lang="en-GB" dirty="0"/>
          </a:p>
        </p:txBody>
      </p:sp>
      <p:pic>
        <p:nvPicPr>
          <p:cNvPr id="5124" name="Picture 4"/>
          <p:cNvPicPr>
            <a:picLocks noChangeAspect="1" noChangeArrowheads="1"/>
          </p:cNvPicPr>
          <p:nvPr/>
        </p:nvPicPr>
        <p:blipFill>
          <a:blip r:embed="rId2" cstate="print"/>
          <a:srcRect/>
          <a:stretch>
            <a:fillRect/>
          </a:stretch>
        </p:blipFill>
        <p:spPr bwMode="auto">
          <a:xfrm>
            <a:off x="395288" y="323850"/>
            <a:ext cx="2017712" cy="1006475"/>
          </a:xfrm>
          <a:prstGeom prst="rect">
            <a:avLst/>
          </a:prstGeom>
          <a:noFill/>
          <a:ln w="9525">
            <a:noFill/>
            <a:miter lim="800000"/>
            <a:headEnd/>
            <a:tailEnd/>
          </a:ln>
          <a:effec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GB" altLang="en-US" smtClean="0"/>
              <a:t>             </a:t>
            </a:r>
            <a:r>
              <a:rPr lang="en-GB" altLang="en-US" sz="3600" smtClean="0"/>
              <a:t>Taking time for self-reflection</a:t>
            </a:r>
          </a:p>
        </p:txBody>
      </p:sp>
      <p:sp>
        <p:nvSpPr>
          <p:cNvPr id="3" name="Content Placeholder 2"/>
          <p:cNvSpPr>
            <a:spLocks noGrp="1"/>
          </p:cNvSpPr>
          <p:nvPr>
            <p:ph idx="1"/>
          </p:nvPr>
        </p:nvSpPr>
        <p:spPr/>
        <p:txBody>
          <a:bodyPr/>
          <a:lstStyle/>
          <a:p>
            <a:pPr marL="0" indent="0">
              <a:buFont typeface="Arial" charset="0"/>
              <a:buNone/>
              <a:defRPr/>
            </a:pPr>
            <a:r>
              <a:rPr lang="en-GB" sz="2800" dirty="0" smtClean="0"/>
              <a:t>‘In the age of information real inspiration comes in times of silent reflection.’</a:t>
            </a:r>
          </a:p>
          <a:p>
            <a:pPr marL="0" indent="0">
              <a:buFont typeface="Arial" charset="0"/>
              <a:buNone/>
              <a:defRPr/>
            </a:pPr>
            <a:r>
              <a:rPr lang="en-GB" sz="2800" dirty="0" smtClean="0"/>
              <a:t>‘For many around the world, the daily time of silent reflection has become an anchor, and a springboard to action, over the years.’</a:t>
            </a:r>
          </a:p>
          <a:p>
            <a:pPr>
              <a:buFontTx/>
              <a:buChar char="-"/>
              <a:defRPr/>
            </a:pPr>
            <a:r>
              <a:rPr lang="en-GB" sz="2800" i="1" dirty="0" smtClean="0"/>
              <a:t>The Sound of Silence </a:t>
            </a:r>
            <a:r>
              <a:rPr lang="en-GB" sz="2800" dirty="0" smtClean="0"/>
              <a:t>by Michael Smith</a:t>
            </a:r>
          </a:p>
          <a:p>
            <a:pPr marL="0" indent="0">
              <a:buFont typeface="Arial" charset="0"/>
              <a:buNone/>
              <a:defRPr/>
            </a:pPr>
            <a:r>
              <a:rPr lang="en-GB" sz="2800" dirty="0" smtClean="0"/>
              <a:t>www.soundofsilence.org</a:t>
            </a:r>
            <a:endParaRPr lang="en-GB" sz="2800" dirty="0"/>
          </a:p>
        </p:txBody>
      </p:sp>
      <p:pic>
        <p:nvPicPr>
          <p:cNvPr id="41988" name="Picture 6" descr="C:\Users\MIKE~2.IOF\AppData\Local\Temp\IofC logo_big.jpg"/>
          <p:cNvPicPr>
            <a:picLocks noChangeAspect="1" noChangeArrowheads="1"/>
          </p:cNvPicPr>
          <p:nvPr/>
        </p:nvPicPr>
        <p:blipFill>
          <a:blip r:embed="rId2" cstate="print"/>
          <a:srcRect/>
          <a:stretch>
            <a:fillRect/>
          </a:stretch>
        </p:blipFill>
        <p:spPr bwMode="auto">
          <a:xfrm>
            <a:off x="468313" y="260350"/>
            <a:ext cx="2162175" cy="107950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GB" altLang="en-US" smtClean="0"/>
              <a:t>          </a:t>
            </a:r>
            <a:r>
              <a:rPr lang="en-GB" altLang="en-US" sz="3600" b="1" smtClean="0"/>
              <a:t>Method of ‘Quiet Time’</a:t>
            </a:r>
          </a:p>
        </p:txBody>
      </p:sp>
      <p:sp>
        <p:nvSpPr>
          <p:cNvPr id="43011" name="Content Placeholder 2"/>
          <p:cNvSpPr>
            <a:spLocks noGrp="1"/>
          </p:cNvSpPr>
          <p:nvPr>
            <p:ph idx="1"/>
          </p:nvPr>
        </p:nvSpPr>
        <p:spPr/>
        <p:txBody>
          <a:bodyPr/>
          <a:lstStyle/>
          <a:p>
            <a:r>
              <a:rPr lang="en-GB" altLang="en-US" sz="2400" smtClean="0"/>
              <a:t>Give a daily time for quiet reflection an honest try</a:t>
            </a:r>
          </a:p>
          <a:p>
            <a:r>
              <a:rPr lang="en-GB" altLang="en-US" sz="2400" smtClean="0"/>
              <a:t>Start each daily QT at the same time and location</a:t>
            </a:r>
          </a:p>
          <a:p>
            <a:r>
              <a:rPr lang="en-GB" altLang="en-US" sz="2400" smtClean="0"/>
              <a:t>Begin with 30 minutes and increase as needed</a:t>
            </a:r>
          </a:p>
          <a:p>
            <a:r>
              <a:rPr lang="en-GB" altLang="en-US" sz="2400" smtClean="0"/>
              <a:t>Include ‘food for thought’: spiritual or scriptural text, candle, nature</a:t>
            </a:r>
          </a:p>
          <a:p>
            <a:r>
              <a:rPr lang="en-GB" altLang="en-US" sz="2400" smtClean="0"/>
              <a:t>Write down thoughts as an aide memoire</a:t>
            </a:r>
          </a:p>
          <a:p>
            <a:r>
              <a:rPr lang="en-GB" altLang="en-US" sz="2400" smtClean="0"/>
              <a:t>Share thoughts with trusted friend</a:t>
            </a:r>
          </a:p>
          <a:p>
            <a:r>
              <a:rPr lang="en-GB" altLang="en-US" sz="2400" smtClean="0"/>
              <a:t>Start/end group meetings with QT: a democratic process as each person’s thoughts count.  </a:t>
            </a:r>
          </a:p>
        </p:txBody>
      </p:sp>
      <p:pic>
        <p:nvPicPr>
          <p:cNvPr id="43012" name="Picture 6" descr="C:\Users\MIKE~2.IOF\AppData\Local\Temp\IofC logo_big.jpg"/>
          <p:cNvPicPr>
            <a:picLocks noChangeAspect="1" noChangeArrowheads="1"/>
          </p:cNvPicPr>
          <p:nvPr/>
        </p:nvPicPr>
        <p:blipFill>
          <a:blip r:embed="rId2" cstate="print"/>
          <a:srcRect/>
          <a:stretch>
            <a:fillRect/>
          </a:stretch>
        </p:blipFill>
        <p:spPr bwMode="auto">
          <a:xfrm>
            <a:off x="468313" y="260350"/>
            <a:ext cx="2162175" cy="107950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GB" altLang="en-US" smtClean="0"/>
              <a:t>     </a:t>
            </a:r>
            <a:r>
              <a:rPr lang="en-GB" altLang="en-US" b="1" smtClean="0"/>
              <a:t>Intercultural aspects </a:t>
            </a:r>
          </a:p>
        </p:txBody>
      </p:sp>
      <p:sp>
        <p:nvSpPr>
          <p:cNvPr id="44035" name="Content Placeholder 2"/>
          <p:cNvSpPr>
            <a:spLocks noGrp="1"/>
          </p:cNvSpPr>
          <p:nvPr>
            <p:ph idx="1"/>
          </p:nvPr>
        </p:nvSpPr>
        <p:spPr/>
        <p:txBody>
          <a:bodyPr/>
          <a:lstStyle/>
          <a:p>
            <a:pPr marL="0" indent="0">
              <a:buFont typeface="Arial" charset="0"/>
              <a:buNone/>
            </a:pPr>
            <a:r>
              <a:rPr lang="en-GB" altLang="en-US" sz="1800" smtClean="0"/>
              <a:t>The way trust is valued or understood depends on the cultural context. Westerners regard information sharing, clear instructions, effective communication and transparency as efficient trust-building strategies. In Eastern cultures these strategies may look very different or may not be common at all.</a:t>
            </a:r>
          </a:p>
          <a:p>
            <a:pPr marL="0" indent="0">
              <a:buFont typeface="Arial" charset="0"/>
              <a:buNone/>
            </a:pPr>
            <a:r>
              <a:rPr lang="en-GB" altLang="en-US" sz="1800" smtClean="0"/>
              <a:t>In the northern European countries, North America and Australia, trust is recognised as being scientific, based on facts and figures. It is almost an impersonal concept, as trust is based on efficiency, officialdom and laws. Integrity is cemented by doing what you say you are doing on a consistent basis. </a:t>
            </a:r>
          </a:p>
          <a:p>
            <a:pPr marL="0" indent="0">
              <a:buFont typeface="Arial" charset="0"/>
              <a:buNone/>
            </a:pPr>
            <a:r>
              <a:rPr lang="en-GB" altLang="en-US" sz="1800" smtClean="0"/>
              <a:t>In Latin America, South and East European countries, trust is instead placed in family, former teachers and close friends (in-group intimates). People are trusted who show compassion, accept closeness and, if necessary, disobey regulations to keep that trust. </a:t>
            </a:r>
          </a:p>
          <a:p>
            <a:pPr marL="0" indent="0">
              <a:buFont typeface="Arial" charset="0"/>
              <a:buNone/>
            </a:pPr>
            <a:r>
              <a:rPr lang="en-GB" altLang="en-US" sz="1800" smtClean="0"/>
              <a:t>In Asian countries such as China, Japan and Korea people are trusted who show respectful behaviour, protect the other’s ‘face’ and reciprocate favours. Shared experiences and common friends are important factors, but closeness and compassion are not necessarily required. </a:t>
            </a:r>
          </a:p>
          <a:p>
            <a:pPr marL="0" indent="0">
              <a:buFont typeface="Arial" charset="0"/>
              <a:buNone/>
            </a:pPr>
            <a:endParaRPr lang="en-GB" altLang="en-US" sz="1800" smtClean="0"/>
          </a:p>
        </p:txBody>
      </p:sp>
      <p:pic>
        <p:nvPicPr>
          <p:cNvPr id="44036" name="Picture 4"/>
          <p:cNvPicPr>
            <a:picLocks noChangeAspect="1" noChangeArrowheads="1"/>
          </p:cNvPicPr>
          <p:nvPr/>
        </p:nvPicPr>
        <p:blipFill>
          <a:blip r:embed="rId2" cstate="print"/>
          <a:srcRect/>
          <a:stretch>
            <a:fillRect/>
          </a:stretch>
        </p:blipFill>
        <p:spPr bwMode="auto">
          <a:xfrm>
            <a:off x="395288" y="333375"/>
            <a:ext cx="2017712" cy="1006475"/>
          </a:xfrm>
          <a:prstGeom prst="rect">
            <a:avLst/>
          </a:prstGeom>
          <a:noFill/>
          <a:ln w="9525">
            <a:noFill/>
            <a:miter lim="800000"/>
            <a:headEnd/>
            <a:tailEnd/>
          </a:ln>
          <a:effectLst/>
        </p:spPr>
      </p:pic>
    </p:spTree>
  </p:cSld>
  <p:clrMapOvr>
    <a:masterClrMapping/>
  </p:clrMapOvr>
  <p:transition spd="slow"/>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5058" name="Title 1"/>
          <p:cNvSpPr>
            <a:spLocks noGrp="1"/>
          </p:cNvSpPr>
          <p:nvPr>
            <p:ph type="title"/>
          </p:nvPr>
        </p:nvSpPr>
        <p:spPr>
          <a:xfrm>
            <a:off x="250825" y="260350"/>
            <a:ext cx="8497888" cy="1012825"/>
          </a:xfrm>
        </p:spPr>
        <p:txBody>
          <a:bodyPr/>
          <a:lstStyle/>
          <a:p>
            <a:r>
              <a:rPr lang="en-GB" altLang="en-US" sz="3200" smtClean="0"/>
              <a:t>                    </a:t>
            </a:r>
            <a:r>
              <a:rPr lang="en-GB" altLang="en-US" sz="3200" b="1" smtClean="0"/>
              <a:t>Questions for reflection/discussion</a:t>
            </a:r>
          </a:p>
        </p:txBody>
      </p:sp>
      <p:sp>
        <p:nvSpPr>
          <p:cNvPr id="3" name="Content Placeholder 2"/>
          <p:cNvSpPr>
            <a:spLocks noGrp="1"/>
          </p:cNvSpPr>
          <p:nvPr>
            <p:ph idx="1"/>
          </p:nvPr>
        </p:nvSpPr>
        <p:spPr>
          <a:xfrm>
            <a:off x="395288" y="1412875"/>
            <a:ext cx="8748712" cy="5040313"/>
          </a:xfrm>
        </p:spPr>
        <p:txBody>
          <a:bodyPr/>
          <a:lstStyle/>
          <a:p>
            <a:pPr marL="0" indent="0" eaLnBrk="1" hangingPunct="1">
              <a:buFont typeface="Arial" charset="0"/>
              <a:buNone/>
              <a:defRPr/>
            </a:pPr>
            <a:r>
              <a:rPr lang="en-GB" altLang="en-US" sz="1900" b="1" i="1" dirty="0" smtClean="0"/>
              <a:t>Integrity</a:t>
            </a:r>
            <a:r>
              <a:rPr lang="en-GB" altLang="en-US" sz="1900" dirty="0"/>
              <a:t>:</a:t>
            </a:r>
          </a:p>
          <a:p>
            <a:pPr eaLnBrk="1" hangingPunct="1">
              <a:defRPr/>
            </a:pPr>
            <a:r>
              <a:rPr lang="en-GB" altLang="en-US" sz="1900" dirty="0"/>
              <a:t>What do we understand by Integrity?</a:t>
            </a:r>
          </a:p>
          <a:p>
            <a:pPr eaLnBrk="1" hangingPunct="1">
              <a:defRPr/>
            </a:pPr>
            <a:r>
              <a:rPr lang="en-GB" altLang="en-US" sz="1900" dirty="0"/>
              <a:t>How can you enhance the integrity of your organization? </a:t>
            </a:r>
            <a:endParaRPr lang="en-GB" altLang="en-US" sz="1900" dirty="0" smtClean="0"/>
          </a:p>
          <a:p>
            <a:pPr marL="0" indent="0">
              <a:buFont typeface="Arial" charset="0"/>
              <a:buNone/>
              <a:defRPr/>
            </a:pPr>
            <a:r>
              <a:rPr lang="en-GB" sz="1900" b="1" i="1" dirty="0"/>
              <a:t>Purpose</a:t>
            </a:r>
            <a:r>
              <a:rPr lang="en-GB" sz="1900" dirty="0"/>
              <a:t>:</a:t>
            </a:r>
          </a:p>
          <a:p>
            <a:pPr>
              <a:defRPr/>
            </a:pPr>
            <a:r>
              <a:rPr lang="en-GB" sz="1900" dirty="0"/>
              <a:t>Should companies </a:t>
            </a:r>
            <a:r>
              <a:rPr lang="en-GB" sz="1900" dirty="0" smtClean="0"/>
              <a:t>have </a:t>
            </a:r>
            <a:r>
              <a:rPr lang="en-GB" sz="1900" dirty="0"/>
              <a:t>a purpose beyond </a:t>
            </a:r>
            <a:r>
              <a:rPr lang="en-GB" sz="1900" dirty="0" smtClean="0"/>
              <a:t>profit </a:t>
            </a:r>
            <a:r>
              <a:rPr lang="en-GB" sz="1900" dirty="0"/>
              <a:t>motive and shareholder value?</a:t>
            </a:r>
          </a:p>
          <a:p>
            <a:pPr>
              <a:defRPr/>
            </a:pPr>
            <a:r>
              <a:rPr lang="en-GB" sz="1900" dirty="0"/>
              <a:t>How does the purpose of your organization satisfy the interests of all stakeholders</a:t>
            </a:r>
            <a:r>
              <a:rPr lang="en-GB" sz="1900" dirty="0" smtClean="0"/>
              <a:t>?</a:t>
            </a:r>
          </a:p>
          <a:p>
            <a:pPr>
              <a:defRPr/>
            </a:pPr>
            <a:r>
              <a:rPr lang="en-GB" sz="1900" dirty="0"/>
              <a:t>Does the purpose of your organization affect its structures</a:t>
            </a:r>
            <a:r>
              <a:rPr lang="en-GB" sz="1900" dirty="0" smtClean="0"/>
              <a:t>?</a:t>
            </a:r>
          </a:p>
          <a:p>
            <a:pPr marL="0" indent="0" eaLnBrk="1" hangingPunct="1">
              <a:buFont typeface="Arial" charset="0"/>
              <a:buNone/>
              <a:defRPr/>
            </a:pPr>
            <a:r>
              <a:rPr lang="en-GB" altLang="en-US" sz="1900" dirty="0"/>
              <a:t> </a:t>
            </a:r>
            <a:r>
              <a:rPr lang="en-GB" altLang="en-US" sz="1900" b="1" i="1" dirty="0"/>
              <a:t>Stewardship</a:t>
            </a:r>
            <a:r>
              <a:rPr lang="en-GB" altLang="en-US" sz="1900" dirty="0"/>
              <a:t>:</a:t>
            </a:r>
          </a:p>
          <a:p>
            <a:pPr eaLnBrk="1" hangingPunct="1">
              <a:defRPr/>
            </a:pPr>
            <a:r>
              <a:rPr lang="en-GB" altLang="en-US" sz="1900" dirty="0"/>
              <a:t>What do you understand by ‘stewardship’? </a:t>
            </a:r>
          </a:p>
          <a:p>
            <a:pPr>
              <a:defRPr/>
            </a:pPr>
            <a:r>
              <a:rPr lang="en-GB" altLang="en-US" sz="1900" dirty="0" smtClean="0"/>
              <a:t>Where </a:t>
            </a:r>
            <a:r>
              <a:rPr lang="en-GB" altLang="en-US" sz="1900" dirty="0"/>
              <a:t>did stewardship go drastically wrong? Why</a:t>
            </a:r>
            <a:r>
              <a:rPr lang="en-GB" altLang="en-US" sz="1900" dirty="0" smtClean="0"/>
              <a:t>? </a:t>
            </a:r>
          </a:p>
          <a:p>
            <a:pPr marL="0" indent="0">
              <a:buFont typeface="Arial" charset="0"/>
              <a:buNone/>
              <a:defRPr/>
            </a:pPr>
            <a:r>
              <a:rPr lang="en-GB" sz="1900" b="1" i="1" dirty="0" smtClean="0"/>
              <a:t>Sustainability</a:t>
            </a:r>
            <a:r>
              <a:rPr lang="en-GB" sz="1900" dirty="0"/>
              <a:t>:</a:t>
            </a:r>
          </a:p>
          <a:p>
            <a:pPr>
              <a:defRPr/>
            </a:pPr>
            <a:r>
              <a:rPr lang="en-GB" sz="1900" dirty="0"/>
              <a:t>What examples of Sustainability can you give?</a:t>
            </a:r>
          </a:p>
          <a:p>
            <a:pPr>
              <a:defRPr/>
            </a:pPr>
            <a:r>
              <a:rPr lang="en-GB" sz="1900" dirty="0"/>
              <a:t>How is sustainability practised in your organization?</a:t>
            </a:r>
          </a:p>
          <a:p>
            <a:pPr>
              <a:defRPr/>
            </a:pPr>
            <a:r>
              <a:rPr lang="en-GB" sz="1900" dirty="0"/>
              <a:t>How does your organization define sustainability? </a:t>
            </a:r>
          </a:p>
          <a:p>
            <a:pPr eaLnBrk="1" hangingPunct="1">
              <a:defRPr/>
            </a:pPr>
            <a:endParaRPr lang="en-GB" sz="1900" dirty="0"/>
          </a:p>
          <a:p>
            <a:pPr marL="0" indent="0">
              <a:buFont typeface="Arial" charset="0"/>
              <a:buNone/>
              <a:defRPr/>
            </a:pPr>
            <a:endParaRPr lang="en-GB" dirty="0"/>
          </a:p>
        </p:txBody>
      </p:sp>
      <p:pic>
        <p:nvPicPr>
          <p:cNvPr id="45060" name="Picture 4"/>
          <p:cNvPicPr>
            <a:picLocks noChangeAspect="1" noChangeArrowheads="1"/>
          </p:cNvPicPr>
          <p:nvPr/>
        </p:nvPicPr>
        <p:blipFill>
          <a:blip r:embed="rId2" cstate="print"/>
          <a:srcRect/>
          <a:stretch>
            <a:fillRect/>
          </a:stretch>
        </p:blipFill>
        <p:spPr bwMode="auto">
          <a:xfrm>
            <a:off x="250825" y="223838"/>
            <a:ext cx="2017713" cy="1006475"/>
          </a:xfrm>
          <a:prstGeom prst="rect">
            <a:avLst/>
          </a:prstGeom>
          <a:noFill/>
          <a:ln w="9525">
            <a:noFill/>
            <a:miter lim="800000"/>
            <a:headEnd/>
            <a:tailEnd/>
          </a:ln>
          <a:effectLst/>
        </p:spPr>
      </p:pic>
    </p:spTree>
  </p:cSld>
  <p:clrMapOvr>
    <a:masterClrMapping/>
  </p:clrMapOvr>
  <p:transition spd="slow"/>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ubrik 1"/>
          <p:cNvSpPr>
            <a:spLocks noGrp="1"/>
          </p:cNvSpPr>
          <p:nvPr>
            <p:ph type="title"/>
          </p:nvPr>
        </p:nvSpPr>
        <p:spPr>
          <a:xfrm>
            <a:off x="457200" y="557213"/>
            <a:ext cx="8229600" cy="1143000"/>
          </a:xfrm>
        </p:spPr>
        <p:txBody>
          <a:bodyPr/>
          <a:lstStyle/>
          <a:p>
            <a:pPr eaLnBrk="1" hangingPunct="1"/>
            <a:r>
              <a:rPr lang="en-US" altLang="en-US" b="1" smtClean="0"/>
              <a:t>           Expanding and sharing</a:t>
            </a:r>
            <a:endParaRPr lang="sv-SE" altLang="en-US" b="1" smtClean="0"/>
          </a:p>
        </p:txBody>
      </p:sp>
      <p:sp>
        <p:nvSpPr>
          <p:cNvPr id="35843" name="Platshållare för innehåll 2"/>
          <p:cNvSpPr>
            <a:spLocks noGrp="1"/>
          </p:cNvSpPr>
          <p:nvPr>
            <p:ph idx="1"/>
          </p:nvPr>
        </p:nvSpPr>
        <p:spPr>
          <a:xfrm>
            <a:off x="457200" y="2420938"/>
            <a:ext cx="8229600" cy="3705225"/>
          </a:xfrm>
        </p:spPr>
        <p:txBody>
          <a:bodyPr/>
          <a:lstStyle/>
          <a:p>
            <a:pPr eaLnBrk="1" hangingPunct="1">
              <a:defRPr/>
            </a:pPr>
            <a:r>
              <a:rPr lang="en-US" altLang="en-US" dirty="0" smtClean="0"/>
              <a:t>What most resonates with you ?</a:t>
            </a:r>
          </a:p>
          <a:p>
            <a:pPr eaLnBrk="1" hangingPunct="1">
              <a:defRPr/>
            </a:pPr>
            <a:r>
              <a:rPr lang="en-US" altLang="en-US" dirty="0" smtClean="0"/>
              <a:t>What most challenges you ?</a:t>
            </a:r>
          </a:p>
          <a:p>
            <a:pPr eaLnBrk="1" hangingPunct="1">
              <a:defRPr/>
            </a:pPr>
            <a:r>
              <a:rPr lang="en-US" altLang="en-US" dirty="0" smtClean="0"/>
              <a:t>What are you taking away with you ?</a:t>
            </a:r>
          </a:p>
          <a:p>
            <a:pPr marL="0" indent="0" algn="ctr" eaLnBrk="1" fontAlgn="auto" hangingPunct="1">
              <a:spcAft>
                <a:spcPts val="0"/>
              </a:spcAft>
              <a:buFont typeface="Arial" charset="0"/>
              <a:buNone/>
              <a:defRPr/>
            </a:pPr>
            <a:endParaRPr lang="en-GB" sz="1400" i="1" dirty="0" smtClean="0">
              <a:solidFill>
                <a:prstClr val="black"/>
              </a:solidFill>
            </a:endParaRPr>
          </a:p>
          <a:p>
            <a:pPr marL="0" indent="0" algn="ctr" eaLnBrk="1" fontAlgn="auto" hangingPunct="1">
              <a:spcAft>
                <a:spcPts val="0"/>
              </a:spcAft>
              <a:buFont typeface="Arial" charset="0"/>
              <a:buNone/>
              <a:defRPr/>
            </a:pPr>
            <a:endParaRPr lang="en-GB" sz="1400" i="1" dirty="0">
              <a:solidFill>
                <a:prstClr val="black"/>
              </a:solidFill>
            </a:endParaRPr>
          </a:p>
          <a:p>
            <a:pPr marL="0" indent="0" algn="ctr" eaLnBrk="1" fontAlgn="auto" hangingPunct="1">
              <a:spcAft>
                <a:spcPts val="0"/>
              </a:spcAft>
              <a:buFont typeface="Arial" charset="0"/>
              <a:buNone/>
              <a:defRPr/>
            </a:pPr>
            <a:endParaRPr lang="en-GB" sz="1400" i="1" dirty="0" smtClean="0">
              <a:solidFill>
                <a:prstClr val="black"/>
              </a:solidFill>
            </a:endParaRPr>
          </a:p>
          <a:p>
            <a:pPr marL="0" indent="0" algn="ctr" eaLnBrk="1" fontAlgn="auto" hangingPunct="1">
              <a:spcAft>
                <a:spcPts val="0"/>
              </a:spcAft>
              <a:buFont typeface="Arial" charset="0"/>
              <a:buNone/>
              <a:defRPr/>
            </a:pPr>
            <a:endParaRPr lang="en-GB" sz="1400" i="1" dirty="0">
              <a:solidFill>
                <a:prstClr val="black"/>
              </a:solidFill>
            </a:endParaRPr>
          </a:p>
          <a:p>
            <a:pPr marL="0" indent="0" algn="ctr" eaLnBrk="1" fontAlgn="auto" hangingPunct="1">
              <a:spcAft>
                <a:spcPts val="0"/>
              </a:spcAft>
              <a:buFont typeface="Arial" charset="0"/>
              <a:buNone/>
              <a:defRPr/>
            </a:pPr>
            <a:endParaRPr lang="en-GB" sz="1400" i="1" dirty="0" smtClean="0">
              <a:solidFill>
                <a:prstClr val="black"/>
              </a:solidFill>
            </a:endParaRPr>
          </a:p>
          <a:p>
            <a:pPr marL="0" indent="0" algn="ctr" eaLnBrk="1" fontAlgn="auto" hangingPunct="1">
              <a:spcAft>
                <a:spcPts val="0"/>
              </a:spcAft>
              <a:buFont typeface="Arial" charset="0"/>
              <a:buNone/>
              <a:defRPr/>
            </a:pPr>
            <a:endParaRPr lang="en-GB" sz="1400" i="1" dirty="0">
              <a:solidFill>
                <a:prstClr val="black"/>
              </a:solidFill>
            </a:endParaRPr>
          </a:p>
          <a:p>
            <a:pPr marL="0" indent="0" algn="ctr" eaLnBrk="1" fontAlgn="auto" hangingPunct="1">
              <a:spcAft>
                <a:spcPts val="0"/>
              </a:spcAft>
              <a:buFont typeface="Arial" charset="0"/>
              <a:buNone/>
              <a:defRPr/>
            </a:pPr>
            <a:endParaRPr lang="en-GB" sz="1400" i="1" dirty="0" smtClean="0">
              <a:solidFill>
                <a:prstClr val="black"/>
              </a:solidFill>
            </a:endParaRPr>
          </a:p>
          <a:p>
            <a:pPr marL="0" indent="0" algn="ctr" eaLnBrk="1" fontAlgn="auto" hangingPunct="1">
              <a:spcAft>
                <a:spcPts val="0"/>
              </a:spcAft>
              <a:buFont typeface="Arial" charset="0"/>
              <a:buNone/>
              <a:defRPr/>
            </a:pPr>
            <a:endParaRPr lang="en-GB" sz="1400" i="1" dirty="0">
              <a:solidFill>
                <a:prstClr val="black"/>
              </a:solidFill>
            </a:endParaRPr>
          </a:p>
          <a:p>
            <a:pPr marL="0" indent="0" algn="ctr" eaLnBrk="1" fontAlgn="auto" hangingPunct="1">
              <a:spcAft>
                <a:spcPts val="0"/>
              </a:spcAft>
              <a:buFont typeface="Arial" charset="0"/>
              <a:buNone/>
              <a:defRPr/>
            </a:pPr>
            <a:endParaRPr lang="en-GB" sz="1400" i="1" dirty="0" smtClean="0">
              <a:solidFill>
                <a:prstClr val="black"/>
              </a:solidFill>
            </a:endParaRPr>
          </a:p>
          <a:p>
            <a:pPr marL="0" indent="0" algn="ctr" eaLnBrk="1" fontAlgn="auto" hangingPunct="1">
              <a:spcAft>
                <a:spcPts val="0"/>
              </a:spcAft>
              <a:buFont typeface="Arial" charset="0"/>
              <a:buNone/>
              <a:defRPr/>
            </a:pPr>
            <a:r>
              <a:rPr lang="en-GB" sz="1400" i="1" dirty="0" smtClean="0">
                <a:solidFill>
                  <a:prstClr val="black"/>
                </a:solidFill>
              </a:rPr>
              <a:t>www.uk.iofc.org/tige</a:t>
            </a:r>
            <a:endParaRPr lang="en-GB" sz="1400" i="1" dirty="0">
              <a:solidFill>
                <a:prstClr val="black"/>
              </a:solidFill>
            </a:endParaRPr>
          </a:p>
          <a:p>
            <a:pPr eaLnBrk="1" hangingPunct="1">
              <a:defRPr/>
            </a:pPr>
            <a:endParaRPr lang="sv-SE" altLang="en-US" dirty="0" smtClean="0"/>
          </a:p>
        </p:txBody>
      </p:sp>
      <p:pic>
        <p:nvPicPr>
          <p:cNvPr id="46084" name="Picture 6" descr="C:\Users\MIKE~2.IOF\AppData\Local\Temp\IofC logo_big.jpg"/>
          <p:cNvPicPr>
            <a:picLocks noChangeAspect="1" noChangeArrowheads="1"/>
          </p:cNvPicPr>
          <p:nvPr/>
        </p:nvPicPr>
        <p:blipFill>
          <a:blip r:embed="rId3" cstate="print"/>
          <a:srcRect/>
          <a:stretch>
            <a:fillRect/>
          </a:stretch>
        </p:blipFill>
        <p:spPr bwMode="auto">
          <a:xfrm>
            <a:off x="487363" y="477838"/>
            <a:ext cx="2162175" cy="1079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468313" y="260350"/>
            <a:ext cx="8229600" cy="1143000"/>
          </a:xfrm>
        </p:spPr>
        <p:txBody>
          <a:bodyPr/>
          <a:lstStyle/>
          <a:p>
            <a:r>
              <a:rPr lang="en-GB" altLang="en-US" smtClean="0"/>
              <a:t>              Pillars of Trust and Integrity</a:t>
            </a:r>
          </a:p>
        </p:txBody>
      </p:sp>
      <p:sp>
        <p:nvSpPr>
          <p:cNvPr id="3" name="Content Placeholder 2"/>
          <p:cNvSpPr>
            <a:spLocks noGrp="1"/>
          </p:cNvSpPr>
          <p:nvPr>
            <p:ph idx="1"/>
          </p:nvPr>
        </p:nvSpPr>
        <p:spPr>
          <a:xfrm>
            <a:off x="457200" y="1773238"/>
            <a:ext cx="8229600" cy="4608512"/>
          </a:xfrm>
        </p:spPr>
        <p:txBody>
          <a:bodyPr/>
          <a:lstStyle/>
          <a:p>
            <a:pPr marL="0" indent="0">
              <a:buFont typeface="Arial" charset="0"/>
              <a:buNone/>
              <a:defRPr/>
            </a:pPr>
            <a:r>
              <a:rPr lang="en-GB" b="1" i="1" dirty="0" smtClean="0"/>
              <a:t>Thank you for listening and participating!</a:t>
            </a:r>
          </a:p>
          <a:p>
            <a:pPr marL="0" indent="0">
              <a:buFont typeface="Arial" charset="0"/>
              <a:buNone/>
              <a:defRPr/>
            </a:pPr>
            <a:r>
              <a:rPr lang="en-GB" dirty="0" smtClean="0"/>
              <a:t>Keep in touch :</a:t>
            </a:r>
          </a:p>
          <a:p>
            <a:pPr>
              <a:defRPr/>
            </a:pPr>
            <a:r>
              <a:rPr lang="en-GB" dirty="0" smtClean="0">
                <a:hlinkClick r:id="rId2"/>
              </a:rPr>
              <a:t>www.uk.iofc.org/tige</a:t>
            </a:r>
            <a:r>
              <a:rPr lang="en-GB" dirty="0" smtClean="0"/>
              <a:t>; </a:t>
            </a:r>
          </a:p>
          <a:p>
            <a:pPr>
              <a:defRPr/>
            </a:pPr>
            <a:r>
              <a:rPr lang="en-GB" dirty="0" smtClean="0"/>
              <a:t>Michael Smith: </a:t>
            </a:r>
            <a:r>
              <a:rPr lang="en-GB" dirty="0" smtClean="0">
                <a:hlinkClick r:id="rId3"/>
              </a:rPr>
              <a:t>mike.smith@iofc.org</a:t>
            </a:r>
            <a:endParaRPr lang="en-GB" dirty="0" smtClean="0"/>
          </a:p>
          <a:p>
            <a:pPr>
              <a:defRPr/>
            </a:pPr>
            <a:r>
              <a:rPr lang="en-GB" dirty="0" smtClean="0"/>
              <a:t>Simone Muller: </a:t>
            </a:r>
            <a:r>
              <a:rPr lang="en-GB" dirty="0" smtClean="0">
                <a:hlinkClick r:id="rId4"/>
              </a:rPr>
              <a:t>simone.mueller@iofc.org</a:t>
            </a:r>
            <a:endParaRPr lang="en-GB" dirty="0" smtClean="0"/>
          </a:p>
          <a:p>
            <a:pPr marL="0" indent="0">
              <a:buFont typeface="Arial" charset="0"/>
              <a:buNone/>
              <a:defRPr/>
            </a:pPr>
            <a:endParaRPr lang="en-GB" dirty="0" smtClean="0"/>
          </a:p>
          <a:p>
            <a:pPr>
              <a:defRPr/>
            </a:pPr>
            <a:endParaRPr lang="en-GB" sz="1400" i="1" dirty="0">
              <a:solidFill>
                <a:prstClr val="black"/>
              </a:solidFill>
            </a:endParaRPr>
          </a:p>
          <a:p>
            <a:pPr marL="0" indent="0" algn="ctr" eaLnBrk="1" fontAlgn="auto" hangingPunct="1">
              <a:spcAft>
                <a:spcPts val="0"/>
              </a:spcAft>
              <a:buFont typeface="Arial" charset="0"/>
              <a:buNone/>
              <a:defRPr/>
            </a:pPr>
            <a:endParaRPr lang="en-GB" sz="1400" i="1" dirty="0" smtClean="0">
              <a:solidFill>
                <a:prstClr val="black"/>
              </a:solidFill>
            </a:endParaRPr>
          </a:p>
          <a:p>
            <a:pPr marL="0" indent="0">
              <a:buFont typeface="Arial" charset="0"/>
              <a:buNone/>
              <a:defRPr/>
            </a:pPr>
            <a:endParaRPr lang="en-GB" dirty="0"/>
          </a:p>
        </p:txBody>
      </p:sp>
      <p:pic>
        <p:nvPicPr>
          <p:cNvPr id="47108" name="Picture 6" descr="C:\Users\MIKE~2.IOF\AppData\Local\Temp\IofC logo_big.jpg"/>
          <p:cNvPicPr>
            <a:picLocks noChangeAspect="1" noChangeArrowheads="1"/>
          </p:cNvPicPr>
          <p:nvPr/>
        </p:nvPicPr>
        <p:blipFill>
          <a:blip r:embed="rId5" cstate="print"/>
          <a:srcRect/>
          <a:stretch>
            <a:fillRect/>
          </a:stretch>
        </p:blipFill>
        <p:spPr bwMode="auto">
          <a:xfrm>
            <a:off x="395288" y="260350"/>
            <a:ext cx="1944687" cy="969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GB" altLang="en-US" smtClean="0"/>
              <a:t>Global dynamic</a:t>
            </a:r>
          </a:p>
        </p:txBody>
      </p:sp>
      <p:sp>
        <p:nvSpPr>
          <p:cNvPr id="6147" name="Content Placeholder 2"/>
          <p:cNvSpPr>
            <a:spLocks noGrp="1"/>
          </p:cNvSpPr>
          <p:nvPr>
            <p:ph idx="1"/>
          </p:nvPr>
        </p:nvSpPr>
        <p:spPr/>
        <p:txBody>
          <a:bodyPr/>
          <a:lstStyle/>
          <a:p>
            <a:r>
              <a:rPr lang="en-GB" altLang="en-US" smtClean="0"/>
              <a:t>Human motivations play a critical role.</a:t>
            </a:r>
          </a:p>
          <a:p>
            <a:r>
              <a:rPr lang="en-GB" altLang="en-US" smtClean="0"/>
              <a:t>Those who are motivated solely by </a:t>
            </a:r>
            <a:r>
              <a:rPr lang="en-GB" altLang="en-US" i="1" smtClean="0"/>
              <a:t>acquisition</a:t>
            </a:r>
            <a:r>
              <a:rPr lang="en-GB" altLang="en-US" smtClean="0"/>
              <a:t> can be seen, in the long-run, as destroyers.</a:t>
            </a:r>
          </a:p>
          <a:p>
            <a:r>
              <a:rPr lang="en-GB" altLang="en-US" smtClean="0"/>
              <a:t>Those who are motived by </a:t>
            </a:r>
            <a:r>
              <a:rPr lang="en-GB" altLang="en-US" i="1" smtClean="0"/>
              <a:t>contribution</a:t>
            </a:r>
            <a:r>
              <a:rPr lang="en-GB" altLang="en-US" smtClean="0"/>
              <a:t>, benefitting all stakeholders, are the builders.</a:t>
            </a:r>
          </a:p>
          <a:p>
            <a:r>
              <a:rPr lang="en-GB" altLang="en-US" smtClean="0"/>
              <a:t>Need is to work towards an economy for the common good of humankind. </a:t>
            </a:r>
          </a:p>
          <a:p>
            <a:r>
              <a:rPr lang="en-GB" altLang="en-US" smtClean="0"/>
              <a:t>We’re going to look at this in business context.</a:t>
            </a:r>
          </a:p>
          <a:p>
            <a:endParaRPr lang="en-GB" altLang="en-US" i="1" smtClean="0"/>
          </a:p>
        </p:txBody>
      </p:sp>
      <p:pic>
        <p:nvPicPr>
          <p:cNvPr id="6148" name="Picture 4"/>
          <p:cNvPicPr>
            <a:picLocks noChangeAspect="1" noChangeArrowheads="1"/>
          </p:cNvPicPr>
          <p:nvPr/>
        </p:nvPicPr>
        <p:blipFill>
          <a:blip r:embed="rId2" cstate="print"/>
          <a:srcRect/>
          <a:stretch>
            <a:fillRect/>
          </a:stretch>
        </p:blipFill>
        <p:spPr bwMode="auto">
          <a:xfrm>
            <a:off x="395288" y="347663"/>
            <a:ext cx="2017712" cy="1006475"/>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l="6801" t="18652" r="7256"/>
          <a:stretch>
            <a:fillRect/>
          </a:stretch>
        </p:blipFill>
        <p:spPr bwMode="auto">
          <a:xfrm>
            <a:off x="2289175" y="1619250"/>
            <a:ext cx="4443413" cy="2755900"/>
          </a:xfrm>
          <a:prstGeom prst="rect">
            <a:avLst/>
          </a:prstGeom>
          <a:noFill/>
          <a:ln w="9525">
            <a:noFill/>
            <a:miter lim="800000"/>
            <a:headEnd/>
            <a:tailEnd/>
          </a:ln>
        </p:spPr>
      </p:pic>
      <p:sp>
        <p:nvSpPr>
          <p:cNvPr id="4" name="Rectangle 3"/>
          <p:cNvSpPr/>
          <p:nvPr/>
        </p:nvSpPr>
        <p:spPr>
          <a:xfrm>
            <a:off x="539750" y="4508500"/>
            <a:ext cx="8208963" cy="1938338"/>
          </a:xfrm>
          <a:prstGeom prst="rect">
            <a:avLst/>
          </a:prstGeom>
        </p:spPr>
        <p:txBody>
          <a:bodyPr>
            <a:spAutoFit/>
          </a:bodyPr>
          <a:lstStyle/>
          <a:p>
            <a:pPr algn="ctr">
              <a:defRPr/>
            </a:pPr>
            <a:r>
              <a:rPr lang="en-GB" sz="2000" b="1" i="1" dirty="0">
                <a:solidFill>
                  <a:srgbClr val="00B050"/>
                </a:solidFill>
                <a:latin typeface="+mj-lt"/>
              </a:rPr>
              <a:t>Imagine a global network of individuals and institutions practising </a:t>
            </a:r>
          </a:p>
          <a:p>
            <a:pPr algn="ctr">
              <a:defRPr/>
            </a:pPr>
            <a:r>
              <a:rPr lang="en-GB" sz="2000" b="1" i="1" dirty="0">
                <a:solidFill>
                  <a:srgbClr val="00B050"/>
                </a:solidFill>
                <a:latin typeface="+mj-lt"/>
              </a:rPr>
              <a:t>trust and integrity in private, corporate and public life.</a:t>
            </a:r>
            <a:r>
              <a:rPr lang="en-GB" sz="2000" b="1" dirty="0">
                <a:solidFill>
                  <a:srgbClr val="00B050"/>
                </a:solidFill>
                <a:latin typeface="+mj-lt"/>
              </a:rPr>
              <a:t/>
            </a:r>
            <a:br>
              <a:rPr lang="en-GB" sz="2000" b="1" dirty="0">
                <a:solidFill>
                  <a:srgbClr val="00B050"/>
                </a:solidFill>
                <a:latin typeface="+mj-lt"/>
              </a:rPr>
            </a:br>
            <a:r>
              <a:rPr lang="en-GB" sz="2000" b="1" i="1" dirty="0">
                <a:solidFill>
                  <a:srgbClr val="00B050"/>
                </a:solidFill>
                <a:latin typeface="+mj-lt"/>
              </a:rPr>
              <a:t>To enable all economic stakeholders to explore a journey of personal, organizational and societal transformation leading to </a:t>
            </a:r>
          </a:p>
          <a:p>
            <a:pPr algn="ctr">
              <a:defRPr/>
            </a:pPr>
            <a:r>
              <a:rPr lang="en-GB" sz="2000" b="1" i="1" dirty="0">
                <a:solidFill>
                  <a:srgbClr val="00B050"/>
                </a:solidFill>
                <a:latin typeface="+mj-lt"/>
              </a:rPr>
              <a:t>an outcome of human and ecological well-being.</a:t>
            </a:r>
            <a:r>
              <a:rPr lang="en-GB" sz="2000" b="1" dirty="0">
                <a:solidFill>
                  <a:srgbClr val="00B050"/>
                </a:solidFill>
                <a:latin typeface="+mj-lt"/>
              </a:rPr>
              <a:t/>
            </a:r>
            <a:br>
              <a:rPr lang="en-GB" sz="2000" b="1" dirty="0">
                <a:solidFill>
                  <a:srgbClr val="00B050"/>
                </a:solidFill>
                <a:latin typeface="+mj-lt"/>
              </a:rPr>
            </a:br>
            <a:endParaRPr lang="en-GB" sz="2000" b="1" dirty="0">
              <a:solidFill>
                <a:srgbClr val="00B050"/>
              </a:solidFill>
              <a:latin typeface="+mj-lt"/>
            </a:endParaRPr>
          </a:p>
        </p:txBody>
      </p:sp>
      <p:sp>
        <p:nvSpPr>
          <p:cNvPr id="7172" name="Title 1"/>
          <p:cNvSpPr txBox="1">
            <a:spLocks/>
          </p:cNvSpPr>
          <p:nvPr/>
        </p:nvSpPr>
        <p:spPr bwMode="auto">
          <a:xfrm>
            <a:off x="539750" y="333375"/>
            <a:ext cx="8445500" cy="1143000"/>
          </a:xfrm>
          <a:prstGeom prst="rect">
            <a:avLst/>
          </a:prstGeom>
          <a:noFill/>
          <a:ln w="9525">
            <a:noFill/>
            <a:miter lim="800000"/>
            <a:headEnd/>
            <a:tailEnd/>
          </a:ln>
        </p:spPr>
        <p:txBody>
          <a:bodyPr anchor="ctr"/>
          <a:lstStyle/>
          <a:p>
            <a:pPr algn="ctr"/>
            <a:r>
              <a:rPr lang="en-GB" altLang="en-US" sz="4000" b="1">
                <a:latin typeface="Calibri" pitchFamily="34" charset="0"/>
              </a:rPr>
              <a:t>Trust and Integrity in the </a:t>
            </a:r>
          </a:p>
          <a:p>
            <a:pPr algn="ctr"/>
            <a:r>
              <a:rPr lang="en-GB" altLang="en-US" sz="4000" b="1">
                <a:latin typeface="Calibri" pitchFamily="34" charset="0"/>
              </a:rPr>
              <a:t>Global Economy</a:t>
            </a:r>
            <a:endParaRPr lang="en-GB" altLang="en-US" sz="4000" i="1">
              <a:latin typeface="Calibri" pitchFamily="34" charset="0"/>
            </a:endParaRPr>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333375"/>
            <a:ext cx="8229600" cy="868363"/>
          </a:xfrm>
        </p:spPr>
        <p:txBody>
          <a:bodyPr/>
          <a:lstStyle/>
          <a:p>
            <a:r>
              <a:rPr lang="en-GB" altLang="en-US" smtClean="0"/>
              <a:t>        Core values &amp; principles</a:t>
            </a:r>
          </a:p>
        </p:txBody>
      </p:sp>
      <p:sp>
        <p:nvSpPr>
          <p:cNvPr id="3" name="Content Placeholder 2"/>
          <p:cNvSpPr>
            <a:spLocks noGrp="1"/>
          </p:cNvSpPr>
          <p:nvPr>
            <p:ph idx="1"/>
          </p:nvPr>
        </p:nvSpPr>
        <p:spPr>
          <a:xfrm>
            <a:off x="323850" y="1484313"/>
            <a:ext cx="8362950" cy="5113337"/>
          </a:xfrm>
        </p:spPr>
        <p:txBody>
          <a:bodyPr/>
          <a:lstStyle/>
          <a:p>
            <a:pPr marL="0" indent="0">
              <a:buFont typeface="Arial" charset="0"/>
              <a:buNone/>
              <a:defRPr/>
            </a:pPr>
            <a:endParaRPr lang="en-GB" sz="2000" b="1" i="1" dirty="0" smtClean="0"/>
          </a:p>
          <a:p>
            <a:pPr>
              <a:defRPr/>
            </a:pPr>
            <a:r>
              <a:rPr lang="en-GB" sz="1800" dirty="0" smtClean="0"/>
              <a:t>Creating a </a:t>
            </a:r>
            <a:r>
              <a:rPr lang="en-GB" sz="1800" dirty="0"/>
              <a:t>safe haven for </a:t>
            </a:r>
            <a:r>
              <a:rPr lang="en-GB" sz="1800" dirty="0" smtClean="0"/>
              <a:t>all economic players </a:t>
            </a:r>
            <a:r>
              <a:rPr lang="en-GB" sz="1800" dirty="0"/>
              <a:t>to explore a </a:t>
            </a:r>
            <a:r>
              <a:rPr lang="en-GB" sz="1800" b="1" i="1" dirty="0"/>
              <a:t>journey of </a:t>
            </a:r>
            <a:r>
              <a:rPr lang="en-GB" sz="1800" b="1" i="1" dirty="0" smtClean="0"/>
              <a:t>personal transformation</a:t>
            </a:r>
            <a:r>
              <a:rPr lang="en-GB" sz="1800" b="1" i="1" dirty="0"/>
              <a:t>, leading to </a:t>
            </a:r>
            <a:r>
              <a:rPr lang="en-GB" sz="1800" b="1" i="1" dirty="0" smtClean="0"/>
              <a:t>organisational and </a:t>
            </a:r>
            <a:r>
              <a:rPr lang="en-GB" sz="1800" b="1" i="1" dirty="0"/>
              <a:t>global transformation</a:t>
            </a:r>
            <a:r>
              <a:rPr lang="en-GB" sz="1800" dirty="0"/>
              <a:t>. </a:t>
            </a:r>
            <a:endParaRPr lang="en-GB" sz="1800" dirty="0" smtClean="0"/>
          </a:p>
          <a:p>
            <a:pPr>
              <a:defRPr/>
            </a:pPr>
            <a:r>
              <a:rPr lang="en-GB" sz="1800" dirty="0" smtClean="0"/>
              <a:t>The </a:t>
            </a:r>
            <a:r>
              <a:rPr lang="en-GB" sz="1800" dirty="0"/>
              <a:t>journey begins </a:t>
            </a:r>
            <a:r>
              <a:rPr lang="en-GB" sz="1800" dirty="0" smtClean="0"/>
              <a:t>with encouragement </a:t>
            </a:r>
            <a:r>
              <a:rPr lang="en-GB" sz="1800" dirty="0"/>
              <a:t>towards </a:t>
            </a:r>
            <a:r>
              <a:rPr lang="en-GB" sz="1800" b="1" i="1" dirty="0"/>
              <a:t>inner </a:t>
            </a:r>
            <a:r>
              <a:rPr lang="en-GB" sz="1800" b="1" i="1" dirty="0" smtClean="0"/>
              <a:t>reflection </a:t>
            </a:r>
            <a:r>
              <a:rPr lang="en-GB" sz="1800" dirty="0" smtClean="0"/>
              <a:t>to </a:t>
            </a:r>
            <a:r>
              <a:rPr lang="en-GB" sz="1800" dirty="0"/>
              <a:t>see where </a:t>
            </a:r>
            <a:r>
              <a:rPr lang="en-GB" sz="1800" dirty="0" smtClean="0"/>
              <a:t>change starts </a:t>
            </a:r>
            <a:r>
              <a:rPr lang="en-GB" sz="1800" dirty="0"/>
              <a:t>personally</a:t>
            </a:r>
            <a:r>
              <a:rPr lang="en-GB" sz="1800" dirty="0" smtClean="0"/>
              <a:t>.</a:t>
            </a:r>
          </a:p>
          <a:p>
            <a:pPr>
              <a:defRPr/>
            </a:pPr>
            <a:r>
              <a:rPr lang="en-GB" sz="1800" dirty="0" smtClean="0"/>
              <a:t>Informed </a:t>
            </a:r>
            <a:r>
              <a:rPr lang="en-GB" sz="1800" dirty="0"/>
              <a:t>by the values </a:t>
            </a:r>
            <a:r>
              <a:rPr lang="en-GB" sz="1800" dirty="0" smtClean="0"/>
              <a:t>of:</a:t>
            </a:r>
          </a:p>
          <a:p>
            <a:pPr lvl="1">
              <a:buFontTx/>
              <a:buChar char="-"/>
              <a:defRPr/>
            </a:pPr>
            <a:r>
              <a:rPr lang="en-GB" sz="1800" b="1" i="1" dirty="0" smtClean="0"/>
              <a:t>Honesty</a:t>
            </a:r>
            <a:r>
              <a:rPr lang="en-GB" sz="1800" dirty="0" smtClean="0"/>
              <a:t>; including  integrity and the </a:t>
            </a:r>
            <a:r>
              <a:rPr lang="en-GB" sz="1800" dirty="0"/>
              <a:t>stance </a:t>
            </a:r>
            <a:r>
              <a:rPr lang="en-GB" sz="1800" dirty="0" smtClean="0"/>
              <a:t>against corruption</a:t>
            </a:r>
          </a:p>
          <a:p>
            <a:pPr lvl="1">
              <a:buFontTx/>
              <a:buChar char="-"/>
              <a:defRPr/>
            </a:pPr>
            <a:r>
              <a:rPr lang="en-GB" sz="1800" b="1" i="1" dirty="0" smtClean="0"/>
              <a:t>Purity</a:t>
            </a:r>
            <a:r>
              <a:rPr lang="en-GB" sz="1800" dirty="0" smtClean="0"/>
              <a:t> of motive </a:t>
            </a:r>
            <a:r>
              <a:rPr lang="en-GB" sz="1800" dirty="0"/>
              <a:t>in defining the </a:t>
            </a:r>
            <a:r>
              <a:rPr lang="en-GB" sz="1800" dirty="0" smtClean="0"/>
              <a:t>purpose of </a:t>
            </a:r>
            <a:r>
              <a:rPr lang="en-GB" sz="1800" dirty="0"/>
              <a:t>our organisations, beyond </a:t>
            </a:r>
            <a:r>
              <a:rPr lang="en-GB" sz="1800" dirty="0" smtClean="0"/>
              <a:t>the profit </a:t>
            </a:r>
            <a:r>
              <a:rPr lang="en-GB" sz="1800" dirty="0"/>
              <a:t>motive and </a:t>
            </a:r>
            <a:r>
              <a:rPr lang="en-GB" sz="1800" dirty="0" smtClean="0"/>
              <a:t>towards contribution</a:t>
            </a:r>
            <a:r>
              <a:rPr lang="en-GB" sz="1800" dirty="0"/>
              <a:t> </a:t>
            </a:r>
            <a:r>
              <a:rPr lang="en-GB" sz="1800" dirty="0" smtClean="0"/>
              <a:t>to </a:t>
            </a:r>
            <a:r>
              <a:rPr lang="en-GB" sz="1800" dirty="0"/>
              <a:t>society. </a:t>
            </a:r>
            <a:endParaRPr lang="en-GB" sz="1800" dirty="0" smtClean="0"/>
          </a:p>
          <a:p>
            <a:pPr lvl="1">
              <a:buFontTx/>
              <a:buChar char="-"/>
              <a:defRPr/>
            </a:pPr>
            <a:r>
              <a:rPr lang="en-GB" sz="1800" b="1" i="1" dirty="0" smtClean="0"/>
              <a:t>Equity</a:t>
            </a:r>
            <a:r>
              <a:rPr lang="en-GB" sz="1800" dirty="0" smtClean="0"/>
              <a:t> (mutual interest) across </a:t>
            </a:r>
            <a:r>
              <a:rPr lang="en-GB" sz="1800" dirty="0"/>
              <a:t>all </a:t>
            </a:r>
            <a:r>
              <a:rPr lang="en-GB" sz="1800" dirty="0" smtClean="0"/>
              <a:t>stakeholders; stewardship </a:t>
            </a:r>
            <a:r>
              <a:rPr lang="en-GB" sz="1800" dirty="0"/>
              <a:t>and service; </a:t>
            </a:r>
            <a:endParaRPr lang="en-GB" sz="1800" dirty="0" smtClean="0"/>
          </a:p>
          <a:p>
            <a:pPr lvl="1">
              <a:buFontTx/>
              <a:buChar char="-"/>
              <a:defRPr/>
            </a:pPr>
            <a:r>
              <a:rPr lang="en-GB" sz="1800" b="1" i="1" dirty="0" smtClean="0"/>
              <a:t>Love</a:t>
            </a:r>
            <a:r>
              <a:rPr lang="en-GB" sz="1800" dirty="0" smtClean="0"/>
              <a:t> for people</a:t>
            </a:r>
            <a:r>
              <a:rPr lang="en-GB" sz="1800" dirty="0"/>
              <a:t>, planet, peace, prosperity </a:t>
            </a:r>
            <a:r>
              <a:rPr lang="en-GB" sz="1800" dirty="0" smtClean="0"/>
              <a:t>and future </a:t>
            </a:r>
            <a:r>
              <a:rPr lang="en-GB" sz="1800" dirty="0"/>
              <a:t>generations</a:t>
            </a:r>
            <a:r>
              <a:rPr lang="en-GB" sz="1800" dirty="0" smtClean="0"/>
              <a:t>.</a:t>
            </a:r>
          </a:p>
          <a:p>
            <a:pPr>
              <a:defRPr/>
            </a:pPr>
            <a:r>
              <a:rPr lang="en-GB" sz="1800" b="1" i="1" dirty="0" smtClean="0"/>
              <a:t>Change </a:t>
            </a:r>
            <a:r>
              <a:rPr lang="en-GB" sz="1800" b="1" i="1" dirty="0"/>
              <a:t>in </a:t>
            </a:r>
            <a:r>
              <a:rPr lang="en-GB" sz="1800" b="1" i="1" dirty="0" smtClean="0"/>
              <a:t>the world </a:t>
            </a:r>
            <a:r>
              <a:rPr lang="en-GB" sz="1800" b="1" i="1" dirty="0"/>
              <a:t>starts with change in </a:t>
            </a:r>
            <a:r>
              <a:rPr lang="en-GB" sz="1800" b="1" i="1" dirty="0" smtClean="0"/>
              <a:t>individuals</a:t>
            </a:r>
            <a:r>
              <a:rPr lang="en-GB" sz="1800" dirty="0" smtClean="0"/>
              <a:t>’ </a:t>
            </a:r>
            <a:r>
              <a:rPr lang="en-GB" sz="1800" b="1" i="1" dirty="0" smtClean="0"/>
              <a:t>motivations </a:t>
            </a:r>
            <a:r>
              <a:rPr lang="en-GB" sz="1800" b="1" i="1" dirty="0"/>
              <a:t>and behaviours</a:t>
            </a:r>
            <a:r>
              <a:rPr lang="en-GB" sz="1800" dirty="0"/>
              <a:t>. </a:t>
            </a:r>
            <a:r>
              <a:rPr lang="en-GB" sz="1800" dirty="0" smtClean="0"/>
              <a:t>This encourages </a:t>
            </a:r>
            <a:r>
              <a:rPr lang="en-GB" sz="1800" dirty="0"/>
              <a:t>not just Corporate </a:t>
            </a:r>
            <a:r>
              <a:rPr lang="en-GB" sz="1800" dirty="0" smtClean="0"/>
              <a:t>Social Responsibility (CSR) but </a:t>
            </a:r>
            <a:r>
              <a:rPr lang="en-GB" sz="1800" dirty="0"/>
              <a:t>also Personal </a:t>
            </a:r>
            <a:r>
              <a:rPr lang="en-GB" sz="1800" dirty="0" smtClean="0"/>
              <a:t>Social Responsibility (PSR).</a:t>
            </a:r>
          </a:p>
          <a:p>
            <a:pPr marL="0" indent="0">
              <a:buFont typeface="Arial" charset="0"/>
              <a:buNone/>
              <a:defRPr/>
            </a:pPr>
            <a:endParaRPr lang="en-GB" sz="1200" b="1" i="1" dirty="0" smtClean="0"/>
          </a:p>
          <a:p>
            <a:pPr>
              <a:defRPr/>
            </a:pPr>
            <a:endParaRPr lang="en-GB" dirty="0"/>
          </a:p>
          <a:p>
            <a:pPr>
              <a:defRPr/>
            </a:pPr>
            <a:endParaRPr lang="en-GB" dirty="0"/>
          </a:p>
        </p:txBody>
      </p:sp>
      <p:pic>
        <p:nvPicPr>
          <p:cNvPr id="8196" name="Picture 4"/>
          <p:cNvPicPr>
            <a:picLocks noChangeAspect="1" noChangeArrowheads="1"/>
          </p:cNvPicPr>
          <p:nvPr/>
        </p:nvPicPr>
        <p:blipFill>
          <a:blip r:embed="rId2" cstate="print"/>
          <a:srcRect/>
          <a:stretch>
            <a:fillRect/>
          </a:stretch>
        </p:blipFill>
        <p:spPr bwMode="auto">
          <a:xfrm>
            <a:off x="250825" y="260350"/>
            <a:ext cx="2017713" cy="1006475"/>
          </a:xfrm>
          <a:prstGeom prst="rect">
            <a:avLst/>
          </a:prstGeom>
          <a:noFill/>
          <a:ln w="9525">
            <a:noFill/>
            <a:miter lim="800000"/>
            <a:headEnd/>
            <a:tailEnd/>
          </a:ln>
          <a:effectLst/>
        </p:spPr>
      </p:pic>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323850" y="115888"/>
            <a:ext cx="8569325" cy="941387"/>
          </a:xfrm>
        </p:spPr>
        <p:txBody>
          <a:bodyPr/>
          <a:lstStyle/>
          <a:p>
            <a:r>
              <a:rPr lang="en-GB" altLang="en-US" sz="3900" smtClean="0"/>
              <a:t>                  Dynamics of trust framework</a:t>
            </a:r>
          </a:p>
        </p:txBody>
      </p:sp>
      <p:graphicFrame>
        <p:nvGraphicFramePr>
          <p:cNvPr id="4" name="Content Placeholder 3"/>
          <p:cNvGraphicFramePr>
            <a:graphicFrameLocks noGrp="1"/>
          </p:cNvGraphicFramePr>
          <p:nvPr>
            <p:ph idx="1"/>
          </p:nvPr>
        </p:nvGraphicFramePr>
        <p:xfrm>
          <a:off x="457200" y="2071389"/>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3708400" y="2998788"/>
            <a:ext cx="1871663" cy="646112"/>
          </a:xfrm>
          <a:prstGeom prst="rect">
            <a:avLst/>
          </a:prstGeom>
          <a:noFill/>
        </p:spPr>
        <p:txBody>
          <a:bodyPr>
            <a:spAutoFit/>
          </a:bodyPr>
          <a:lstStyle/>
          <a:p>
            <a:pPr algn="ctr">
              <a:defRPr/>
            </a:pPr>
            <a:r>
              <a:rPr lang="en-GB" dirty="0">
                <a:solidFill>
                  <a:schemeClr val="bg1"/>
                </a:solidFill>
                <a:latin typeface="+mj-lt"/>
              </a:rPr>
              <a:t>5 Pillars (organisational)</a:t>
            </a:r>
            <a:endParaRPr lang="en-GB" dirty="0">
              <a:latin typeface="+mj-lt"/>
            </a:endParaRPr>
          </a:p>
        </p:txBody>
      </p:sp>
      <p:sp>
        <p:nvSpPr>
          <p:cNvPr id="6" name="TextBox 5"/>
          <p:cNvSpPr txBox="1"/>
          <p:nvPr/>
        </p:nvSpPr>
        <p:spPr>
          <a:xfrm>
            <a:off x="468313" y="1052513"/>
            <a:ext cx="8351837" cy="1077912"/>
          </a:xfrm>
          <a:prstGeom prst="rect">
            <a:avLst/>
          </a:prstGeom>
          <a:noFill/>
        </p:spPr>
        <p:txBody>
          <a:bodyPr>
            <a:spAutoFit/>
          </a:bodyPr>
          <a:lstStyle/>
          <a:p>
            <a:pPr marL="285750" indent="-285750">
              <a:buFont typeface="Arial" panose="020B0604020202020204" pitchFamily="34" charset="0"/>
              <a:buChar char="•"/>
              <a:defRPr/>
            </a:pPr>
            <a:r>
              <a:rPr lang="en-GB" sz="2300" dirty="0">
                <a:latin typeface="+mj-lt"/>
              </a:rPr>
              <a:t>Five pillars as “business principles”</a:t>
            </a:r>
          </a:p>
          <a:p>
            <a:pPr marL="285750" indent="-285750">
              <a:buFont typeface="Arial" panose="020B0604020202020204" pitchFamily="34" charset="0"/>
              <a:buChar char="•"/>
              <a:defRPr/>
            </a:pPr>
            <a:r>
              <a:rPr lang="en-GB" sz="2300" dirty="0">
                <a:latin typeface="+mj-lt"/>
              </a:rPr>
              <a:t>Inside Out: the personal, organisational and societal context</a:t>
            </a:r>
          </a:p>
          <a:p>
            <a:pPr>
              <a:defRPr/>
            </a:pPr>
            <a:endParaRPr lang="en-GB" dirty="0"/>
          </a:p>
        </p:txBody>
      </p:sp>
      <p:pic>
        <p:nvPicPr>
          <p:cNvPr id="9222" name="Picture 6"/>
          <p:cNvPicPr>
            <a:picLocks noChangeAspect="1" noChangeArrowheads="1"/>
          </p:cNvPicPr>
          <p:nvPr/>
        </p:nvPicPr>
        <p:blipFill>
          <a:blip r:embed="rId7" cstate="print"/>
          <a:srcRect/>
          <a:stretch>
            <a:fillRect/>
          </a:stretch>
        </p:blipFill>
        <p:spPr bwMode="auto">
          <a:xfrm>
            <a:off x="468313" y="46038"/>
            <a:ext cx="2017712" cy="1006475"/>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ubrik 1"/>
          <p:cNvSpPr>
            <a:spLocks noGrp="1"/>
          </p:cNvSpPr>
          <p:nvPr>
            <p:ph type="title"/>
          </p:nvPr>
        </p:nvSpPr>
        <p:spPr/>
        <p:txBody>
          <a:bodyPr/>
          <a:lstStyle/>
          <a:p>
            <a:pPr eaLnBrk="1" hangingPunct="1"/>
            <a:r>
              <a:rPr lang="sv-SE" altLang="en-US" b="1" smtClean="0"/>
              <a:t> Five pillars of trust</a:t>
            </a:r>
          </a:p>
        </p:txBody>
      </p:sp>
      <p:graphicFrame>
        <p:nvGraphicFramePr>
          <p:cNvPr id="4" name="Platshållare för innehåll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44" name="Picture 4"/>
          <p:cNvPicPr>
            <a:picLocks noChangeAspect="1" noChangeArrowheads="1"/>
          </p:cNvPicPr>
          <p:nvPr/>
        </p:nvPicPr>
        <p:blipFill>
          <a:blip r:embed="rId7" cstate="print"/>
          <a:srcRect/>
          <a:stretch>
            <a:fillRect/>
          </a:stretch>
        </p:blipFill>
        <p:spPr bwMode="auto">
          <a:xfrm>
            <a:off x="395288" y="333375"/>
            <a:ext cx="2017712" cy="1006475"/>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3035</TotalTime>
  <Words>3299</Words>
  <Application>Microsoft Office PowerPoint</Application>
  <PresentationFormat>On-screen Show (4:3)</PresentationFormat>
  <Paragraphs>350</Paragraphs>
  <Slides>45</Slides>
  <Notes>1</Notes>
  <HiddenSlides>7</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45</vt:i4>
      </vt:variant>
    </vt:vector>
  </HeadingPairs>
  <TitlesOfParts>
    <vt:vector size="48" baseType="lpstr">
      <vt:lpstr>Arial</vt:lpstr>
      <vt:lpstr>Calibri</vt:lpstr>
      <vt:lpstr>Office Theme</vt:lpstr>
      <vt:lpstr>Pillars of trust and Integrity</vt:lpstr>
      <vt:lpstr>Slide 2</vt:lpstr>
      <vt:lpstr>I             Imparting values to students</vt:lpstr>
      <vt:lpstr>Global dynamic</vt:lpstr>
      <vt:lpstr>Global dynamic</vt:lpstr>
      <vt:lpstr>Slide 6</vt:lpstr>
      <vt:lpstr>        Core values &amp; principles</vt:lpstr>
      <vt:lpstr>                  Dynamics of trust framework</vt:lpstr>
      <vt:lpstr> Five pillars of trust</vt:lpstr>
      <vt:lpstr>Pillars of trust</vt:lpstr>
      <vt:lpstr>1. Integrity</vt:lpstr>
      <vt:lpstr>        Case Study: Integrity</vt:lpstr>
      <vt:lpstr>   Case Study: Integrity</vt:lpstr>
      <vt:lpstr>     Case Study: Integrity</vt:lpstr>
      <vt:lpstr>                2. Cooperation</vt:lpstr>
      <vt:lpstr>Cooperation</vt:lpstr>
      <vt:lpstr>3. Stewardship</vt:lpstr>
      <vt:lpstr>Stewardship</vt:lpstr>
      <vt:lpstr>Stewardship</vt:lpstr>
      <vt:lpstr>                   Case study: stewardship</vt:lpstr>
      <vt:lpstr>       Case study: stewardship</vt:lpstr>
      <vt:lpstr>4. Purpose</vt:lpstr>
      <vt:lpstr>   What makes a good company ?</vt:lpstr>
      <vt:lpstr>Case study: purpose</vt:lpstr>
      <vt:lpstr>                Case study: purpose</vt:lpstr>
      <vt:lpstr>5. Sustainability</vt:lpstr>
      <vt:lpstr>                  Case study: Sustainability</vt:lpstr>
      <vt:lpstr>Seven Cs of Trust</vt:lpstr>
      <vt:lpstr>Seven Cs of Trust</vt:lpstr>
      <vt:lpstr>Seven Cs of Trust</vt:lpstr>
      <vt:lpstr>Seven Cs of Trust</vt:lpstr>
      <vt:lpstr>Seven Cs of Trust</vt:lpstr>
      <vt:lpstr>Seven Cs of Trust</vt:lpstr>
      <vt:lpstr>Seven Cs of Trust</vt:lpstr>
      <vt:lpstr>Seven Cs of Trust</vt:lpstr>
      <vt:lpstr>Seven Cs of Trust</vt:lpstr>
      <vt:lpstr>Seven Cs of Trust</vt:lpstr>
      <vt:lpstr>               Taking time for self-reflection</vt:lpstr>
      <vt:lpstr>             Taking time for self-reflection</vt:lpstr>
      <vt:lpstr>             Taking time for self-reflection</vt:lpstr>
      <vt:lpstr>          Method of ‘Quiet Time’</vt:lpstr>
      <vt:lpstr>     Intercultural aspects </vt:lpstr>
      <vt:lpstr>                    Questions for reflection/discussion</vt:lpstr>
      <vt:lpstr>           Expanding and sharing</vt:lpstr>
      <vt:lpstr>              Pillars of Trust and Integrity</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Five pillars of trust</dc:title>
  <dc:creator>Mike</dc:creator>
  <cp:lastModifiedBy>David</cp:lastModifiedBy>
  <cp:revision>210</cp:revision>
  <cp:lastPrinted>2016-11-21T21:20:40Z</cp:lastPrinted>
  <dcterms:created xsi:type="dcterms:W3CDTF">2015-08-17T11:14:06Z</dcterms:created>
  <dcterms:modified xsi:type="dcterms:W3CDTF">2017-11-02T19:16:56Z</dcterms:modified>
</cp:coreProperties>
</file>