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8" r:id="rId3"/>
    <p:sldId id="266" r:id="rId4"/>
    <p:sldId id="267" r:id="rId5"/>
    <p:sldId id="268" r:id="rId6"/>
    <p:sldId id="269" r:id="rId7"/>
    <p:sldId id="270" r:id="rId8"/>
    <p:sldId id="274" r:id="rId9"/>
    <p:sldId id="275" r:id="rId10"/>
    <p:sldId id="271" r:id="rId11"/>
    <p:sldId id="272" r:id="rId12"/>
    <p:sldId id="259" r:id="rId13"/>
    <p:sldId id="260" r:id="rId14"/>
    <p:sldId id="283" r:id="rId15"/>
    <p:sldId id="284" r:id="rId16"/>
    <p:sldId id="285" r:id="rId17"/>
    <p:sldId id="286" r:id="rId18"/>
    <p:sldId id="262" r:id="rId19"/>
    <p:sldId id="287" r:id="rId20"/>
    <p:sldId id="289" r:id="rId21"/>
    <p:sldId id="290" r:id="rId22"/>
    <p:sldId id="293" r:id="rId23"/>
    <p:sldId id="291" r:id="rId24"/>
    <p:sldId id="288" r:id="rId25"/>
    <p:sldId id="282" r:id="rId26"/>
    <p:sldId id="29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50" autoAdjust="0"/>
  </p:normalViewPr>
  <p:slideViewPr>
    <p:cSldViewPr snapToGrid="0" snapToObjects="1">
      <p:cViewPr>
        <p:scale>
          <a:sx n="105" d="100"/>
          <a:sy n="105" d="100"/>
        </p:scale>
        <p:origin x="-14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3475-A5AC-3340-B146-43EF8373A097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AF97-BF02-2448-B3FB-8CD10C25C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3475-A5AC-3340-B146-43EF8373A097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AF97-BF02-2448-B3FB-8CD10C25C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3475-A5AC-3340-B146-43EF8373A097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AF97-BF02-2448-B3FB-8CD10C25C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3475-A5AC-3340-B146-43EF8373A097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AF97-BF02-2448-B3FB-8CD10C25C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3475-A5AC-3340-B146-43EF8373A097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AF97-BF02-2448-B3FB-8CD10C25C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3475-A5AC-3340-B146-43EF8373A097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AF97-BF02-2448-B3FB-8CD10C25C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3475-A5AC-3340-B146-43EF8373A097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AF97-BF02-2448-B3FB-8CD10C25C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3475-A5AC-3340-B146-43EF8373A097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AF97-BF02-2448-B3FB-8CD10C25C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3475-A5AC-3340-B146-43EF8373A097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AF97-BF02-2448-B3FB-8CD10C25C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3475-A5AC-3340-B146-43EF8373A097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AF97-BF02-2448-B3FB-8CD10C25C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3475-A5AC-3340-B146-43EF8373A097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AF97-BF02-2448-B3FB-8CD10C25C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D3475-A5AC-3340-B146-43EF8373A097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7AF97-BF02-2448-B3FB-8CD10C25C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d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oleObject" Target="Macintosh%20HD:Users:stuartmoss:Desktop:Dissertation.doc!OLE_LINK11" TargetMode="External"/><Relationship Id="rId7" Type="http://schemas.openxmlformats.org/officeDocument/2006/relationships/oleObject" Target="Macintosh%20HD:Users:stuartmoss:Desktop:Dissertation.doc!OLE_LINK13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png"/><Relationship Id="rId5" Type="http://schemas.openxmlformats.org/officeDocument/2006/relationships/oleObject" Target="Macintosh%20HD:Users:stuartmoss:Desktop:Dissertation.doc!OLE_LINK12" TargetMode="Externa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tertainmentplanet.e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d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>
            <a:off x="2659529" y="1927412"/>
            <a:ext cx="4542118" cy="2554941"/>
          </a:xfrm>
          <a:prstGeom prst="straightConnector1">
            <a:avLst/>
          </a:prstGeom>
          <a:ln w="76200" cap="flat" cmpd="sng" algn="ctr">
            <a:solidFill>
              <a:schemeClr val="tx2">
                <a:lumMod val="40000"/>
                <a:lumOff val="60000"/>
              </a:schemeClr>
            </a:solidFill>
            <a:prstDash val="dash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738472" y="3727807"/>
            <a:ext cx="2374094" cy="30524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Networking in</a:t>
            </a:r>
            <a:br>
              <a:rPr lang="en-US" b="1" dirty="0" smtClean="0"/>
            </a:br>
            <a:r>
              <a:rPr lang="en-US" b="1" dirty="0" smtClean="0"/>
              <a:t>the Connected Age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5975" y="3886200"/>
            <a:ext cx="7338825" cy="1752600"/>
          </a:xfrm>
        </p:spPr>
        <p:txBody>
          <a:bodyPr/>
          <a:lstStyle/>
          <a:p>
            <a:r>
              <a:rPr lang="en-US" b="1" dirty="0" smtClean="0"/>
              <a:t>Stuart Moss – </a:t>
            </a:r>
            <a:r>
              <a:rPr lang="en-US" b="1" dirty="0" err="1" smtClean="0"/>
              <a:t>s.moss@leedsmet.ac.uk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075" y="5327650"/>
            <a:ext cx="1193800" cy="1193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1550" y="277159"/>
            <a:ext cx="1206500" cy="1193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-26838" y="-1"/>
            <a:ext cx="2686367" cy="2369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Entrepreneur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GB" dirty="0" smtClean="0"/>
              <a:t>Other entrepreneurs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Researchers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Financers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Employers and industry figures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Specialist agencies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Support groups e.g. business incubators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1294"/>
          </a:xfrm>
        </p:spPr>
        <p:txBody>
          <a:bodyPr>
            <a:normAutofit/>
          </a:bodyPr>
          <a:lstStyle/>
          <a:p>
            <a:r>
              <a:rPr lang="en-US" dirty="0" smtClean="0"/>
              <a:t>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059" y="941294"/>
            <a:ext cx="8680823" cy="573741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GB" dirty="0" smtClean="0"/>
              <a:t>Specific networking events, such as business lunches.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Conferences / seminars.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Training sessions.</a:t>
            </a:r>
          </a:p>
          <a:p>
            <a:pPr lvl="0">
              <a:buNone/>
            </a:pPr>
            <a:endParaRPr lang="en-GB" dirty="0" smtClean="0"/>
          </a:p>
          <a:p>
            <a:pPr lvl="0"/>
            <a:r>
              <a:rPr lang="en-GB" dirty="0" smtClean="0"/>
              <a:t>Industry events such as trade shows.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In social locations such as the gym, coffee shops and whilst travelling on public transport.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Online in a plethora of locations, but most notably, bulletin boards where users have a shared interest; social networking websites / web applications; and other communicative internet based applications.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 billion users (October 2012).</a:t>
            </a:r>
          </a:p>
          <a:p>
            <a:endParaRPr lang="en-US" dirty="0" smtClean="0"/>
          </a:p>
          <a:p>
            <a:r>
              <a:rPr lang="en-US" dirty="0" smtClean="0"/>
              <a:t>Socially used by students, often to show ‘good times’. Suitability for professional graduate networking questionable.</a:t>
            </a:r>
          </a:p>
          <a:p>
            <a:endParaRPr lang="en-US" dirty="0" smtClean="0"/>
          </a:p>
          <a:p>
            <a:r>
              <a:rPr lang="en-US" dirty="0" smtClean="0"/>
              <a:t>Personal safety and security issues.</a:t>
            </a:r>
          </a:p>
          <a:p>
            <a:endParaRPr lang="en-US" dirty="0" smtClean="0"/>
          </a:p>
          <a:p>
            <a:r>
              <a:rPr lang="en-US" dirty="0" smtClean="0"/>
              <a:t>Increasingly used by businesses.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175 million users (June 2012).</a:t>
            </a:r>
          </a:p>
          <a:p>
            <a:endParaRPr lang="en-US" dirty="0" smtClean="0"/>
          </a:p>
          <a:p>
            <a:r>
              <a:rPr lang="en-US" dirty="0" smtClean="0"/>
              <a:t>Generally an older and more professional user base.</a:t>
            </a:r>
          </a:p>
          <a:p>
            <a:endParaRPr lang="en-US" dirty="0" smtClean="0"/>
          </a:p>
          <a:p>
            <a:r>
              <a:rPr lang="en-US" dirty="0" smtClean="0"/>
              <a:t>Can work as an online curriculum vitae (CV).</a:t>
            </a:r>
          </a:p>
          <a:p>
            <a:endParaRPr lang="en-US" dirty="0" smtClean="0"/>
          </a:p>
          <a:p>
            <a:r>
              <a:rPr lang="en-US" dirty="0" smtClean="0"/>
              <a:t>A growing tool, worth investing in an account for graduates.</a:t>
            </a:r>
          </a:p>
          <a:p>
            <a:endParaRPr lang="en-US" dirty="0" smtClean="0"/>
          </a:p>
          <a:p>
            <a:r>
              <a:rPr lang="en-US" dirty="0" smtClean="0"/>
              <a:t>Can ‘bump’ </a:t>
            </a:r>
            <a:r>
              <a:rPr lang="en-US" dirty="0" err="1" smtClean="0"/>
              <a:t>e</a:t>
            </a:r>
            <a:r>
              <a:rPr lang="en-US" dirty="0" smtClean="0"/>
              <a:t>-business cards if F2F using </a:t>
            </a:r>
            <a:r>
              <a:rPr lang="en-US" dirty="0" err="1" smtClean="0"/>
              <a:t>smartphones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Transition from Facebook to LinkedIn.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28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Micro blog of 140 characters (max) per post (Tweet).</a:t>
            </a:r>
          </a:p>
          <a:p>
            <a:endParaRPr lang="en-US" dirty="0" smtClean="0"/>
          </a:p>
          <a:p>
            <a:r>
              <a:rPr lang="en-US" dirty="0" smtClean="0"/>
              <a:t>500 million global users (April 2012).</a:t>
            </a:r>
          </a:p>
          <a:p>
            <a:endParaRPr lang="en-US" dirty="0" smtClean="0"/>
          </a:p>
          <a:p>
            <a:r>
              <a:rPr lang="en-US" dirty="0" smtClean="0"/>
              <a:t>800,000 searches performed daily.</a:t>
            </a:r>
          </a:p>
          <a:p>
            <a:endParaRPr lang="en-US" dirty="0" smtClean="0"/>
          </a:p>
          <a:p>
            <a:r>
              <a:rPr lang="en-US" dirty="0" smtClean="0"/>
              <a:t>Rapidly growing due to rise in </a:t>
            </a:r>
            <a:r>
              <a:rPr lang="en-US" dirty="0" err="1" smtClean="0"/>
              <a:t>smartphones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GB" dirty="0" smtClean="0"/>
              <a:t>Possibly the most useful and effective global networking tool in the world today.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27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7340"/>
            <a:ext cx="8229600" cy="5698094"/>
          </a:xfrm>
        </p:spPr>
        <p:txBody>
          <a:bodyPr>
            <a:noAutofit/>
          </a:bodyPr>
          <a:lstStyle/>
          <a:p>
            <a:pPr lvl="0"/>
            <a:r>
              <a:rPr lang="en-GB" sz="2400" dirty="0" smtClean="0"/>
              <a:t>Examples of ‘useful’ Tweeters for students:</a:t>
            </a:r>
          </a:p>
          <a:p>
            <a:pPr lvl="1"/>
            <a:r>
              <a:rPr lang="en-GB" sz="2000" b="1" dirty="0" smtClean="0"/>
              <a:t>@</a:t>
            </a:r>
            <a:r>
              <a:rPr lang="en-GB" sz="2000" b="1" dirty="0" err="1" smtClean="0"/>
              <a:t>artsjobs</a:t>
            </a:r>
            <a:r>
              <a:rPr lang="en-GB" sz="2000" b="1" dirty="0" smtClean="0"/>
              <a:t> </a:t>
            </a:r>
            <a:r>
              <a:rPr lang="en-GB" sz="2000" dirty="0" smtClean="0"/>
              <a:t>– features jobs in the arts around the UK.</a:t>
            </a:r>
          </a:p>
          <a:p>
            <a:pPr lvl="1"/>
            <a:r>
              <a:rPr lang="en-GB" sz="2000" b="1" dirty="0" smtClean="0"/>
              <a:t>@</a:t>
            </a:r>
            <a:r>
              <a:rPr lang="en-GB" sz="2000" b="1" dirty="0" err="1" smtClean="0"/>
              <a:t>ents_leeds_met</a:t>
            </a:r>
            <a:r>
              <a:rPr lang="en-GB" sz="2000" b="1" dirty="0" smtClean="0"/>
              <a:t> </a:t>
            </a:r>
            <a:r>
              <a:rPr lang="en-GB" sz="2000" dirty="0" smtClean="0"/>
              <a:t>– an example of a degree course tweet feed for the BA (Hons) Entertainment Management at Leeds Metropolitan University.</a:t>
            </a:r>
          </a:p>
          <a:p>
            <a:pPr lvl="1"/>
            <a:r>
              <a:rPr lang="en-GB" sz="2000" b="1" dirty="0" smtClean="0"/>
              <a:t>@</a:t>
            </a:r>
            <a:r>
              <a:rPr lang="en-GB" sz="2000" b="1" dirty="0" err="1" smtClean="0"/>
              <a:t>leedsmet</a:t>
            </a:r>
            <a:r>
              <a:rPr lang="en-GB" sz="2000" b="1" dirty="0" smtClean="0"/>
              <a:t> </a:t>
            </a:r>
            <a:r>
              <a:rPr lang="en-GB" sz="2000" dirty="0" smtClean="0"/>
              <a:t>– Leeds Metropolitan University’s official tweet feed.</a:t>
            </a:r>
          </a:p>
          <a:p>
            <a:pPr lvl="1"/>
            <a:r>
              <a:rPr lang="en-GB" sz="2000" b="1" dirty="0" smtClean="0"/>
              <a:t>@</a:t>
            </a:r>
            <a:r>
              <a:rPr lang="en-GB" sz="2000" b="1" dirty="0" err="1" smtClean="0"/>
              <a:t>mycareersadvice</a:t>
            </a:r>
            <a:r>
              <a:rPr lang="en-GB" sz="2000" b="1" dirty="0" smtClean="0"/>
              <a:t> </a:t>
            </a:r>
            <a:r>
              <a:rPr lang="en-GB" sz="2000" dirty="0" smtClean="0"/>
              <a:t>– career advice and guidance for graduates.</a:t>
            </a:r>
          </a:p>
          <a:p>
            <a:pPr lvl="1"/>
            <a:r>
              <a:rPr lang="en-GB" sz="2000" b="1" dirty="0" smtClean="0"/>
              <a:t>@</a:t>
            </a:r>
            <a:r>
              <a:rPr lang="en-GB" sz="2000" b="1" dirty="0" err="1" smtClean="0"/>
              <a:t>postgrants</a:t>
            </a:r>
            <a:r>
              <a:rPr lang="en-GB" sz="2000" b="1" dirty="0" smtClean="0"/>
              <a:t> </a:t>
            </a:r>
            <a:r>
              <a:rPr lang="en-GB" sz="2000" dirty="0" smtClean="0"/>
              <a:t>– educational grants and scholarships.</a:t>
            </a:r>
          </a:p>
          <a:p>
            <a:pPr lvl="1"/>
            <a:r>
              <a:rPr lang="en-GB" sz="2000" b="1" dirty="0" smtClean="0"/>
              <a:t>@</a:t>
            </a:r>
            <a:r>
              <a:rPr lang="en-GB" sz="2000" b="1" dirty="0" err="1" smtClean="0"/>
              <a:t>SocialMediaJob</a:t>
            </a:r>
            <a:r>
              <a:rPr lang="en-GB" sz="2000" b="1" dirty="0" smtClean="0"/>
              <a:t> </a:t>
            </a:r>
            <a:r>
              <a:rPr lang="en-GB" sz="2000" dirty="0" smtClean="0"/>
              <a:t>- jobs and internships in social media marketing, product management, community management and related fields.</a:t>
            </a:r>
          </a:p>
          <a:p>
            <a:pPr lvl="1"/>
            <a:r>
              <a:rPr lang="en-GB" sz="2000" b="1" dirty="0" smtClean="0"/>
              <a:t>@</a:t>
            </a:r>
            <a:r>
              <a:rPr lang="en-GB" sz="2000" b="1" dirty="0" err="1" smtClean="0"/>
              <a:t>thestartupeu</a:t>
            </a:r>
            <a:r>
              <a:rPr lang="en-GB" sz="2000" b="1" dirty="0" smtClean="0"/>
              <a:t> </a:t>
            </a:r>
            <a:r>
              <a:rPr lang="en-GB" sz="2000" dirty="0" smtClean="0"/>
              <a:t>- this feed supports business </a:t>
            </a:r>
            <a:r>
              <a:rPr lang="en-GB" sz="2000" dirty="0" err="1" smtClean="0"/>
              <a:t>startups</a:t>
            </a:r>
            <a:r>
              <a:rPr lang="en-GB" sz="2000" dirty="0" smtClean="0"/>
              <a:t> and entrepreneurship.</a:t>
            </a:r>
          </a:p>
          <a:p>
            <a:pPr lvl="1"/>
            <a:r>
              <a:rPr lang="en-GB" sz="2000" b="1" dirty="0" smtClean="0"/>
              <a:t>@</a:t>
            </a:r>
            <a:r>
              <a:rPr lang="en-GB" sz="2000" b="1" dirty="0" err="1" smtClean="0"/>
              <a:t>uclcareersblog</a:t>
            </a:r>
            <a:r>
              <a:rPr lang="en-GB" sz="2000" b="1" dirty="0" smtClean="0"/>
              <a:t> </a:t>
            </a:r>
            <a:r>
              <a:rPr lang="en-GB" sz="2000" dirty="0" smtClean="0"/>
              <a:t>– careers advice from the University of Central London’s blog.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witter foll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278"/>
            <a:ext cx="9144000" cy="592206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Key words and terms given a # for search purposes. For example:</a:t>
            </a:r>
          </a:p>
          <a:p>
            <a:pPr lvl="1"/>
            <a:r>
              <a:rPr lang="en-GB" b="1" dirty="0" smtClean="0"/>
              <a:t>#careers </a:t>
            </a:r>
            <a:r>
              <a:rPr lang="en-GB" dirty="0" smtClean="0"/>
              <a:t>– tweets relating to careers advice and guidance.</a:t>
            </a:r>
          </a:p>
          <a:p>
            <a:pPr lvl="1"/>
            <a:r>
              <a:rPr lang="en-GB" b="1" dirty="0" smtClean="0"/>
              <a:t>#dissertation </a:t>
            </a:r>
            <a:r>
              <a:rPr lang="en-GB" dirty="0" smtClean="0"/>
              <a:t>– tweets relating to student dissertations.</a:t>
            </a:r>
          </a:p>
          <a:p>
            <a:pPr lvl="1"/>
            <a:r>
              <a:rPr lang="en-GB" b="1" dirty="0" smtClean="0"/>
              <a:t>#employability </a:t>
            </a:r>
            <a:r>
              <a:rPr lang="en-GB" dirty="0" smtClean="0"/>
              <a:t>– tweets relating to issues associated with employability skills development.</a:t>
            </a:r>
          </a:p>
          <a:p>
            <a:pPr lvl="1"/>
            <a:r>
              <a:rPr lang="en-GB" b="1" dirty="0" smtClean="0"/>
              <a:t>#ERASMUS </a:t>
            </a:r>
            <a:r>
              <a:rPr lang="en-GB" dirty="0" smtClean="0"/>
              <a:t>– tweets relating to ERASMUS exchange programmes.</a:t>
            </a:r>
          </a:p>
          <a:p>
            <a:pPr lvl="1"/>
            <a:r>
              <a:rPr lang="en-GB" b="1" dirty="0" smtClean="0"/>
              <a:t>#ICrEAM </a:t>
            </a:r>
            <a:r>
              <a:rPr lang="en-GB" dirty="0" smtClean="0"/>
              <a:t>– Issues in contemporary entertainment and arts management.</a:t>
            </a:r>
          </a:p>
          <a:p>
            <a:pPr lvl="1"/>
            <a:r>
              <a:rPr lang="en-GB" b="1" dirty="0" smtClean="0"/>
              <a:t>#intern </a:t>
            </a:r>
            <a:r>
              <a:rPr lang="en-GB" dirty="0" smtClean="0"/>
              <a:t>– tweets containing information relating to internships.</a:t>
            </a:r>
          </a:p>
          <a:p>
            <a:pPr lvl="1"/>
            <a:r>
              <a:rPr lang="en-GB" b="1" dirty="0" smtClean="0"/>
              <a:t>#yep </a:t>
            </a:r>
            <a:r>
              <a:rPr lang="en-GB" dirty="0" smtClean="0"/>
              <a:t>- young entrepreneurs and professionals.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50" y="487414"/>
            <a:ext cx="1351525" cy="1369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875" y="487414"/>
            <a:ext cx="1827788" cy="13690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9132" y="487414"/>
            <a:ext cx="1034767" cy="13690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6663" y="487414"/>
            <a:ext cx="1692469" cy="13690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3899" y="487414"/>
            <a:ext cx="1906706" cy="13847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433" y="2170915"/>
            <a:ext cx="1596782" cy="16993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2532" y="2170915"/>
            <a:ext cx="2248342" cy="16993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5240" y="2170915"/>
            <a:ext cx="1475366" cy="16993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0874" y="2170915"/>
            <a:ext cx="2494366" cy="16993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7350" y="4120515"/>
            <a:ext cx="2102750" cy="15750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13232" y="4120515"/>
            <a:ext cx="1473199" cy="15750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67099" y="4120515"/>
            <a:ext cx="1845899" cy="15750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29300" y="4120515"/>
            <a:ext cx="2481305" cy="15750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84687" y="1468677"/>
            <a:ext cx="5712374" cy="320962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97350" y="5695548"/>
            <a:ext cx="7832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For every desktop computer, there are 10 mobile devices.</a:t>
            </a:r>
          </a:p>
          <a:p>
            <a:pPr algn="ctr"/>
            <a:r>
              <a:rPr lang="en-US" i="1" dirty="0" smtClean="0"/>
              <a:t>Around the world, mobile phones outnumber toothbrushes two-to-one (Weber, 2011). 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Foursquare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Only 20 million registered users, but growing quickly due to smartphone proliferation.</a:t>
            </a:r>
          </a:p>
          <a:p>
            <a:endParaRPr lang="en-US" dirty="0" smtClean="0"/>
          </a:p>
          <a:p>
            <a:r>
              <a:rPr lang="en-US" dirty="0" smtClean="0"/>
              <a:t>Geo-social networking platform.</a:t>
            </a:r>
          </a:p>
          <a:p>
            <a:endParaRPr lang="en-US" dirty="0" smtClean="0"/>
          </a:p>
          <a:p>
            <a:r>
              <a:rPr lang="en-US" dirty="0" smtClean="0"/>
              <a:t>Works by users ‘checking in’ to venues.</a:t>
            </a:r>
          </a:p>
          <a:p>
            <a:endParaRPr lang="en-US" dirty="0" smtClean="0"/>
          </a:p>
          <a:p>
            <a:r>
              <a:rPr lang="en-US" dirty="0" smtClean="0"/>
              <a:t>Huge networking potential.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Declining user base.</a:t>
            </a:r>
          </a:p>
          <a:p>
            <a:endParaRPr lang="en-US" dirty="0" smtClean="0"/>
          </a:p>
          <a:p>
            <a:r>
              <a:rPr lang="en-US" dirty="0" smtClean="0"/>
              <a:t>Users for creators of media content, particularly audio and video.</a:t>
            </a:r>
          </a:p>
          <a:p>
            <a:endParaRPr lang="en-US" dirty="0" smtClean="0"/>
          </a:p>
          <a:p>
            <a:r>
              <a:rPr lang="en-US" dirty="0" smtClean="0"/>
              <a:t>Geared towards a teen audience.</a:t>
            </a:r>
          </a:p>
          <a:p>
            <a:endParaRPr lang="en-US" dirty="0" smtClean="0"/>
          </a:p>
          <a:p>
            <a:r>
              <a:rPr lang="en-US" dirty="0" smtClean="0"/>
              <a:t>Professional networking for the majority of graduates is limited.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654389"/>
              </p:ext>
            </p:extLst>
          </p:nvPr>
        </p:nvGraphicFramePr>
        <p:xfrm>
          <a:off x="0" y="384865"/>
          <a:ext cx="9122767" cy="3426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7" name="Document" r:id="rId3" imgW="5003800" imgH="1879600" progId="Word.Document.12">
                  <p:link updateAutomatic="1"/>
                </p:oleObj>
              </mc:Choice>
              <mc:Fallback>
                <p:oleObj name="Document" r:id="rId3" imgW="5003800" imgH="18796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4865"/>
                        <a:ext cx="9122767" cy="3426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44338"/>
              </p:ext>
            </p:extLst>
          </p:nvPr>
        </p:nvGraphicFramePr>
        <p:xfrm>
          <a:off x="4559300" y="3811691"/>
          <a:ext cx="4584700" cy="275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8" name="Document" r:id="rId5" imgW="4584700" imgH="2755900" progId="Word.Document.12">
                  <p:link updateAutomatic="1"/>
                </p:oleObj>
              </mc:Choice>
              <mc:Fallback>
                <p:oleObj name="Document" r:id="rId5" imgW="4584700" imgH="2755900" progId="Word.Document.12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3811691"/>
                        <a:ext cx="4584700" cy="275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265057"/>
              </p:ext>
            </p:extLst>
          </p:nvPr>
        </p:nvGraphicFramePr>
        <p:xfrm>
          <a:off x="-25400" y="3811691"/>
          <a:ext cx="4584700" cy="275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9" name="Document" r:id="rId7" imgW="4584700" imgH="2755900" progId="Word.Document.12">
                  <p:link updateAutomatic="1"/>
                </p:oleObj>
              </mc:Choice>
              <mc:Fallback>
                <p:oleObj name="Document" r:id="rId7" imgW="4584700" imgH="2755900" progId="Word.Document.12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5400" y="3811691"/>
                        <a:ext cx="4584700" cy="275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apps CONNECT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002" y="1417638"/>
            <a:ext cx="7250010" cy="542658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831"/>
          </a:xfrm>
        </p:spPr>
        <p:txBody>
          <a:bodyPr/>
          <a:lstStyle/>
          <a:p>
            <a:r>
              <a:rPr lang="en-US" dirty="0" smtClean="0"/>
              <a:t>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317" y="1058470"/>
            <a:ext cx="8696391" cy="5574606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The only certainty with networking in the connected age is that it will continue to become faster, easier and more prolific in future.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Engaging with a variety of social media will future-proof your networking skills.</a:t>
            </a:r>
          </a:p>
          <a:p>
            <a:endParaRPr lang="en-US" dirty="0" smtClean="0"/>
          </a:p>
          <a:p>
            <a:r>
              <a:rPr lang="en-US" dirty="0" smtClean="0"/>
              <a:t>Social media is rapidly growing in importance.</a:t>
            </a:r>
          </a:p>
          <a:p>
            <a:endParaRPr lang="en-US" dirty="0" smtClean="0"/>
          </a:p>
          <a:p>
            <a:r>
              <a:rPr lang="en-US" dirty="0" smtClean="0"/>
              <a:t>Many of the ‘Facebook generation’ will be in senior management positions in the next 5-10 years.</a:t>
            </a:r>
          </a:p>
          <a:p>
            <a:endParaRPr lang="en-US" dirty="0" smtClean="0"/>
          </a:p>
          <a:p>
            <a:r>
              <a:rPr lang="en-US" dirty="0" smtClean="0"/>
              <a:t>Choose sensible usernames, safeguarding YOUR NAME is advisable.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97894"/>
          </a:xfrm>
        </p:spPr>
        <p:txBody>
          <a:bodyPr/>
          <a:lstStyle/>
          <a:p>
            <a:r>
              <a:rPr lang="en-US" dirty="0" smtClean="0"/>
              <a:t>Do you know WHO you are networking with?</a:t>
            </a:r>
          </a:p>
          <a:p>
            <a:endParaRPr lang="en-US" dirty="0" smtClean="0"/>
          </a:p>
          <a:p>
            <a:r>
              <a:rPr lang="en-US" dirty="0" smtClean="0"/>
              <a:t>How many personal details do you disclose online?</a:t>
            </a:r>
          </a:p>
          <a:p>
            <a:endParaRPr lang="en-US" dirty="0" smtClean="0"/>
          </a:p>
          <a:p>
            <a:r>
              <a:rPr lang="en-US" dirty="0" smtClean="0"/>
              <a:t>How accessible are your profiles?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Thank you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paper that this presentation is based upon can be found on</a:t>
            </a:r>
          </a:p>
          <a:p>
            <a:r>
              <a:rPr lang="en-US" dirty="0" smtClean="0">
                <a:solidFill>
                  <a:srgbClr val="FF0000"/>
                </a:solidFill>
                <a:hlinkClick r:id="rId2"/>
              </a:rPr>
              <a:t>www.entertainmentplanet.eu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Academic networking</a:t>
            </a:r>
          </a:p>
          <a:p>
            <a:r>
              <a:rPr lang="en-US" dirty="0" smtClean="0"/>
              <a:t>Business networking</a:t>
            </a:r>
          </a:p>
          <a:p>
            <a:r>
              <a:rPr lang="en-US" dirty="0" smtClean="0"/>
              <a:t>Professional networking</a:t>
            </a:r>
          </a:p>
          <a:p>
            <a:r>
              <a:rPr lang="en-US" dirty="0" smtClean="0"/>
              <a:t>Research networking</a:t>
            </a:r>
          </a:p>
          <a:p>
            <a:r>
              <a:rPr lang="en-US" dirty="0" smtClean="0"/>
              <a:t>Social networking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networking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GB" dirty="0" smtClean="0"/>
              <a:t>The action or process of making use of a network of people for the exchange of information, etc., or for professional or other advantage (Oxford English Dictionary, 2011).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The practice of making contact and exchanging information with other people, groups or institutions (Your Dictionary, 2011).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The process of using one contact to gain others (Travel Industry Dictionary, 2011).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Communicate with and within a group (</a:t>
            </a:r>
            <a:r>
              <a:rPr lang="en-GB" dirty="0" err="1" smtClean="0"/>
              <a:t>WordNet</a:t>
            </a:r>
            <a:r>
              <a:rPr lang="en-GB" dirty="0" smtClean="0"/>
              <a:t>, 2011).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be planned and focused or happen when unexpected.</a:t>
            </a:r>
          </a:p>
          <a:p>
            <a:endParaRPr lang="en-US" dirty="0" smtClean="0"/>
          </a:p>
          <a:p>
            <a:r>
              <a:rPr lang="en-US" dirty="0" smtClean="0"/>
              <a:t>A minimum of two people need to be involved.</a:t>
            </a:r>
          </a:p>
          <a:p>
            <a:endParaRPr lang="en-US" dirty="0" smtClean="0"/>
          </a:p>
          <a:p>
            <a:r>
              <a:rPr lang="en-US" dirty="0" smtClean="0"/>
              <a:t>Information is traded.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yourself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GB" dirty="0" smtClean="0"/>
              <a:t>Why do I want to network?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What benefits do I want to achieve from networking?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Who are the people that I want to be networking with?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Where can I feasibly network with these people?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When are the best times for networking to take place?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How should I present myself to others?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641"/>
            <a:ext cx="9144000" cy="6849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672353"/>
          </a:xfrm>
        </p:spPr>
        <p:txBody>
          <a:bodyPr>
            <a:normAutofit/>
          </a:bodyPr>
          <a:lstStyle/>
          <a:p>
            <a:pPr algn="r"/>
            <a:r>
              <a:rPr lang="en-US" sz="3200" b="1" dirty="0" smtClean="0"/>
              <a:t>Networks = Support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620961" y="2988235"/>
            <a:ext cx="1210641" cy="1099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Presenting yourself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3406588" cy="5395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741" y="1434352"/>
            <a:ext cx="3361765" cy="2521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9741" y="3955676"/>
            <a:ext cx="28575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7241" y="1417638"/>
            <a:ext cx="3426759" cy="5378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74123"/>
          </a:xfrm>
        </p:spPr>
        <p:txBody>
          <a:bodyPr>
            <a:normAutofit/>
          </a:bodyPr>
          <a:lstStyle/>
          <a:p>
            <a:r>
              <a:rPr lang="en-US" dirty="0" smtClean="0"/>
              <a:t>Image and persona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457200" y="974123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Offline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13886"/>
            <a:ext cx="4040188" cy="501363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Appropriate attire for the situation</a:t>
            </a:r>
          </a:p>
          <a:p>
            <a:endParaRPr lang="en-US" dirty="0" smtClean="0"/>
          </a:p>
          <a:p>
            <a:r>
              <a:rPr lang="en-US" dirty="0" smtClean="0"/>
              <a:t>Friendly greeting</a:t>
            </a:r>
          </a:p>
          <a:p>
            <a:endParaRPr lang="en-US" dirty="0" smtClean="0"/>
          </a:p>
          <a:p>
            <a:r>
              <a:rPr lang="en-US" dirty="0" smtClean="0"/>
              <a:t>Smile</a:t>
            </a:r>
          </a:p>
          <a:p>
            <a:endParaRPr lang="en-US" dirty="0" smtClean="0"/>
          </a:p>
          <a:p>
            <a:r>
              <a:rPr lang="en-US" dirty="0" smtClean="0"/>
              <a:t>Handshake</a:t>
            </a:r>
          </a:p>
          <a:p>
            <a:endParaRPr lang="en-US" dirty="0" smtClean="0"/>
          </a:p>
          <a:p>
            <a:r>
              <a:rPr lang="en-US" dirty="0" smtClean="0"/>
              <a:t>Eye contact</a:t>
            </a:r>
          </a:p>
          <a:p>
            <a:endParaRPr lang="en-US" dirty="0" smtClean="0"/>
          </a:p>
          <a:p>
            <a:r>
              <a:rPr lang="en-US" dirty="0" smtClean="0"/>
              <a:t>Business or contact card</a:t>
            </a:r>
          </a:p>
          <a:p>
            <a:endParaRPr lang="en-US" dirty="0" smtClean="0"/>
          </a:p>
          <a:p>
            <a:r>
              <a:rPr lang="en-US" dirty="0" smtClean="0"/>
              <a:t>Speak AND listen</a:t>
            </a:r>
          </a:p>
          <a:p>
            <a:endParaRPr lang="en-US" dirty="0" smtClean="0"/>
          </a:p>
          <a:p>
            <a:r>
              <a:rPr lang="en-US" dirty="0" smtClean="0"/>
              <a:t>Be confident</a:t>
            </a:r>
          </a:p>
          <a:p>
            <a:endParaRPr lang="en-US" dirty="0" smtClean="0"/>
          </a:p>
          <a:p>
            <a:r>
              <a:rPr lang="en-US" dirty="0" smtClean="0"/>
              <a:t>Be culturally aware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4645025" y="895351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Online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5025" y="1613886"/>
            <a:ext cx="4041775" cy="501362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Appropriate avatar</a:t>
            </a:r>
          </a:p>
          <a:p>
            <a:endParaRPr lang="en-US" dirty="0" smtClean="0"/>
          </a:p>
          <a:p>
            <a:r>
              <a:rPr lang="en-US" dirty="0" smtClean="0"/>
              <a:t>Friendly greeting and text</a:t>
            </a:r>
          </a:p>
          <a:p>
            <a:endParaRPr lang="en-US" dirty="0" smtClean="0"/>
          </a:p>
          <a:p>
            <a:r>
              <a:rPr lang="en-US" dirty="0" smtClean="0"/>
              <a:t>Polite language used</a:t>
            </a:r>
          </a:p>
          <a:p>
            <a:endParaRPr lang="en-US" dirty="0" smtClean="0"/>
          </a:p>
          <a:p>
            <a:r>
              <a:rPr lang="en-US" dirty="0" smtClean="0"/>
              <a:t>Introduce yourself properly</a:t>
            </a:r>
          </a:p>
          <a:p>
            <a:endParaRPr lang="en-US" dirty="0" smtClean="0"/>
          </a:p>
          <a:p>
            <a:r>
              <a:rPr lang="en-US" dirty="0" smtClean="0"/>
              <a:t>Contact details offered</a:t>
            </a:r>
          </a:p>
          <a:p>
            <a:endParaRPr lang="en-US" dirty="0" smtClean="0"/>
          </a:p>
          <a:p>
            <a:r>
              <a:rPr lang="en-US" dirty="0" smtClean="0"/>
              <a:t>Answer and ask questions</a:t>
            </a:r>
          </a:p>
          <a:p>
            <a:endParaRPr lang="en-US" dirty="0" smtClean="0"/>
          </a:p>
          <a:p>
            <a:r>
              <a:rPr lang="en-US" dirty="0" smtClean="0"/>
              <a:t>Be professional</a:t>
            </a:r>
          </a:p>
          <a:p>
            <a:endParaRPr lang="en-US" dirty="0" smtClean="0"/>
          </a:p>
          <a:p>
            <a:r>
              <a:rPr lang="en-US" dirty="0" smtClean="0"/>
              <a:t>Be culturally aware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896</Words>
  <Application>Microsoft Office PowerPoint</Application>
  <PresentationFormat>On-screen Show (4:3)</PresentationFormat>
  <Paragraphs>186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Office Theme</vt:lpstr>
      <vt:lpstr>Macintosh HD:Users:stuartmoss:Desktop:Dissertation.doc!OLE_LINK11</vt:lpstr>
      <vt:lpstr>Macintosh HD:Users:stuartmoss:Desktop:Dissertation.doc!OLE_LINK12</vt:lpstr>
      <vt:lpstr>Macintosh HD:Users:stuartmoss:Desktop:Dissertation.doc!OLE_LINK13</vt:lpstr>
      <vt:lpstr>Networking in the Connected Age</vt:lpstr>
      <vt:lpstr>PowerPoint Presentation</vt:lpstr>
      <vt:lpstr>People networking</vt:lpstr>
      <vt:lpstr>Some networking definitions</vt:lpstr>
      <vt:lpstr>Networking</vt:lpstr>
      <vt:lpstr>Ask yourself</vt:lpstr>
      <vt:lpstr>Networks = Support</vt:lpstr>
      <vt:lpstr>Presenting yourself</vt:lpstr>
      <vt:lpstr>Image and persona</vt:lpstr>
      <vt:lpstr>Entrepreneur networks</vt:lpstr>
      <vt:lpstr>Where</vt:lpstr>
      <vt:lpstr>PowerPoint Presentation</vt:lpstr>
      <vt:lpstr>PowerPoint Presentation</vt:lpstr>
      <vt:lpstr>Facebook</vt:lpstr>
      <vt:lpstr>LinkedIn</vt:lpstr>
      <vt:lpstr>Twitter</vt:lpstr>
      <vt:lpstr>Twitter</vt:lpstr>
      <vt:lpstr>PowerPoint Presentation</vt:lpstr>
      <vt:lpstr>Twitter</vt:lpstr>
      <vt:lpstr>Foursquare</vt:lpstr>
      <vt:lpstr>MySpace</vt:lpstr>
      <vt:lpstr>PowerPoint Presentation</vt:lpstr>
      <vt:lpstr>Social media apps CONNECT</vt:lpstr>
      <vt:lpstr>The Future</vt:lpstr>
      <vt:lpstr>Safety</vt:lpstr>
      <vt:lpstr>Thank you 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Stuart Moss</dc:creator>
  <cp:lastModifiedBy>NCD</cp:lastModifiedBy>
  <cp:revision>61</cp:revision>
  <dcterms:created xsi:type="dcterms:W3CDTF">2011-03-21T07:51:52Z</dcterms:created>
  <dcterms:modified xsi:type="dcterms:W3CDTF">2012-12-04T09:11:28Z</dcterms:modified>
</cp:coreProperties>
</file>