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8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6" r:id="rId18"/>
    <p:sldId id="273" r:id="rId19"/>
    <p:sldId id="274" r:id="rId20"/>
    <p:sldId id="281" r:id="rId21"/>
    <p:sldId id="283" r:id="rId22"/>
    <p:sldId id="284" r:id="rId23"/>
    <p:sldId id="282" r:id="rId24"/>
    <p:sldId id="285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0851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34823-2148-418C-B311-2C64AFB19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42C85E-956A-4209-B4E4-2B27B2354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F27A89-C32F-44C7-A8FB-7304A3D0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EC063B-71AF-492C-9563-CE2C84C9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E3A988-681B-48AC-90C1-1340EA69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057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F0DC5-4763-42BF-80FA-43D90F02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9365DA-8978-480D-8EE4-F1A12DE26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DAEFC9-0EF8-4C5F-A955-F94DC109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90FB1-B541-4264-B2A4-B0E6382F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B9FBBD-7090-43C8-BA24-C1CE691F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3017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F4B4F8-AC40-484E-8831-887532AE1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614938-C764-49E4-89A4-B8E7FF268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9B70C-75EA-40EC-B898-1EF926CE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24E282-6AE3-46CE-B8EC-A6611790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D8A546-E77A-4232-8053-62025FED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19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7AACD-0858-4EA0-B678-A72A4B2E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ACF7B-1580-4D45-A29B-6410AE93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19320C-9E61-4631-B616-1AE63D5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74DD01-E344-4D00-90EE-1AC41A3C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BCC45C-CCF8-4786-8950-5E923FB1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85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D9008-140B-4FAE-8B09-0937DF34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339FA0-FE48-4D38-A2DA-2189F9E2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AE90AA-CE80-48FC-A1B0-CA55EDFA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5181C-C191-4E59-B9A5-43D5B90D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DF41F4-80BB-43AE-BF9B-2A83A10D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122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6E7A5-A17E-4C98-84F2-0531F345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045D4-FEED-4DBA-9E7D-AE160AFDD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2904D5-1EE7-494A-9D1E-C36BB2FC7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09FD49-0BA4-4F38-8963-E4FD5C8B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4ACDE-1727-4B3E-A6BB-9967BBAA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93DD3A-09D8-4334-8324-9949AB1F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39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161FD-5A3F-4FE5-9EEC-A782BD85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D9CEB2-1266-4914-8CCB-5E74F6979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13C61-5A47-47FC-8718-18C7A1695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78E74C-44FB-4915-986D-144A387B2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7D0998-B26F-4052-8681-D968B1FD6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FB0D71-9744-47F2-A1B7-F8555D29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A97E32-844E-4119-B39A-85FC9CBE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B13199-D87C-4FEE-97B5-369E213A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535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75F22-6F86-4953-9631-4E3AACDB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B144B2-140E-4496-A5E7-E99C3A293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5B945A-F517-4952-9BEE-460D144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56C71E-8FD1-47B4-B2D8-62779E14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71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8D8836-B416-4954-ABA9-A69BAB63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066EA9-0F14-4DC4-BFEA-B744F9F6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54D8B8-B724-480B-929D-DC8B2623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217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7FE48-1ED5-4210-9CAF-62751DA2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5298DD-4B51-4CD4-AC25-A0BE7F927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1B9170-4A50-4061-A5F4-242B5B303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20AA9E-7D54-45DD-BACE-9E75B395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A5D22-EBAD-4E45-923B-F241ECAD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77C2C9-0F26-471B-80D1-E39AD3DB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864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03286-79E8-449C-8201-8D1F4AAB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6E22B3-DA86-4B82-9671-C4E47FCCB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A45D28-C4E6-4574-9111-B1CA8773D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E6E5A8-67AF-4866-A7A3-967C4CA0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E3416F-3AF9-4650-BD3E-CF64CE17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AB90EF-7341-499E-A795-056BBA79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4086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2851F9-F5F2-43A9-9FFA-81E85DC8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5F7DD9-4C65-45F5-A9A0-2C5FD92A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C9E5D-D3CE-48B8-8C0F-E1E52C8E5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0FDE-6DCB-4E79-89EA-CE058B02603F}" type="datetimeFigureOut">
              <a:rPr lang="en-GB" smtClean="0"/>
              <a:pPr/>
              <a:t>07/12/2017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6540F-1010-4A8F-9D79-A4844447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F3B7C-E47A-49BA-B1F2-D8C618835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8E081-57D3-41DB-BDBD-1E41626557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967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6"/>
            <a:ext cx="7772400" cy="2187575"/>
          </a:xfrm>
        </p:spPr>
        <p:txBody>
          <a:bodyPr anchor="ctr">
            <a:normAutofit fontScale="90000"/>
          </a:bodyPr>
          <a:lstStyle/>
          <a:p>
            <a:r>
              <a:rPr lang="en-GB" altLang="fi-FI" sz="7200" b="1" dirty="0">
                <a:solidFill>
                  <a:srgbClr val="C00000"/>
                </a:solidFill>
              </a:rPr>
              <a:t>Unit</a:t>
            </a:r>
            <a:r>
              <a:rPr lang="en-US" altLang="fi-FI" sz="7200" b="1" dirty="0">
                <a:solidFill>
                  <a:srgbClr val="C00000"/>
                </a:solidFill>
              </a:rPr>
              <a:t>é</a:t>
            </a:r>
            <a:r>
              <a:rPr lang="en-GB" altLang="fi-FI" sz="7200" b="1" dirty="0">
                <a:solidFill>
                  <a:srgbClr val="C00000"/>
                </a:solidFill>
              </a:rPr>
              <a:t> Conference</a:t>
            </a:r>
            <a:r>
              <a:rPr lang="en-GB" altLang="fi-FI" sz="4000" dirty="0">
                <a:solidFill>
                  <a:srgbClr val="C00000"/>
                </a:solidFill>
              </a:rPr>
              <a:t/>
            </a:r>
            <a:br>
              <a:rPr lang="en-GB" altLang="fi-FI" sz="4000" dirty="0">
                <a:solidFill>
                  <a:srgbClr val="C00000"/>
                </a:solidFill>
              </a:rPr>
            </a:br>
            <a:r>
              <a:rPr lang="en-GB" altLang="fi-FI" sz="4000" dirty="0">
                <a:solidFill>
                  <a:srgbClr val="C00000"/>
                </a:solidFill>
              </a:rPr>
              <a:t/>
            </a:r>
            <a:br>
              <a:rPr lang="en-GB" altLang="fi-FI" sz="4000" dirty="0">
                <a:solidFill>
                  <a:srgbClr val="C00000"/>
                </a:solidFill>
              </a:rPr>
            </a:br>
            <a:r>
              <a:rPr lang="en-GB" altLang="fi-FI" sz="3200" dirty="0">
                <a:solidFill>
                  <a:srgbClr val="C00000"/>
                </a:solidFill>
              </a:rPr>
              <a:t>Edinburgh</a:t>
            </a:r>
            <a:r>
              <a:rPr lang="en-GB" altLang="fi-FI" sz="4000" dirty="0">
                <a:solidFill>
                  <a:srgbClr val="C00000"/>
                </a:solidFill>
              </a:rPr>
              <a:t/>
            </a:r>
            <a:br>
              <a:rPr lang="en-GB" altLang="fi-FI" sz="4000" dirty="0">
                <a:solidFill>
                  <a:srgbClr val="C00000"/>
                </a:solidFill>
              </a:rPr>
            </a:br>
            <a:r>
              <a:rPr lang="en-GB" altLang="fi-FI" sz="3200" dirty="0">
                <a:solidFill>
                  <a:srgbClr val="C00000"/>
                </a:solidFill>
              </a:rPr>
              <a:t>27</a:t>
            </a:r>
            <a:r>
              <a:rPr lang="en-GB" altLang="fi-FI" sz="3200" baseline="30000" dirty="0">
                <a:solidFill>
                  <a:srgbClr val="C00000"/>
                </a:solidFill>
              </a:rPr>
              <a:t>th</a:t>
            </a:r>
            <a:r>
              <a:rPr lang="en-GB" altLang="fi-FI" sz="3200" dirty="0">
                <a:solidFill>
                  <a:srgbClr val="C00000"/>
                </a:solidFill>
              </a:rPr>
              <a:t> November 2017</a:t>
            </a:r>
            <a:endParaRPr lang="en-US" altLang="fi-FI" sz="3200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GB" altLang="fi-FI" sz="3200" dirty="0">
                <a:solidFill>
                  <a:srgbClr val="C00000"/>
                </a:solidFill>
              </a:rPr>
              <a:t/>
            </a:r>
            <a:br>
              <a:rPr lang="en-GB" altLang="fi-FI" sz="3200" dirty="0">
                <a:solidFill>
                  <a:srgbClr val="C00000"/>
                </a:solidFill>
              </a:rPr>
            </a:br>
            <a:r>
              <a:rPr lang="en-GB" altLang="fi-FI" sz="3200" dirty="0">
                <a:solidFill>
                  <a:srgbClr val="C00000"/>
                </a:solidFill>
              </a:rPr>
              <a:t>Stephen Manion</a:t>
            </a:r>
          </a:p>
          <a:p>
            <a:endParaRPr lang="en-GB" altLang="fi-FI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96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460-a-staff-member-from-the-alnwick-castle-estate-gets-the-northumberland-state-coach-ready-for-the-wedding-of-lady-kat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52691" y="3913839"/>
            <a:ext cx="4045009" cy="2688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lnwickcastle_1877580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52690" y="1240388"/>
            <a:ext cx="3995413" cy="250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Alnwick-Castle-The-Library_jpg_920x920_q8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794"/>
          <a:stretch/>
        </p:blipFill>
        <p:spPr bwMode="auto">
          <a:xfrm>
            <a:off x="172936" y="1240388"/>
            <a:ext cx="3330679" cy="251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State-Dining-Room_jpg_920x920_q8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496" y="3913840"/>
            <a:ext cx="3330680" cy="268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fi-FI" dirty="0">
                <a:solidFill>
                  <a:srgbClr val="C00000"/>
                </a:solidFill>
              </a:rPr>
              <a:t>Where is Alnwick Castle?</a:t>
            </a:r>
            <a:endParaRPr lang="en-US" altLang="fi-FI" dirty="0">
              <a:solidFill>
                <a:srgbClr val="C00000"/>
              </a:solidFill>
            </a:endParaRPr>
          </a:p>
        </p:txBody>
      </p:sp>
      <p:pic>
        <p:nvPicPr>
          <p:cNvPr id="11271" name="Picture 7" descr="uk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724" r="674"/>
          <a:stretch>
            <a:fillRect/>
          </a:stretch>
        </p:blipFill>
        <p:spPr bwMode="auto">
          <a:xfrm>
            <a:off x="3463047" y="1473449"/>
            <a:ext cx="4751388" cy="53006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 rot="-1432082">
            <a:off x="6672263" y="2852739"/>
            <a:ext cx="1439862" cy="504825"/>
          </a:xfrm>
          <a:prstGeom prst="leftArrow">
            <a:avLst>
              <a:gd name="adj1" fmla="val 50000"/>
              <a:gd name="adj2" fmla="val 713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180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28760" y="401637"/>
            <a:ext cx="6192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3200" dirty="0">
                <a:solidFill>
                  <a:srgbClr val="C00000"/>
                </a:solidFill>
              </a:rPr>
              <a:t>Visitor numbers per year</a:t>
            </a:r>
            <a:endParaRPr lang="en-US" altLang="fi-FI" sz="3200" dirty="0">
              <a:solidFill>
                <a:srgbClr val="C00000"/>
              </a:solidFill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626768" y="1911787"/>
            <a:ext cx="3168650" cy="12969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52,000</a:t>
            </a:r>
          </a:p>
        </p:txBody>
      </p:sp>
      <p:pic>
        <p:nvPicPr>
          <p:cNvPr id="12295" name="Picture 7" descr="Visito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0890" y="2362659"/>
            <a:ext cx="2900407" cy="4370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24337" y="848544"/>
            <a:ext cx="37952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i-FI" sz="2800" dirty="0">
                <a:solidFill>
                  <a:srgbClr val="C00000"/>
                </a:solidFill>
              </a:rPr>
              <a:t>before Harry Potter films</a:t>
            </a:r>
            <a:endParaRPr lang="en-US" altLang="fi-FI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7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roup of people in Outer Bail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31951" y="0"/>
            <a:ext cx="9144000" cy="686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2290194" y="2852738"/>
            <a:ext cx="8103766" cy="2519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272,000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71814" y="404814"/>
            <a:ext cx="5832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3200" dirty="0">
                <a:solidFill>
                  <a:srgbClr val="FF0000"/>
                </a:solidFill>
              </a:rPr>
              <a:t>After the Harry Potter Films…..</a:t>
            </a:r>
            <a:endParaRPr lang="en-US" altLang="fi-FI" sz="3200" dirty="0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63751" y="1341439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sz="3200" dirty="0">
                <a:solidFill>
                  <a:srgbClr val="AC0000"/>
                </a:solidFill>
              </a:rPr>
              <a:t>Year 1</a:t>
            </a:r>
            <a:endParaRPr lang="en-US" altLang="fi-FI" sz="3200" dirty="0">
              <a:solidFill>
                <a:srgbClr val="AC0000"/>
              </a:solidFill>
            </a:endParaRP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961313" y="2636838"/>
            <a:ext cx="6686025" cy="1873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61,000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016501" y="1341439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sz="3200" dirty="0">
                <a:solidFill>
                  <a:srgbClr val="AC0000"/>
                </a:solidFill>
              </a:rPr>
              <a:t>Year 2</a:t>
            </a:r>
            <a:endParaRPr lang="en-US" altLang="fi-FI" sz="3200" dirty="0">
              <a:solidFill>
                <a:srgbClr val="AC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896226" y="1341439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sz="3200" dirty="0">
                <a:solidFill>
                  <a:srgbClr val="AC0000"/>
                </a:solidFill>
              </a:rPr>
              <a:t>Year 3</a:t>
            </a:r>
            <a:endParaRPr lang="en-US" altLang="fi-FI" sz="3200" dirty="0">
              <a:solidFill>
                <a:srgbClr val="AC0000"/>
              </a:solidFill>
            </a:endParaRP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1979802" y="3284539"/>
            <a:ext cx="8414157" cy="21732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140,000</a:t>
            </a:r>
          </a:p>
        </p:txBody>
      </p:sp>
    </p:spTree>
    <p:extLst>
      <p:ext uri="{BB962C8B-B14F-4D97-AF65-F5344CB8AC3E}">
        <p14:creationId xmlns:p14="http://schemas.microsoft.com/office/powerpoint/2010/main" xmlns="" val="20376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0" grpId="1"/>
      <p:bldP spid="13321" grpId="0"/>
      <p:bldP spid="133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>
                <a:solidFill>
                  <a:srgbClr val="C00000"/>
                </a:solidFill>
              </a:rPr>
              <a:t>This gave us</a:t>
            </a:r>
            <a:endParaRPr lang="en-US" altLang="fi-FI" dirty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87310" y="1727628"/>
            <a:ext cx="10515600" cy="4351338"/>
          </a:xfrm>
        </p:spPr>
        <p:txBody>
          <a:bodyPr/>
          <a:lstStyle/>
          <a:p>
            <a:r>
              <a:rPr lang="en-GB" altLang="fi-FI" dirty="0">
                <a:solidFill>
                  <a:srgbClr val="C00000"/>
                </a:solidFill>
              </a:rPr>
              <a:t>More ticket sales</a:t>
            </a:r>
          </a:p>
          <a:p>
            <a:r>
              <a:rPr lang="en-GB" altLang="fi-FI" dirty="0">
                <a:solidFill>
                  <a:srgbClr val="C00000"/>
                </a:solidFill>
              </a:rPr>
              <a:t>Increased media coverage</a:t>
            </a:r>
          </a:p>
          <a:p>
            <a:r>
              <a:rPr lang="en-GB" altLang="fi-FI" dirty="0">
                <a:solidFill>
                  <a:srgbClr val="C00000"/>
                </a:solidFill>
              </a:rPr>
              <a:t>Weddings, functions and corporate entertaining </a:t>
            </a:r>
          </a:p>
          <a:p>
            <a:r>
              <a:rPr lang="en-GB" altLang="fi-FI" dirty="0">
                <a:solidFill>
                  <a:srgbClr val="C00000"/>
                </a:solidFill>
              </a:rPr>
              <a:t>Which all leads to more…</a:t>
            </a:r>
            <a:endParaRPr lang="en-US" altLang="fi-FI" dirty="0">
              <a:solidFill>
                <a:srgbClr val="C00000"/>
              </a:solidFill>
            </a:endParaRPr>
          </a:p>
        </p:txBody>
      </p:sp>
      <p:pic>
        <p:nvPicPr>
          <p:cNvPr id="14341" name="Picture 5" descr="Euro_banknot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469876">
            <a:off x="7582892" y="3751110"/>
            <a:ext cx="3561800" cy="27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ollar currency transparent">
            <a:extLst>
              <a:ext uri="{FF2B5EF4-FFF2-40B4-BE49-F238E27FC236}">
                <a16:creationId xmlns:a16="http://schemas.microsoft.com/office/drawing/2014/main" xmlns="" id="{8B448747-7DE1-47E8-A454-D80C2B8F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98295">
            <a:off x="1886720" y="4295599"/>
            <a:ext cx="2953122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terling currency transparent">
            <a:extLst>
              <a:ext uri="{FF2B5EF4-FFF2-40B4-BE49-F238E27FC236}">
                <a16:creationId xmlns:a16="http://schemas.microsoft.com/office/drawing/2014/main" xmlns="" id="{E591E513-B2A8-47E1-8340-B677BC1F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045" y="4105656"/>
            <a:ext cx="3128699" cy="25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ickets transparent">
            <a:extLst>
              <a:ext uri="{FF2B5EF4-FFF2-40B4-BE49-F238E27FC236}">
                <a16:creationId xmlns:a16="http://schemas.microsoft.com/office/drawing/2014/main" xmlns="" id="{3AA1CC70-7C98-4165-BE81-720B86D0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844" y="892624"/>
            <a:ext cx="1412534" cy="11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spaper harry potter alnwick castle">
            <a:extLst>
              <a:ext uri="{FF2B5EF4-FFF2-40B4-BE49-F238E27FC236}">
                <a16:creationId xmlns:a16="http://schemas.microsoft.com/office/drawing/2014/main" xmlns="" id="{3EE70C12-F9BD-47FF-A932-B43CA27D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912"/>
            <a:ext cx="1698412" cy="2632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nwick castle weddings harry potter">
            <a:extLst>
              <a:ext uri="{FF2B5EF4-FFF2-40B4-BE49-F238E27FC236}">
                <a16:creationId xmlns:a16="http://schemas.microsoft.com/office/drawing/2014/main" xmlns="" id="{5F988C8F-7FBC-45A5-9474-380FB15F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477" y="1049869"/>
            <a:ext cx="4213349" cy="28088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2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fi-FI" sz="4000" dirty="0">
                <a:solidFill>
                  <a:srgbClr val="C00000"/>
                </a:solidFill>
              </a:rPr>
              <a:t>This gave us the </a:t>
            </a:r>
            <a:r>
              <a:rPr lang="en-GB" altLang="fi-FI" sz="4000" i="1" dirty="0">
                <a:solidFill>
                  <a:srgbClr val="C00000"/>
                </a:solidFill>
              </a:rPr>
              <a:t>opportunity</a:t>
            </a:r>
            <a:r>
              <a:rPr lang="en-GB" altLang="fi-FI" sz="4000" dirty="0">
                <a:solidFill>
                  <a:srgbClr val="C00000"/>
                </a:solidFill>
              </a:rPr>
              <a:t> to invest in </a:t>
            </a:r>
            <a:br>
              <a:rPr lang="en-GB" altLang="fi-FI" sz="4000" dirty="0">
                <a:solidFill>
                  <a:srgbClr val="C00000"/>
                </a:solidFill>
              </a:rPr>
            </a:br>
            <a:r>
              <a:rPr lang="en-GB" altLang="fi-FI" sz="4000" dirty="0">
                <a:solidFill>
                  <a:srgbClr val="C00000"/>
                </a:solidFill>
              </a:rPr>
              <a:t>new attractions, restaurant and shop</a:t>
            </a:r>
            <a:endParaRPr lang="en-US" altLang="fi-FI" sz="4000" dirty="0">
              <a:solidFill>
                <a:srgbClr val="C00000"/>
              </a:solidFill>
            </a:endParaRPr>
          </a:p>
        </p:txBody>
      </p:sp>
      <p:pic>
        <p:nvPicPr>
          <p:cNvPr id="15364" name="Picture 4" descr="restauran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16640" y="1647826"/>
            <a:ext cx="4537075" cy="3011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Castle sh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874"/>
          <a:stretch>
            <a:fillRect/>
          </a:stretch>
        </p:blipFill>
        <p:spPr bwMode="auto">
          <a:xfrm>
            <a:off x="7423311" y="1647826"/>
            <a:ext cx="4284662" cy="2963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367" name="Picture 7" descr="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699" b="14699"/>
          <a:stretch>
            <a:fillRect/>
          </a:stretch>
        </p:blipFill>
        <p:spPr bwMode="auto">
          <a:xfrm>
            <a:off x="3935413" y="4437064"/>
            <a:ext cx="4572000" cy="2420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Image result for alnwick castle knight school">
            <a:extLst>
              <a:ext uri="{FF2B5EF4-FFF2-40B4-BE49-F238E27FC236}">
                <a16:creationId xmlns:a16="http://schemas.microsoft.com/office/drawing/2014/main" xmlns="" id="{39ED8CDA-437C-49EE-BED1-1C7ADE70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531" y="1814124"/>
            <a:ext cx="2928937" cy="240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6824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00376" y="765175"/>
            <a:ext cx="6335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4400" dirty="0">
                <a:solidFill>
                  <a:srgbClr val="C00000"/>
                </a:solidFill>
              </a:rPr>
              <a:t>How did this happen?</a:t>
            </a:r>
            <a:endParaRPr lang="en-US" altLang="fi-FI" sz="4400" dirty="0">
              <a:solidFill>
                <a:srgbClr val="C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87713" y="2060575"/>
            <a:ext cx="5472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4400" dirty="0">
                <a:solidFill>
                  <a:srgbClr val="C00000"/>
                </a:solidFill>
              </a:rPr>
              <a:t>It was not magic…</a:t>
            </a:r>
            <a:endParaRPr lang="en-US" altLang="fi-FI" sz="4400" dirty="0">
              <a:solidFill>
                <a:srgbClr val="C00000"/>
              </a:solidFill>
            </a:endParaRPr>
          </a:p>
        </p:txBody>
      </p:sp>
      <p:pic>
        <p:nvPicPr>
          <p:cNvPr id="25606" name="Picture 6" descr="Child as H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128"/>
          <a:stretch>
            <a:fillRect/>
          </a:stretch>
        </p:blipFill>
        <p:spPr bwMode="auto">
          <a:xfrm>
            <a:off x="4652964" y="3068638"/>
            <a:ext cx="3047998" cy="37284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5016501" y="36449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943476" y="38608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800601" y="36449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4583114" y="3500438"/>
            <a:ext cx="142875" cy="144462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367214" y="36449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4295776" y="3357563"/>
            <a:ext cx="142875" cy="144462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5232401" y="38608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3935414" y="3284538"/>
            <a:ext cx="142875" cy="144462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3648076" y="3068638"/>
            <a:ext cx="142875" cy="144462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3719514" y="36449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3216276" y="34290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3503614" y="3357563"/>
            <a:ext cx="142875" cy="144462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008439" y="38608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3216276" y="38608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3648076" y="3860801"/>
            <a:ext cx="142875" cy="144463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3143251" y="2997200"/>
            <a:ext cx="288925" cy="287338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424114" y="3500439"/>
            <a:ext cx="288925" cy="287337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2927351" y="3500439"/>
            <a:ext cx="288925" cy="287337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2711451" y="3068639"/>
            <a:ext cx="288925" cy="287337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2135189" y="2781300"/>
            <a:ext cx="288925" cy="287338"/>
          </a:xfrm>
          <a:prstGeom prst="star5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3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3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The filming of Harry Potter at Alnwick Cas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8408" y="67294"/>
            <a:ext cx="10168128" cy="67622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fi-FI" sz="4000" b="1" dirty="0">
                <a:solidFill>
                  <a:srgbClr val="FF0000"/>
                </a:solidFill>
              </a:rPr>
              <a:t>It was because I answered a telephone and said ‘yes’ to the people in this photograph</a:t>
            </a:r>
            <a:endParaRPr lang="en-US" altLang="fi-FI" sz="4000" b="1" dirty="0">
              <a:solidFill>
                <a:srgbClr val="FF0000"/>
              </a:solidFill>
            </a:endParaRPr>
          </a:p>
        </p:txBody>
      </p:sp>
      <p:pic>
        <p:nvPicPr>
          <p:cNvPr id="16398" name="Picture 14" descr="Harry-potter-and-the-philosophers-sto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2176" y="5029200"/>
            <a:ext cx="4714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9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027E6-CD5D-454A-B76C-F7B0C38A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AC0000"/>
                </a:solidFill>
              </a:rPr>
              <a:t>I became a consultant and used my knowledge, experience and skills to develop other historic attractions</a:t>
            </a:r>
          </a:p>
        </p:txBody>
      </p:sp>
      <p:pic>
        <p:nvPicPr>
          <p:cNvPr id="3074" name="Picture 2" descr="Image result for drumlanrig castle">
            <a:extLst>
              <a:ext uri="{FF2B5EF4-FFF2-40B4-BE49-F238E27FC236}">
                <a16:creationId xmlns:a16="http://schemas.microsoft.com/office/drawing/2014/main" xmlns="" id="{6DDF67BE-B0B3-4E8B-B795-7B2EA176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868" y="1690688"/>
            <a:ext cx="4040124" cy="215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burn abbey">
            <a:extLst>
              <a:ext uri="{FF2B5EF4-FFF2-40B4-BE49-F238E27FC236}">
                <a16:creationId xmlns:a16="http://schemas.microsoft.com/office/drawing/2014/main" xmlns="" id="{F832D0D7-9039-41A4-9655-6861082D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8763" y="1690688"/>
            <a:ext cx="3512302" cy="215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elapre abbey">
            <a:extLst>
              <a:ext uri="{FF2B5EF4-FFF2-40B4-BE49-F238E27FC236}">
                <a16:creationId xmlns:a16="http://schemas.microsoft.com/office/drawing/2014/main" xmlns="" id="{28EE27CB-A2CB-4E05-AC74-55B69261E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5867"/>
          <a:stretch/>
        </p:blipFill>
        <p:spPr bwMode="auto">
          <a:xfrm>
            <a:off x="467868" y="4163634"/>
            <a:ext cx="4040124" cy="224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tandedge tunnel">
            <a:extLst>
              <a:ext uri="{FF2B5EF4-FFF2-40B4-BE49-F238E27FC236}">
                <a16:creationId xmlns:a16="http://schemas.microsoft.com/office/drawing/2014/main" xmlns="" id="{11065BF7-F8F9-453D-AF29-93EC467DD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246"/>
          <a:stretch/>
        </p:blipFill>
        <p:spPr bwMode="auto">
          <a:xfrm>
            <a:off x="4798762" y="4163634"/>
            <a:ext cx="3512303" cy="227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arge brick building with grass and trees&#10;&#10;Description generated with very high confidence">
            <a:extLst>
              <a:ext uri="{FF2B5EF4-FFF2-40B4-BE49-F238E27FC236}">
                <a16:creationId xmlns:a16="http://schemas.microsoft.com/office/drawing/2014/main" xmlns="" id="{693843B7-F33E-45D5-8638-E2019B29D1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9700"/>
          <a:stretch/>
        </p:blipFill>
        <p:spPr>
          <a:xfrm>
            <a:off x="8601836" y="1690688"/>
            <a:ext cx="3474802" cy="215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Related image">
            <a:extLst>
              <a:ext uri="{FF2B5EF4-FFF2-40B4-BE49-F238E27FC236}">
                <a16:creationId xmlns:a16="http://schemas.microsoft.com/office/drawing/2014/main" xmlns="" id="{9ABD94F7-9738-4C47-BFFD-68372D49E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290" b="2950"/>
          <a:stretch/>
        </p:blipFill>
        <p:spPr bwMode="auto">
          <a:xfrm>
            <a:off x="8601835" y="4163634"/>
            <a:ext cx="3474802" cy="227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43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2" y="132135"/>
            <a:ext cx="10515600" cy="1170060"/>
          </a:xfrm>
        </p:spPr>
        <p:txBody>
          <a:bodyPr/>
          <a:lstStyle/>
          <a:p>
            <a:pPr algn="ctr"/>
            <a:r>
              <a:rPr lang="en-GB" altLang="fi-FI" i="1" dirty="0">
                <a:solidFill>
                  <a:srgbClr val="C00000"/>
                </a:solidFill>
              </a:rPr>
              <a:t>How does this apply to you</a:t>
            </a:r>
            <a:r>
              <a:rPr lang="en-GB" altLang="fi-FI" dirty="0">
                <a:solidFill>
                  <a:srgbClr val="C00000"/>
                </a:solidFill>
              </a:rPr>
              <a:t>?</a:t>
            </a:r>
            <a:endParaRPr lang="en-US" altLang="fi-FI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52631" y="1434518"/>
            <a:ext cx="9840286" cy="430646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fi-FI" sz="1800" dirty="0">
                <a:solidFill>
                  <a:srgbClr val="C00000"/>
                </a:solidFill>
              </a:rPr>
              <a:t>You have:</a:t>
            </a:r>
          </a:p>
          <a:p>
            <a:pPr lvl="1"/>
            <a:r>
              <a:rPr lang="en-GB" altLang="fi-FI" sz="1600" dirty="0">
                <a:solidFill>
                  <a:srgbClr val="C00000"/>
                </a:solidFill>
              </a:rPr>
              <a:t>Knowledge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fi-FI" sz="1400" dirty="0">
                <a:solidFill>
                  <a:srgbClr val="C00000"/>
                </a:solidFill>
              </a:rPr>
              <a:t>Subject, technical</a:t>
            </a:r>
          </a:p>
          <a:p>
            <a:pPr lvl="1"/>
            <a:r>
              <a:rPr lang="en-GB" altLang="fi-FI" sz="1800" dirty="0">
                <a:solidFill>
                  <a:srgbClr val="C00000"/>
                </a:solidFill>
              </a:rPr>
              <a:t>Experience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fi-FI" sz="1400" dirty="0">
                <a:solidFill>
                  <a:srgbClr val="C00000"/>
                </a:solidFill>
              </a:rPr>
              <a:t>Work experience, university, voluntary</a:t>
            </a:r>
          </a:p>
          <a:p>
            <a:pPr lvl="1"/>
            <a:r>
              <a:rPr lang="en-GB" altLang="fi-FI" dirty="0">
                <a:solidFill>
                  <a:srgbClr val="C00000"/>
                </a:solidFill>
              </a:rPr>
              <a:t>Skills:</a:t>
            </a:r>
            <a:r>
              <a:rPr lang="en-GB" altLang="fi-FI" sz="1800" dirty="0">
                <a:solidFill>
                  <a:srgbClr val="C00000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fi-FI" dirty="0">
                <a:solidFill>
                  <a:srgbClr val="C00000"/>
                </a:solidFill>
              </a:rPr>
              <a:t>Communicating, negotiating, presenting, teamworking, creativity, problem solving</a:t>
            </a:r>
          </a:p>
          <a:p>
            <a:pPr lvl="1">
              <a:lnSpc>
                <a:spcPct val="90000"/>
              </a:lnSpc>
            </a:pPr>
            <a:r>
              <a:rPr lang="en-GB" altLang="fi-FI" sz="2800" dirty="0">
                <a:solidFill>
                  <a:srgbClr val="C00000"/>
                </a:solidFill>
              </a:rPr>
              <a:t>Positive attitude</a:t>
            </a:r>
            <a:br>
              <a:rPr lang="en-GB" altLang="fi-FI" sz="2800" dirty="0">
                <a:solidFill>
                  <a:srgbClr val="C00000"/>
                </a:solidFill>
              </a:rPr>
            </a:br>
            <a:endParaRPr lang="en-GB" altLang="fi-FI" sz="18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altLang="fi-FI" sz="3200" dirty="0">
                <a:solidFill>
                  <a:srgbClr val="C00000"/>
                </a:solidFill>
              </a:rPr>
              <a:t>Willing to take a risk</a:t>
            </a:r>
          </a:p>
          <a:p>
            <a:pPr lvl="1">
              <a:lnSpc>
                <a:spcPct val="90000"/>
              </a:lnSpc>
            </a:pPr>
            <a:endParaRPr lang="en-GB" altLang="fi-FI" sz="32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GB" altLang="fi-FI" sz="32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GB" altLang="fi-FI" sz="3200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endParaRPr lang="en-GB" altLang="fi-FI" sz="18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GB" altLang="fi-FI" sz="1600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fi-FI" sz="160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43931" y="5740980"/>
            <a:ext cx="7704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1600" dirty="0">
                <a:solidFill>
                  <a:srgbClr val="C00000"/>
                </a:solidFill>
              </a:rPr>
              <a:t>These are all transferable to new opportunities.</a:t>
            </a:r>
            <a:endParaRPr lang="en-US" altLang="fi-FI" sz="2800" dirty="0">
              <a:solidFill>
                <a:srgbClr val="FFFF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43932" y="6079534"/>
            <a:ext cx="7705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1600" dirty="0">
                <a:solidFill>
                  <a:srgbClr val="C00000"/>
                </a:solidFill>
              </a:rPr>
              <a:t>You also have the motivation to want an interesting, challenging and rewarding career, and perhaps some </a:t>
            </a:r>
            <a:r>
              <a:rPr lang="en-GB" altLang="fi-FI" sz="2000" i="1" dirty="0">
                <a:solidFill>
                  <a:srgbClr val="C00000"/>
                </a:solidFill>
              </a:rPr>
              <a:t>fun and enjoyment</a:t>
            </a:r>
            <a:r>
              <a:rPr lang="en-GB" altLang="fi-FI" sz="1600" dirty="0">
                <a:solidFill>
                  <a:srgbClr val="C00000"/>
                </a:solidFill>
              </a:rPr>
              <a:t>.</a:t>
            </a:r>
            <a:endParaRPr lang="en-US" altLang="fi-FI" sz="16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EAE265-263D-48BE-ADFB-73E4884B88AF}"/>
              </a:ext>
            </a:extLst>
          </p:cNvPr>
          <p:cNvSpPr txBox="1"/>
          <p:nvPr/>
        </p:nvSpPr>
        <p:spPr>
          <a:xfrm>
            <a:off x="3678424" y="4586818"/>
            <a:ext cx="4831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i-FI" sz="7200" dirty="0">
                <a:solidFill>
                  <a:srgbClr val="C00000"/>
                </a:solidFill>
              </a:rPr>
              <a:t>Confidence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04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sz="4000" dirty="0">
                <a:solidFill>
                  <a:srgbClr val="C00000"/>
                </a:solidFill>
              </a:rPr>
              <a:t>Significant opportunities I made the most of in my personal career path</a:t>
            </a:r>
            <a:endParaRPr lang="en-US" altLang="fi-FI" sz="4000" dirty="0">
              <a:solidFill>
                <a:srgbClr val="C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1981200" y="2708275"/>
            <a:ext cx="8229600" cy="3417888"/>
          </a:xfrm>
        </p:spPr>
        <p:txBody>
          <a:bodyPr/>
          <a:lstStyle/>
          <a:p>
            <a:r>
              <a:rPr lang="en-GB" altLang="fi-FI" dirty="0">
                <a:solidFill>
                  <a:srgbClr val="C00000"/>
                </a:solidFill>
              </a:rPr>
              <a:t>Training as a teacher</a:t>
            </a:r>
          </a:p>
          <a:p>
            <a:r>
              <a:rPr lang="en-GB" altLang="fi-FI" dirty="0">
                <a:solidFill>
                  <a:srgbClr val="C00000"/>
                </a:solidFill>
              </a:rPr>
              <a:t>Going to manage Alnwick Castle</a:t>
            </a:r>
          </a:p>
          <a:p>
            <a:r>
              <a:rPr lang="en-GB" altLang="fi-FI" dirty="0">
                <a:solidFill>
                  <a:srgbClr val="C00000"/>
                </a:solidFill>
              </a:rPr>
              <a:t>Becoming a consultant</a:t>
            </a:r>
          </a:p>
          <a:p>
            <a:pPr marL="0" indent="0">
              <a:buNone/>
            </a:pPr>
            <a:endParaRPr lang="en-US" altLang="fi-FI" dirty="0">
              <a:solidFill>
                <a:srgbClr val="C000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41925" y="1330326"/>
            <a:ext cx="496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sz="3200" i="1" dirty="0">
                <a:solidFill>
                  <a:srgbClr val="C00000"/>
                </a:solidFill>
              </a:rPr>
              <a:t>…or rolling the dice…</a:t>
            </a:r>
            <a:endParaRPr lang="en-US" altLang="fi-FI" sz="3200" i="1" dirty="0">
              <a:solidFill>
                <a:srgbClr val="C00000"/>
              </a:solidFill>
            </a:endParaRPr>
          </a:p>
        </p:txBody>
      </p:sp>
      <p:pic>
        <p:nvPicPr>
          <p:cNvPr id="5128" name="Picture 8" descr="MC90023225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9538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44071" y="4614209"/>
            <a:ext cx="10703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2400" dirty="0">
                <a:solidFill>
                  <a:srgbClr val="C00000"/>
                </a:solidFill>
              </a:rPr>
              <a:t>Some of it was a gamble – but it makes life more exciting, rewarding and enjoyable</a:t>
            </a:r>
            <a:endParaRPr lang="en-US" altLang="fi-FI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2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2.42775E-6 C 0.00191 0.00994 0.00417 0.01387 0.00955 0.02104 C 0.01181 0.03029 0.01458 0.03676 0.01893 0.04439 C 0.0257 0.07977 0.02083 0.11537 0.01406 0.15006 C 0.01111 0.16578 0.01042 0.18428 0.00486 0.19861 C -0.00451 0.22335 -0.01528 0.24925 -0.02864 0.27052 C -0.03264 0.27699 -0.03819 0.28162 -0.04288 0.2874 C -0.04479 0.29549 -0.04792 0.30474 -0.05243 0.31075 C -0.05555 0.32324 -0.05642 0.3378 -0.06198 0.34867 C -0.06285 0.35352 -0.06423 0.35838 -0.0651 0.36347 C -0.06649 0.3704 -0.06823 0.38474 -0.06823 0.38474 C -0.06719 0.4111 -0.07101 0.42196 -0.06198 0.43954 C -0.05955 0.44878 -0.0559 0.45433 -0.05069 0.46081 C -0.05017 0.46289 -0.05052 0.46566 -0.04913 0.46705 C -0.04618 0.46982 -0.01649 0.48162 -0.01423 0.48162 C 0.01702 0.48254 0.04809 0.483 0.07934 0.48393 C 0.08733 0.48555 0.09184 0.4867 0.09844 0.49248 C 0.10313 0.50196 0.11007 0.50797 0.11597 0.51584 C 0.12153 0.52324 0.12518 0.53063 0.13177 0.53688 C 0.13768 0.54844 0.14583 0.55745 0.15243 0.56855 C 0.16059 0.58266 0.16667 0.59815 0.17622 0.61087 C 0.18004 0.62636 0.17431 0.60786 0.18264 0.6215 C 0.18351 0.62312 0.18351 0.62566 0.18403 0.62774 C 0.18681 0.63468 0.19132 0.64324 0.19514 0.64902 C 0.19879 0.6541 0.20643 0.66381 0.20643 0.66381 C 0.20851 0.67214 0.20955 0.67561 0.2158 0.67861 C 0.22205 0.6911 0.23212 0.70196 0.24132 0.71029 C 0.24601 0.71977 0.25347 0.72485 0.26042 0.73133 C 0.2632 0.73387 0.26528 0.7378 0.26823 0.73965 C 0.27118 0.74196 0.27465 0.74243 0.27778 0.74404 C 0.27934 0.74474 0.28264 0.74613 0.28264 0.74613 C 0.38368 0.74358 0.48629 0.75722 0.58559 0.73133 C 0.59132 0.72624 0.59844 0.72347 0.60469 0.72069 C 0.60903 0.71907 0.61754 0.7163 0.61754 0.7163 C 0.63281 0.70289 0.60833 0.72347 0.63021 0.71029 C 0.63368 0.70821 0.63663 0.70451 0.63976 0.70173 C 0.64445 0.69757 0.65174 0.69526 0.65712 0.69318 C 0.66354 0.68786 0.66945 0.68508 0.67622 0.68069 C 0.67778 0.67861 0.67917 0.67607 0.6809 0.67422 C 0.68247 0.67237 0.68438 0.67191 0.68577 0.66982 C 0.69462 0.6585 0.69948 0.64185 0.70799 0.62959 C 0.7092 0.62497 0.70955 0.61965 0.71111 0.61503 C 0.71302 0.60925 0.71754 0.59815 0.71754 0.59815 C 0.72118 0.57873 0.71823 0.58613 0.72379 0.57503 C 0.72847 0.55029 0.73316 0.52555 0.7382 0.50104 C 0.74097 0.47075 0.74219 0.47144 0.73976 0.43121 C 0.73889 0.4178 0.72639 0.39399 0.72066 0.38266 C 0.71424 0.35676 0.71493 0.32416 0.72535 0.30011 C 0.7309 0.28717 0.72708 0.30081 0.73646 0.28324 C 0.74462 0.26797 0.75434 0.25225 0.76823 0.24717 C 0.77535 0.23376 0.78663 0.22381 0.79844 0.21988 C 0.80261 0.2141 0.80712 0.21179 0.81268 0.20925 C 0.81736 0.20324 0.82257 0.19838 0.82708 0.19237 C 0.83125 0.18682 0.83316 0.18196 0.8382 0.17757 C 0.84323 0.15653 0.83386 0.13225 0.82066 0.12046 C 0.81962 0.11838 0.8191 0.11537 0.81754 0.11399 C 0.81476 0.11167 0.80799 0.10982 0.80799 0.10982 C 0.76215 0.11121 0.75417 0.10543 0.72379 0.11838 C 0.71545 0.12578 0.70486 0.12902 0.69531 0.13318 C 0.69514 0.13318 0.68594 0.13711 0.68577 0.13734 C 0.68108 0.14127 0.67761 0.14589 0.67309 0.15006 C 0.67153 0.1563 0.66997 0.15838 0.66667 0.16277 C 0.41042 0.41156 0.15452 0.66011 -0.10156 0.9089 C -0.10451 0.91167 -0.09514 0.90497 -0.09201 0.90266 C -0.07673 0.89179 -0.08489 0.89734 -0.07135 0.88347 C -0.05521 0.86659 -0.04687 0.85988 -0.02396 0.84971 C 0.00643 0.83653 0.06354 0.80324 0.08733 0.7778 C 0.13333 0.72809 0.18195 0.68485 0.22865 0.63607 C 0.27222 0.59098 0.31667 0.54011 0.36354 0.50104 C 0.37778 0.48925 0.37656 0.49549 0.39028 0.48624 C 0.41354 0.47075 0.38438 0.48416 0.41268 0.46913 C 0.42448 0.46289 0.42274 0.46797 0.43316 0.45873 C 0.4441 0.44925 0.45191 0.43884 0.46354 0.43121 C 0.46962 0.41873 0.48038 0.41456 0.48889 0.40578 C 0.50261 0.39167 0.49132 0.39769 0.50156 0.39306 C 0.50799 0.38474 0.51545 0.3778 0.52222 0.36994 C 0.52379 0.36786 0.52518 0.36508 0.52708 0.36347 C 0.52899 0.36208 0.53125 0.36208 0.53333 0.36139 C 0.53958 0.35468 0.54375 0.34543 0.55087 0.34243 C 0.55243 0.34104 0.55417 0.33988 0.55556 0.33826 C 0.55833 0.33503 0.56337 0.32763 0.56337 0.32763 C 0.56649 0.31514 0.56337 0.32277 0.57622 0.31075 C 0.57847 0.30867 0.58264 0.30428 0.58264 0.30428 C 0.5849 0.29526 0.58941 0.29225 0.59531 0.2874 C 0.59861 0.27769 0.60191 0.27191 0.60955 0.26844 C 0.62188 0.2511 0.62743 0.25202 0.63333 0.22821 C 0.63507 0.22104 0.63941 0.2148 0.64288 0.20925 C 0.6441 0.20717 0.64601 0.20277 0.64601 0.20277 " pathEditMode="relative" ptsTypes="fffffffffffffffffffffffffffffffffffffffffffff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  <p:bldP spid="5127" grpId="0"/>
      <p:bldP spid="5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fi-FI" dirty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en-GB" altLang="fi-FI" sz="4000" dirty="0">
                <a:solidFill>
                  <a:srgbClr val="C00000"/>
                </a:solidFill>
              </a:rPr>
              <a:t>Making the Most of Opportunities</a:t>
            </a:r>
          </a:p>
          <a:p>
            <a:pPr>
              <a:buFontTx/>
              <a:buNone/>
            </a:pPr>
            <a:endParaRPr lang="en-GB" altLang="fi-FI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fi-FI" dirty="0">
              <a:solidFill>
                <a:srgbClr val="FFFF00"/>
              </a:solidFill>
              <a:latin typeface="Webdings" panose="05030102010509060703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0DDD5E-581D-4E81-9CB6-F20986291A1F}"/>
              </a:ext>
            </a:extLst>
          </p:cNvPr>
          <p:cNvSpPr txBox="1"/>
          <p:nvPr/>
        </p:nvSpPr>
        <p:spPr>
          <a:xfrm rot="19688691">
            <a:off x="6345937" y="1564014"/>
            <a:ext cx="149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your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3279E6-38E7-4943-9034-10AEA6D50A41}"/>
              </a:ext>
            </a:extLst>
          </p:cNvPr>
          <p:cNvSpPr txBox="1"/>
          <p:nvPr/>
        </p:nvSpPr>
        <p:spPr>
          <a:xfrm rot="10800000">
            <a:off x="5762265" y="2638640"/>
            <a:ext cx="111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Lucida Handwriting" panose="03010101010101010101" pitchFamily="66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xmlns="" val="179111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EE774-18BF-4061-8852-AD41E632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C0000"/>
                </a:solidFill>
              </a:rPr>
              <a:t>How did this all help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C5C59D-619F-4FFB-AC9E-C74B91930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794889"/>
            <a:ext cx="40233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C0000"/>
                </a:solidFill>
              </a:rPr>
              <a:t>I am now the Manager of</a:t>
            </a:r>
          </a:p>
        </p:txBody>
      </p:sp>
      <p:pic>
        <p:nvPicPr>
          <p:cNvPr id="5" name="Picture 4" descr="A castle surrounded by trees&#10;&#10;Description generated with high confidence">
            <a:extLst>
              <a:ext uri="{FF2B5EF4-FFF2-40B4-BE49-F238E27FC236}">
                <a16:creationId xmlns:a16="http://schemas.microsoft.com/office/drawing/2014/main" xmlns="" id="{AE394C57-8648-480D-A0CB-D80C3B5833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5863" y="1690688"/>
            <a:ext cx="6556917" cy="4917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94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59DDF-6F0F-47D2-81AD-A53A6FE9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62" y="1238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AC0000"/>
                </a:solidFill>
              </a:rPr>
              <a:t>Arundel Castle</a:t>
            </a:r>
          </a:p>
        </p:txBody>
      </p:sp>
      <p:pic>
        <p:nvPicPr>
          <p:cNvPr id="5" name="Content Placeholder 4" descr="A group of people in front of a castle&#10;&#10;Description generated with very high confidence">
            <a:extLst>
              <a:ext uri="{FF2B5EF4-FFF2-40B4-BE49-F238E27FC236}">
                <a16:creationId xmlns:a16="http://schemas.microsoft.com/office/drawing/2014/main" xmlns="" id="{B7E2E229-051D-41D3-80A5-BCA5F327D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094" y="1349375"/>
            <a:ext cx="6644954" cy="37133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attachment.outlook.office.net/owa/stephen.manion@hotmail.co.uk/service.svc/s/GetAttachmentThumbnail?id=AQMkADAwATY0MDABLTk0ZWUALTFjYjAtMDACLTAwCgBGAAADOxrXYXpik0u%2BsrXFrS7I0wcAD4Zer9WpIkC9kFJgCCOv5gAAAgEMAAAAD4Zer9WpIkC9kFJgCCOv5gABDzqsZAAAAAESABAA4MZy2z%2FQPE2LeMdpaFlBtQ%3D%3D&amp;thumbnailType=2&amp;X-OWA-CANARY=QsAC_Nm2-0CmKjh00yF2p6BwW3vsJtUYeFZxVFx9Kyvv9pKvDIfW-oEu6E9ax0LfK4zPR4ufuU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0OTg2MzI4ODBcIixcInB1aWRcIjpcIjE3NTkyMjExMDMwNzQ0ODBcIixcIm9pZFwiOlwiMDAwNjQwMDAtOTRlZS0xY2Iw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MDE3NTY5NywibmJmIjoxNTEwMTc1MDk3fQ.HEZyLYXez3-7tE6Q1bRDbamm_fHmH35VKt6PHwDnZRHeEBYt5jSggUopABxZ3eakEDmruY34XpPilQkfUfX9OUQaA-DWl1RGvSkKl1J8Ij5sEECSjAc9eRfytCEN7i3mCYCTIWyH0FwVNM2BdE88-i-0FXiyeZZ23X2Yp8cfX_UGVhnAhDy4o33WnfuLs2Z1gjj7QUIOurz1UmyNbcGNf23ONrrzIu6lfK5JyFokGWYI6cistVT4NrDCyH-jcQTxDH1KM2d3c20HsQy0eubNKXBWaaciLQJVmlyCDoXm_er4wD-Nf_yX9BfxO4UOeI8EPQNZIsxp3NVb6-EmCHZgDg&amp;owa=outlook.live.com&amp;isc=1">
            <a:extLst>
              <a:ext uri="{FF2B5EF4-FFF2-40B4-BE49-F238E27FC236}">
                <a16:creationId xmlns:a16="http://schemas.microsoft.com/office/drawing/2014/main" xmlns="" id="{430E7687-6DA0-487A-915C-CB96F082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0404" y="885825"/>
            <a:ext cx="5611457" cy="41759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C87254-B532-4C41-BD88-129C2F126E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7244" y="3495675"/>
            <a:ext cx="4894575" cy="32598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2600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B34385-526C-469E-AE71-98B44F443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00363" y="475488"/>
            <a:ext cx="3065526" cy="408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erson standing next to a cow&#10;&#10;Description generated with high confidence">
            <a:extLst>
              <a:ext uri="{FF2B5EF4-FFF2-40B4-BE49-F238E27FC236}">
                <a16:creationId xmlns:a16="http://schemas.microsoft.com/office/drawing/2014/main" xmlns="" id="{85E00306-D575-4DF1-80F5-3B5493523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82" t="23755" r="29249"/>
          <a:stretch/>
        </p:blipFill>
        <p:spPr>
          <a:xfrm>
            <a:off x="126111" y="475488"/>
            <a:ext cx="3485769" cy="293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erson riding a horse in front of a fence&#10;&#10;Description generated with high confidence">
            <a:extLst>
              <a:ext uri="{FF2B5EF4-FFF2-40B4-BE49-F238E27FC236}">
                <a16:creationId xmlns:a16="http://schemas.microsoft.com/office/drawing/2014/main" xmlns="" id="{B39E9945-B84B-4965-AAB9-6A48B4600A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1734" y="2111886"/>
            <a:ext cx="7019730" cy="468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80DC3F-8299-428F-8DB0-803018742BF4}"/>
              </a:ext>
            </a:extLst>
          </p:cNvPr>
          <p:cNvSpPr txBox="1"/>
          <p:nvPr/>
        </p:nvSpPr>
        <p:spPr>
          <a:xfrm>
            <a:off x="3483864" y="475488"/>
            <a:ext cx="5559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AC0000"/>
                </a:solidFill>
              </a:rPr>
              <a:t>Bringing together all of my skills and experience to develop a </a:t>
            </a:r>
            <a:br>
              <a:rPr lang="en-GB" sz="2800" dirty="0">
                <a:solidFill>
                  <a:srgbClr val="AC0000"/>
                </a:solidFill>
              </a:rPr>
            </a:br>
            <a:r>
              <a:rPr lang="en-GB" sz="2800" dirty="0">
                <a:solidFill>
                  <a:srgbClr val="AC0000"/>
                </a:solidFill>
              </a:rPr>
              <a:t>major historic visitor attraction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6666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n old stone building&#10;&#10;Description generated with very high confidence">
            <a:extLst>
              <a:ext uri="{FF2B5EF4-FFF2-40B4-BE49-F238E27FC236}">
                <a16:creationId xmlns:a16="http://schemas.microsoft.com/office/drawing/2014/main" xmlns="" id="{C4215F06-9A1B-445A-80B1-311E039565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0021" y="290824"/>
            <a:ext cx="6971957" cy="389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9EA1F9-8D5A-45B9-91AC-5512F398C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816" y="3157980"/>
            <a:ext cx="5230368" cy="349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ree, grass, outdoor, field&#10;&#10;Description generated with very high confidence">
            <a:extLst>
              <a:ext uri="{FF2B5EF4-FFF2-40B4-BE49-F238E27FC236}">
                <a16:creationId xmlns:a16="http://schemas.microsoft.com/office/drawing/2014/main" xmlns="" id="{59ADDE1C-74CB-4373-990F-6CC7E574E0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77" t="18536" r="5325" b="8455"/>
          <a:stretch/>
        </p:blipFill>
        <p:spPr>
          <a:xfrm>
            <a:off x="6013703" y="3157980"/>
            <a:ext cx="5812491" cy="349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AA35B2-68EB-41F1-B594-D3BD3F4BB3A6}"/>
              </a:ext>
            </a:extLst>
          </p:cNvPr>
          <p:cNvSpPr txBox="1"/>
          <p:nvPr/>
        </p:nvSpPr>
        <p:spPr>
          <a:xfrm>
            <a:off x="421602" y="290824"/>
            <a:ext cx="210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The aim is not to attract more visitors, it 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82304A-AB69-4ECF-B409-E7FCA8618B0B}"/>
              </a:ext>
            </a:extLst>
          </p:cNvPr>
          <p:cNvSpPr txBox="1"/>
          <p:nvPr/>
        </p:nvSpPr>
        <p:spPr>
          <a:xfrm>
            <a:off x="9667322" y="264877"/>
            <a:ext cx="2524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C0000"/>
                </a:solidFill>
              </a:rPr>
              <a:t>…to make sure it is a high quality visitor experience and profitable.</a:t>
            </a:r>
          </a:p>
          <a:p>
            <a:r>
              <a:rPr lang="en-GB" sz="2400" dirty="0">
                <a:solidFill>
                  <a:srgbClr val="AC0000"/>
                </a:solidFill>
              </a:rPr>
              <a:t>A new challenge for me</a:t>
            </a:r>
          </a:p>
        </p:txBody>
      </p:sp>
    </p:spTree>
    <p:extLst>
      <p:ext uri="{BB962C8B-B14F-4D97-AF65-F5344CB8AC3E}">
        <p14:creationId xmlns:p14="http://schemas.microsoft.com/office/powerpoint/2010/main" xmlns="" val="22438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arundel castle">
            <a:extLst>
              <a:ext uri="{FF2B5EF4-FFF2-40B4-BE49-F238E27FC236}">
                <a16:creationId xmlns:a16="http://schemas.microsoft.com/office/drawing/2014/main" xmlns="" id="{B6E8EB5B-5257-49DF-A4BE-78FA24FE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2960" y="0"/>
            <a:ext cx="10314432" cy="6859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BCFE91-14F5-4B19-899C-FB0EF063C110}"/>
              </a:ext>
            </a:extLst>
          </p:cNvPr>
          <p:cNvSpPr txBox="1"/>
          <p:nvPr/>
        </p:nvSpPr>
        <p:spPr>
          <a:xfrm>
            <a:off x="2767584" y="0"/>
            <a:ext cx="665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AC0000"/>
                </a:solidFill>
              </a:rPr>
              <a:t>I have made the most of </a:t>
            </a:r>
            <a:br>
              <a:rPr lang="en-GB" sz="3600" b="1" dirty="0">
                <a:solidFill>
                  <a:srgbClr val="AC0000"/>
                </a:solidFill>
              </a:rPr>
            </a:br>
            <a:r>
              <a:rPr lang="en-GB" sz="3600" b="1" dirty="0">
                <a:solidFill>
                  <a:srgbClr val="AC0000"/>
                </a:solidFill>
              </a:rPr>
              <a:t>my opportunities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098616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fi-FI" dirty="0">
                <a:solidFill>
                  <a:srgbClr val="C00000"/>
                </a:solidFill>
              </a:rPr>
              <a:t>Now it all depends on </a:t>
            </a:r>
            <a:r>
              <a:rPr lang="en-GB" altLang="fi-FI" b="1" i="1" dirty="0">
                <a:solidFill>
                  <a:srgbClr val="C00000"/>
                </a:solidFill>
              </a:rPr>
              <a:t>you</a:t>
            </a:r>
            <a:r>
              <a:rPr lang="en-GB" altLang="fi-FI" dirty="0">
                <a:solidFill>
                  <a:srgbClr val="C00000"/>
                </a:solidFill>
              </a:rPr>
              <a:t>…</a:t>
            </a:r>
            <a:endParaRPr lang="en-US" altLang="fi-FI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fi-FI" sz="4400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en-GB" altLang="fi-FI" sz="4400" dirty="0">
                <a:solidFill>
                  <a:srgbClr val="C00000"/>
                </a:solidFill>
              </a:rPr>
              <a:t>…to make the most of </a:t>
            </a:r>
          </a:p>
          <a:p>
            <a:pPr algn="ctr">
              <a:buFontTx/>
              <a:buNone/>
            </a:pPr>
            <a:r>
              <a:rPr lang="en-GB" altLang="fi-FI" sz="4400" b="1" i="1" dirty="0">
                <a:solidFill>
                  <a:srgbClr val="C00000"/>
                </a:solidFill>
              </a:rPr>
              <a:t>your</a:t>
            </a:r>
            <a:r>
              <a:rPr lang="en-GB" altLang="fi-FI" sz="4400" dirty="0">
                <a:solidFill>
                  <a:srgbClr val="C00000"/>
                </a:solidFill>
              </a:rPr>
              <a:t> opportunities for success</a:t>
            </a:r>
          </a:p>
          <a:p>
            <a:pPr algn="ctr">
              <a:buFontTx/>
              <a:buNone/>
            </a:pPr>
            <a:endParaRPr lang="en-GB" altLang="fi-FI" sz="4400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en-GB" altLang="fi-FI" sz="4400" dirty="0">
                <a:solidFill>
                  <a:srgbClr val="C00000"/>
                </a:solidFill>
              </a:rPr>
              <a:t>Good luck to you all</a:t>
            </a:r>
            <a:endParaRPr lang="en-US" altLang="fi-FI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1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8213" y="1844676"/>
            <a:ext cx="7772400" cy="1470025"/>
          </a:xfrm>
        </p:spPr>
        <p:txBody>
          <a:bodyPr anchor="ctr"/>
          <a:lstStyle/>
          <a:p>
            <a:r>
              <a:rPr lang="en-GB" altLang="fi-FI" sz="4400" dirty="0">
                <a:solidFill>
                  <a:srgbClr val="C00000"/>
                </a:solidFill>
              </a:rPr>
              <a:t>Thank you</a:t>
            </a:r>
            <a:endParaRPr lang="en-US" altLang="fi-FI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58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695279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050426">
            <a:off x="6105813" y="2257423"/>
            <a:ext cx="3633788" cy="277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Image result for syon house">
            <a:extLst>
              <a:ext uri="{FF2B5EF4-FFF2-40B4-BE49-F238E27FC236}">
                <a16:creationId xmlns:a16="http://schemas.microsoft.com/office/drawing/2014/main" xmlns="" id="{F11F64F4-E1D3-4C81-9AC0-F790173C9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41" b="23577"/>
          <a:stretch/>
        </p:blipFill>
        <p:spPr bwMode="auto">
          <a:xfrm rot="151166">
            <a:off x="8525608" y="3741673"/>
            <a:ext cx="3730700" cy="149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91" name="Picture 15" descr="2012-11-10-Merry_Hi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717" r="12549"/>
          <a:stretch>
            <a:fillRect/>
          </a:stretch>
        </p:blipFill>
        <p:spPr bwMode="auto">
          <a:xfrm rot="519556">
            <a:off x="290575" y="189331"/>
            <a:ext cx="2449988" cy="2482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99" name="Picture 23" descr="2522523_04617b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764" r="9227" b="38907"/>
          <a:stretch>
            <a:fillRect/>
          </a:stretch>
        </p:blipFill>
        <p:spPr bwMode="auto">
          <a:xfrm rot="21068652">
            <a:off x="3241367" y="4389436"/>
            <a:ext cx="4021138" cy="214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93" name="Picture 17" descr="Img_10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001098">
            <a:off x="113603" y="2651079"/>
            <a:ext cx="2627313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9" name="Picture 13" descr="drumlanrig-castl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180"/>
          <a:stretch>
            <a:fillRect/>
          </a:stretch>
        </p:blipFill>
        <p:spPr bwMode="auto">
          <a:xfrm rot="259102">
            <a:off x="327945" y="4164796"/>
            <a:ext cx="3067050" cy="2617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4" descr="liverpool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34625">
            <a:off x="2706727" y="116524"/>
            <a:ext cx="3240088" cy="243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3" name="Picture 7" descr="N4507c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76968">
            <a:off x="2635804" y="1922618"/>
            <a:ext cx="3759994" cy="280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7" name="AutoShape 11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C41D6-89DE-4221-8DB6-8980938A523B}"/>
              </a:ext>
            </a:extLst>
          </p:cNvPr>
          <p:cNvSpPr txBox="1"/>
          <p:nvPr/>
        </p:nvSpPr>
        <p:spPr>
          <a:xfrm>
            <a:off x="7055912" y="5295184"/>
            <a:ext cx="513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AC0000"/>
                </a:solidFill>
              </a:rPr>
              <a:t>Some of the places where I gained</a:t>
            </a:r>
            <a:br>
              <a:rPr lang="en-GB" sz="2400" dirty="0">
                <a:solidFill>
                  <a:srgbClr val="AC0000"/>
                </a:solidFill>
              </a:rPr>
            </a:br>
            <a:r>
              <a:rPr lang="en-GB" sz="2400" dirty="0">
                <a:solidFill>
                  <a:srgbClr val="AC0000"/>
                </a:solidFill>
              </a:rPr>
              <a:t> knowledge, experience and skills</a:t>
            </a:r>
          </a:p>
        </p:txBody>
      </p:sp>
      <p:pic>
        <p:nvPicPr>
          <p:cNvPr id="24581" name="Picture 5" descr="beamish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95843">
            <a:off x="5768849" y="388979"/>
            <a:ext cx="3563937" cy="236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Image result for arundel castle">
            <a:extLst>
              <a:ext uri="{FF2B5EF4-FFF2-40B4-BE49-F238E27FC236}">
                <a16:creationId xmlns:a16="http://schemas.microsoft.com/office/drawing/2014/main" xmlns="" id="{A9D785A4-1456-4D69-B28E-2B64B075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7587" y="19048"/>
            <a:ext cx="3240088" cy="243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Image result for croxteth hall">
            <a:extLst>
              <a:ext uri="{FF2B5EF4-FFF2-40B4-BE49-F238E27FC236}">
                <a16:creationId xmlns:a16="http://schemas.microsoft.com/office/drawing/2014/main" xmlns="" id="{C69F9593-CA8D-4298-A00A-777B6626B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42" b="15655"/>
          <a:stretch/>
        </p:blipFill>
        <p:spPr bwMode="auto">
          <a:xfrm rot="20906083">
            <a:off x="9104506" y="2189995"/>
            <a:ext cx="3123169" cy="1562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5976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fi-FI" sz="4000" dirty="0">
                <a:solidFill>
                  <a:srgbClr val="C00000"/>
                </a:solidFill>
              </a:rPr>
              <a:t>Back to the topic of opportunities…</a:t>
            </a:r>
            <a:endParaRPr lang="en-US" altLang="fi-FI" sz="4000" dirty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593908"/>
            <a:ext cx="10738607" cy="4583055"/>
          </a:xfrm>
        </p:spPr>
        <p:txBody>
          <a:bodyPr>
            <a:normAutofit fontScale="70000" lnSpcReduction="20000"/>
          </a:bodyPr>
          <a:lstStyle/>
          <a:p>
            <a:r>
              <a:rPr lang="en-GB" altLang="fi-FI" dirty="0">
                <a:solidFill>
                  <a:srgbClr val="C00000"/>
                </a:solidFill>
              </a:rPr>
              <a:t>What is an opportunity? </a:t>
            </a:r>
          </a:p>
          <a:p>
            <a:pPr lvl="1"/>
            <a:r>
              <a:rPr lang="en-GB" altLang="fi-FI" dirty="0">
                <a:solidFill>
                  <a:srgbClr val="C00000"/>
                </a:solidFill>
              </a:rPr>
              <a:t>The circumstances which enable you to have the chance to do what you want to do to improve your life </a:t>
            </a:r>
          </a:p>
          <a:p>
            <a:pPr lvl="1"/>
            <a:r>
              <a:rPr lang="en-GB" altLang="fi-FI" dirty="0">
                <a:solidFill>
                  <a:srgbClr val="C00000"/>
                </a:solidFill>
              </a:rPr>
              <a:t>You are in the right place at the right time. This can be good luck </a:t>
            </a:r>
            <a:br>
              <a:rPr lang="en-GB" altLang="fi-FI" dirty="0">
                <a:solidFill>
                  <a:srgbClr val="C00000"/>
                </a:solidFill>
              </a:rPr>
            </a:br>
            <a:r>
              <a:rPr lang="en-GB" altLang="fi-FI" dirty="0">
                <a:solidFill>
                  <a:srgbClr val="C00000"/>
                </a:solidFill>
              </a:rPr>
              <a:t> </a:t>
            </a:r>
          </a:p>
          <a:p>
            <a:r>
              <a:rPr lang="en-GB" altLang="fi-FI" dirty="0">
                <a:solidFill>
                  <a:srgbClr val="C00000"/>
                </a:solidFill>
              </a:rPr>
              <a:t>We all have opportunities:</a:t>
            </a:r>
          </a:p>
          <a:p>
            <a:pPr lvl="1"/>
            <a:r>
              <a:rPr lang="en-GB" altLang="fi-FI" dirty="0">
                <a:solidFill>
                  <a:srgbClr val="C00000"/>
                </a:solidFill>
              </a:rPr>
              <a:t>In work</a:t>
            </a:r>
          </a:p>
          <a:p>
            <a:pPr lvl="1"/>
            <a:r>
              <a:rPr lang="en-GB" altLang="fi-FI" dirty="0">
                <a:solidFill>
                  <a:srgbClr val="C00000"/>
                </a:solidFill>
              </a:rPr>
              <a:t>At college</a:t>
            </a:r>
          </a:p>
          <a:p>
            <a:pPr lvl="1"/>
            <a:r>
              <a:rPr lang="en-GB" altLang="fi-FI" dirty="0">
                <a:solidFill>
                  <a:srgbClr val="C00000"/>
                </a:solidFill>
              </a:rPr>
              <a:t>During leisure</a:t>
            </a:r>
            <a:br>
              <a:rPr lang="en-GB" altLang="fi-FI" dirty="0">
                <a:solidFill>
                  <a:srgbClr val="C00000"/>
                </a:solidFill>
              </a:rPr>
            </a:br>
            <a:endParaRPr lang="en-GB" altLang="fi-FI" dirty="0">
              <a:solidFill>
                <a:srgbClr val="C00000"/>
              </a:solidFill>
            </a:endParaRPr>
          </a:p>
          <a:p>
            <a:r>
              <a:rPr lang="en-GB" altLang="fi-FI" dirty="0">
                <a:solidFill>
                  <a:srgbClr val="C00000"/>
                </a:solidFill>
              </a:rPr>
              <a:t>You will get opportunities at this conference through who you meet, what you see, hear and do </a:t>
            </a:r>
            <a:br>
              <a:rPr lang="en-GB" altLang="fi-FI" dirty="0">
                <a:solidFill>
                  <a:srgbClr val="C00000"/>
                </a:solidFill>
              </a:rPr>
            </a:br>
            <a:endParaRPr lang="en-GB" altLang="fi-FI" dirty="0">
              <a:solidFill>
                <a:srgbClr val="C00000"/>
              </a:solidFill>
            </a:endParaRPr>
          </a:p>
          <a:p>
            <a:r>
              <a:rPr lang="en-GB" altLang="fi-FI" dirty="0">
                <a:solidFill>
                  <a:srgbClr val="C00000"/>
                </a:solidFill>
              </a:rPr>
              <a:t>It is </a:t>
            </a:r>
            <a:r>
              <a:rPr lang="en-GB" altLang="fi-FI" i="1" dirty="0">
                <a:solidFill>
                  <a:srgbClr val="C00000"/>
                </a:solidFill>
              </a:rPr>
              <a:t>you</a:t>
            </a:r>
            <a:r>
              <a:rPr lang="en-GB" altLang="fi-FI" dirty="0">
                <a:solidFill>
                  <a:srgbClr val="C00000"/>
                </a:solidFill>
              </a:rPr>
              <a:t> who can take advantage of the opportunities that come along</a:t>
            </a:r>
            <a:br>
              <a:rPr lang="en-GB" altLang="fi-FI" dirty="0">
                <a:solidFill>
                  <a:srgbClr val="C00000"/>
                </a:solidFill>
              </a:rPr>
            </a:br>
            <a:r>
              <a:rPr lang="en-GB" altLang="fi-FI" dirty="0">
                <a:solidFill>
                  <a:srgbClr val="C00000"/>
                </a:solidFill>
              </a:rPr>
              <a:t>This can bring benefits to you, both professionally and personally</a:t>
            </a:r>
            <a:br>
              <a:rPr lang="en-GB" altLang="fi-FI" dirty="0">
                <a:solidFill>
                  <a:srgbClr val="C00000"/>
                </a:solidFill>
              </a:rPr>
            </a:br>
            <a:endParaRPr lang="en-GB" altLang="fi-FI" dirty="0">
              <a:solidFill>
                <a:srgbClr val="C00000"/>
              </a:solidFill>
            </a:endParaRPr>
          </a:p>
          <a:p>
            <a:r>
              <a:rPr lang="en-GB" altLang="fi-FI" dirty="0">
                <a:solidFill>
                  <a:srgbClr val="C00000"/>
                </a:solidFill>
              </a:rPr>
              <a:t>Here is how I took advantage of an opportunity which brought benefits for me professionally and personally</a:t>
            </a:r>
            <a:endParaRPr lang="en-US" altLang="fi-F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61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ok transparent background">
            <a:extLst>
              <a:ext uri="{FF2B5EF4-FFF2-40B4-BE49-F238E27FC236}">
                <a16:creationId xmlns:a16="http://schemas.microsoft.com/office/drawing/2014/main" xmlns="" id="{EDA5FAD2-6B4A-460B-9468-CFBE0FB7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9637" y="886968"/>
            <a:ext cx="5712726" cy="42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17320" y="404813"/>
            <a:ext cx="990295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sz="3200" dirty="0">
                <a:solidFill>
                  <a:srgbClr val="C00000"/>
                </a:solidFill>
              </a:rPr>
              <a:t>Let’s start with a little story…are you sitting comfortably? </a:t>
            </a:r>
            <a:r>
              <a:rPr lang="en-GB" altLang="fi-FI" sz="3200" dirty="0">
                <a:solidFill>
                  <a:srgbClr val="FF0000"/>
                </a:solidFill>
              </a:rPr>
              <a:t>Then</a:t>
            </a:r>
            <a:r>
              <a:rPr lang="en-GB" altLang="fi-FI" sz="3200" dirty="0">
                <a:solidFill>
                  <a:srgbClr val="C00000"/>
                </a:solidFill>
              </a:rPr>
              <a:t> I will begin…</a:t>
            </a:r>
            <a:endParaRPr lang="en-US" altLang="fi-FI" sz="3200" dirty="0">
              <a:solidFill>
                <a:srgbClr val="C000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351088" y="4608294"/>
            <a:ext cx="9526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dirty="0">
                <a:solidFill>
                  <a:srgbClr val="C00000"/>
                </a:solidFill>
              </a:rPr>
              <a:t>Once upon a time there was a manager </a:t>
            </a:r>
            <a:r>
              <a:rPr lang="en-GB" altLang="fi-FI" dirty="0">
                <a:solidFill>
                  <a:srgbClr val="FF0000"/>
                </a:solidFill>
              </a:rPr>
              <a:t>standing in his castle </a:t>
            </a:r>
            <a:r>
              <a:rPr lang="en-GB" altLang="fi-FI" dirty="0">
                <a:solidFill>
                  <a:srgbClr val="C00000"/>
                </a:solidFill>
              </a:rPr>
              <a:t>office. He heard a tinkling noise and at first thought little David was playing with his balls in the bath again. But no, it was the telephone. </a:t>
            </a:r>
            <a:endParaRPr lang="en-US" altLang="fi-FI" dirty="0">
              <a:solidFill>
                <a:srgbClr val="C000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351088" y="5254625"/>
            <a:ext cx="9051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fi-FI" dirty="0">
                <a:solidFill>
                  <a:srgbClr val="C00000"/>
                </a:solidFill>
              </a:rPr>
              <a:t>He strode across the room, grasped the receiver with a firm, but gentle, hand.</a:t>
            </a:r>
            <a:br>
              <a:rPr lang="en-GB" altLang="fi-FI" dirty="0">
                <a:solidFill>
                  <a:srgbClr val="C00000"/>
                </a:solidFill>
              </a:rPr>
            </a:br>
            <a:r>
              <a:rPr lang="en-GB" altLang="fi-FI" dirty="0">
                <a:solidFill>
                  <a:srgbClr val="C00000"/>
                </a:solidFill>
              </a:rPr>
              <a:t> ‘HELLO!’ he bellowed into the mouthpiece ‘WHAT DO YOU WANT?’ he shouted.</a:t>
            </a:r>
            <a:endParaRPr lang="en-US" altLang="fi-FI" dirty="0">
              <a:solidFill>
                <a:srgbClr val="C00000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360259" y="5984812"/>
            <a:ext cx="55086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i-FI" dirty="0">
                <a:solidFill>
                  <a:srgbClr val="C00000"/>
                </a:solidFill>
              </a:rPr>
              <a:t>…and that’s the end of that story…let’s try again.</a:t>
            </a:r>
            <a:endParaRPr lang="en-US" altLang="fi-FI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en-US" altLang="fi-FI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telephone transparent vintage">
            <a:extLst>
              <a:ext uri="{FF2B5EF4-FFF2-40B4-BE49-F238E27FC236}">
                <a16:creationId xmlns:a16="http://schemas.microsoft.com/office/drawing/2014/main" xmlns="" id="{3A4FC05F-79FF-43AF-8E5B-5DBEBFAD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00" y="4608294"/>
            <a:ext cx="1406730" cy="18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9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fi-FI" dirty="0">
                <a:solidFill>
                  <a:srgbClr val="AC0000"/>
                </a:solidFill>
              </a:rPr>
              <a:t>Answering the telephone…or</a:t>
            </a:r>
            <a:br>
              <a:rPr lang="en-GB" altLang="fi-FI" dirty="0">
                <a:solidFill>
                  <a:srgbClr val="AC0000"/>
                </a:solidFill>
              </a:rPr>
            </a:br>
            <a:r>
              <a:rPr lang="en-GB" altLang="fi-FI" dirty="0">
                <a:solidFill>
                  <a:srgbClr val="AC0000"/>
                </a:solidFill>
              </a:rPr>
              <a:t> </a:t>
            </a:r>
            <a:r>
              <a:rPr lang="en-GB" altLang="fi-FI" i="1" dirty="0">
                <a:solidFill>
                  <a:srgbClr val="AC0000"/>
                </a:solidFill>
              </a:rPr>
              <a:t>having an opportunity!</a:t>
            </a:r>
            <a:endParaRPr lang="en-US" altLang="fi-FI" i="1" dirty="0">
              <a:solidFill>
                <a:srgbClr val="AC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5625"/>
            <a:ext cx="616662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altLang="fi-FI" sz="2000" dirty="0">
              <a:solidFill>
                <a:srgbClr val="AC0000"/>
              </a:solidFill>
            </a:endParaRPr>
          </a:p>
          <a:p>
            <a:r>
              <a:rPr lang="en-GB" altLang="fi-FI" sz="3600" dirty="0">
                <a:solidFill>
                  <a:srgbClr val="AC0000"/>
                </a:solidFill>
              </a:rPr>
              <a:t>You never know who is going to be on the other end…or what they are going to say</a:t>
            </a:r>
          </a:p>
          <a:p>
            <a:r>
              <a:rPr lang="en-GB" altLang="fi-FI" sz="3600" dirty="0">
                <a:solidFill>
                  <a:srgbClr val="AC0000"/>
                </a:solidFill>
              </a:rPr>
              <a:t>Always listen carefully and start by thinking that your answer will be </a:t>
            </a:r>
            <a:r>
              <a:rPr lang="en-GB" altLang="fi-FI" sz="3600" b="1" i="1" dirty="0">
                <a:solidFill>
                  <a:srgbClr val="AC0000"/>
                </a:solidFill>
              </a:rPr>
              <a:t>‘yes!’</a:t>
            </a:r>
            <a:r>
              <a:rPr lang="en-GB" altLang="fi-FI" sz="3600" dirty="0">
                <a:solidFill>
                  <a:srgbClr val="AC0000"/>
                </a:solidFill>
              </a:rPr>
              <a:t> or </a:t>
            </a:r>
            <a:r>
              <a:rPr lang="en-GB" altLang="fi-FI" sz="3600" b="1" i="1" dirty="0">
                <a:solidFill>
                  <a:srgbClr val="AC0000"/>
                </a:solidFill>
              </a:rPr>
              <a:t>‘oui!’</a:t>
            </a:r>
            <a:r>
              <a:rPr lang="en-GB" altLang="fi-FI" sz="3600" dirty="0">
                <a:solidFill>
                  <a:srgbClr val="AC0000"/>
                </a:solidFill>
              </a:rPr>
              <a:t> or </a:t>
            </a:r>
            <a:r>
              <a:rPr lang="en-GB" altLang="fi-FI" sz="3600" b="1" i="1" dirty="0">
                <a:solidFill>
                  <a:srgbClr val="AC0000"/>
                </a:solidFill>
              </a:rPr>
              <a:t>‘ja!’ </a:t>
            </a:r>
            <a:r>
              <a:rPr lang="en-GB" altLang="fi-FI" sz="3600" dirty="0">
                <a:solidFill>
                  <a:srgbClr val="AC0000"/>
                </a:solidFill>
              </a:rPr>
              <a:t>– have a positive attitude</a:t>
            </a:r>
          </a:p>
          <a:p>
            <a:r>
              <a:rPr lang="en-GB" altLang="fi-FI" sz="3600" dirty="0">
                <a:solidFill>
                  <a:srgbClr val="AC0000"/>
                </a:solidFill>
              </a:rPr>
              <a:t>You never know what might fly in later…</a:t>
            </a:r>
            <a:endParaRPr lang="en-US" altLang="fi-FI" sz="3600" dirty="0">
              <a:solidFill>
                <a:srgbClr val="AC0000"/>
              </a:solidFill>
            </a:endParaRPr>
          </a:p>
        </p:txBody>
      </p:sp>
      <p:pic>
        <p:nvPicPr>
          <p:cNvPr id="1030" name="Picture 6" descr="Image result for vintage telephone transparent background">
            <a:extLst>
              <a:ext uri="{FF2B5EF4-FFF2-40B4-BE49-F238E27FC236}">
                <a16:creationId xmlns:a16="http://schemas.microsoft.com/office/drawing/2014/main" xmlns="" id="{FF12418C-A623-4CE4-A565-1F7A43C6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7709" y="2061795"/>
            <a:ext cx="4957186" cy="38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959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CKF3BljGypM/VRgVaWRtXPI/AAAAAAAABoo/2fxSrFCPgw4/s1600/HP1%2B1-03-59.jpg">
            <a:extLst>
              <a:ext uri="{FF2B5EF4-FFF2-40B4-BE49-F238E27FC236}">
                <a16:creationId xmlns:a16="http://schemas.microsoft.com/office/drawing/2014/main" xmlns="" id="{369D5B8B-5556-4085-A394-EBA99F34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600" y="4599650"/>
            <a:ext cx="3565682" cy="15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d4sKcXtKlPQ/VRgVb5k67OI/AAAAAAAABo8/bEbv4nOkIFU/s1600/HP1%2B1-50-09.jpg">
            <a:extLst>
              <a:ext uri="{FF2B5EF4-FFF2-40B4-BE49-F238E27FC236}">
                <a16:creationId xmlns:a16="http://schemas.microsoft.com/office/drawing/2014/main" xmlns="" id="{45FD23BE-8123-404F-B42F-FD53772B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03" y="69861"/>
            <a:ext cx="3658721" cy="16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arry Potter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5526" y="0"/>
            <a:ext cx="7355583" cy="39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46287"/>
            <a:ext cx="7187967" cy="51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alnwick castle harry potter">
            <a:extLst>
              <a:ext uri="{FF2B5EF4-FFF2-40B4-BE49-F238E27FC236}">
                <a16:creationId xmlns:a16="http://schemas.microsoft.com/office/drawing/2014/main" xmlns="" id="{01D12814-CE18-4CB8-99F8-CAD491E5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" y="1746287"/>
            <a:ext cx="12190217" cy="511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film reel frames">
            <a:extLst>
              <a:ext uri="{FF2B5EF4-FFF2-40B4-BE49-F238E27FC236}">
                <a16:creationId xmlns:a16="http://schemas.microsoft.com/office/drawing/2014/main" xmlns="" id="{1D88E992-DF5A-4769-BBEA-57BDD438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217" cy="68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108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3000" advClick="0" advTm="14000">
        <p159:morph option="byObject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f8mAVvlIEpA/VSlfwOfQHjI/AAAAAAAABss/lEQWgz6yFR0/s1600/HP2%2B0-28-42.jpg">
            <a:extLst>
              <a:ext uri="{FF2B5EF4-FFF2-40B4-BE49-F238E27FC236}">
                <a16:creationId xmlns:a16="http://schemas.microsoft.com/office/drawing/2014/main" xmlns="" id="{CC9BB386-CA75-4B4B-A900-0600CC549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7230"/>
            <a:ext cx="12192000" cy="58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CC4C2-01EA-4367-B93D-CD4AFB4A7D4D}"/>
              </a:ext>
            </a:extLst>
          </p:cNvPr>
          <p:cNvSpPr txBox="1"/>
          <p:nvPr/>
        </p:nvSpPr>
        <p:spPr>
          <a:xfrm>
            <a:off x="2291255" y="462455"/>
            <a:ext cx="760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Harry Potter flew into Alnwick Castle…twice</a:t>
            </a:r>
          </a:p>
        </p:txBody>
      </p:sp>
      <p:pic>
        <p:nvPicPr>
          <p:cNvPr id="2" name="Picture 2" descr="Image result for film reel frames">
            <a:extLst>
              <a:ext uri="{FF2B5EF4-FFF2-40B4-BE49-F238E27FC236}">
                <a16:creationId xmlns:a16="http://schemas.microsoft.com/office/drawing/2014/main" xmlns="" id="{87A3E31B-D07A-49FB-8794-5682F381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78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astl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405" t="8260" r="4424" b="12979"/>
          <a:stretch>
            <a:fillRect/>
          </a:stretch>
        </p:blipFill>
        <p:spPr>
          <a:xfrm>
            <a:off x="1487564" y="0"/>
            <a:ext cx="9216871" cy="691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9640" y="99949"/>
            <a:ext cx="10515600" cy="1325563"/>
          </a:xfrm>
        </p:spPr>
        <p:txBody>
          <a:bodyPr/>
          <a:lstStyle/>
          <a:p>
            <a:pPr algn="ctr"/>
            <a:r>
              <a:rPr lang="en-GB" altLang="fi-FI" b="1" dirty="0">
                <a:solidFill>
                  <a:srgbClr val="FF0000"/>
                </a:solidFill>
              </a:rPr>
              <a:t>Alnwick Castle</a:t>
            </a:r>
            <a:endParaRPr lang="en-US" alt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33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523</Words>
  <Application>Microsoft Office PowerPoint</Application>
  <PresentationFormat>Custom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Unité Conference  Edinburgh 27th November 2017</vt:lpstr>
      <vt:lpstr>Slide 2</vt:lpstr>
      <vt:lpstr>Slide 3</vt:lpstr>
      <vt:lpstr>Back to the topic of opportunities…</vt:lpstr>
      <vt:lpstr>Slide 5</vt:lpstr>
      <vt:lpstr>Answering the telephone…or  having an opportunity!</vt:lpstr>
      <vt:lpstr>Slide 7</vt:lpstr>
      <vt:lpstr>Slide 8</vt:lpstr>
      <vt:lpstr>Alnwick Castle</vt:lpstr>
      <vt:lpstr>Where is Alnwick Castle?</vt:lpstr>
      <vt:lpstr>Slide 11</vt:lpstr>
      <vt:lpstr>Slide 12</vt:lpstr>
      <vt:lpstr>This gave us</vt:lpstr>
      <vt:lpstr>This gave us the opportunity to invest in  new attractions, restaurant and shop</vt:lpstr>
      <vt:lpstr>Slide 15</vt:lpstr>
      <vt:lpstr>It was because I answered a telephone and said ‘yes’ to the people in this photograph</vt:lpstr>
      <vt:lpstr>I became a consultant and used my knowledge, experience and skills to develop other historic attractions</vt:lpstr>
      <vt:lpstr>How does this apply to you?</vt:lpstr>
      <vt:lpstr>Significant opportunities I made the most of in my personal career path</vt:lpstr>
      <vt:lpstr>How did this all help me?</vt:lpstr>
      <vt:lpstr>Arundel Castle</vt:lpstr>
      <vt:lpstr>Slide 22</vt:lpstr>
      <vt:lpstr>Slide 23</vt:lpstr>
      <vt:lpstr>Slide 24</vt:lpstr>
      <vt:lpstr>Now it all depends on you…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Manion</dc:creator>
  <cp:lastModifiedBy>David</cp:lastModifiedBy>
  <cp:revision>8</cp:revision>
  <dcterms:created xsi:type="dcterms:W3CDTF">2017-11-07T20:49:19Z</dcterms:created>
  <dcterms:modified xsi:type="dcterms:W3CDTF">2017-12-07T19:01:21Z</dcterms:modified>
</cp:coreProperties>
</file>