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7" r:id="rId3"/>
    <p:sldId id="281" r:id="rId4"/>
    <p:sldId id="278" r:id="rId5"/>
    <p:sldId id="282" r:id="rId6"/>
    <p:sldId id="258" r:id="rId7"/>
    <p:sldId id="283" r:id="rId8"/>
    <p:sldId id="280" r:id="rId9"/>
    <p:sldId id="284" r:id="rId10"/>
    <p:sldId id="279" r:id="rId11"/>
    <p:sldId id="295" r:id="rId12"/>
    <p:sldId id="286" r:id="rId13"/>
    <p:sldId id="288"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E90"/>
    <a:srgbClr val="4592A1"/>
    <a:srgbClr val="4A9C98"/>
    <a:srgbClr val="52A08C"/>
    <a:srgbClr val="498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488"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5408BF-B689-4AA5-A2C8-EF45C7A059A6}" type="datetimeFigureOut">
              <a:rPr lang="tr-TR" smtClean="0"/>
              <a:pPr/>
              <a:t>15.11.2023</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7C6BF8-C737-46F4-AEDC-4BF0DBB0B0D0}"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DA7C6BF8-C737-46F4-AEDC-4BF0DBB0B0D0}" type="slidenum">
              <a:rPr lang="tr-TR" smtClean="0"/>
              <a:pPr/>
              <a:t>6</a:t>
            </a:fld>
            <a:endParaRPr lang="tr-TR"/>
          </a:p>
        </p:txBody>
      </p:sp>
    </p:spTree>
    <p:extLst>
      <p:ext uri="{BB962C8B-B14F-4D97-AF65-F5344CB8AC3E}">
        <p14:creationId xmlns:p14="http://schemas.microsoft.com/office/powerpoint/2010/main" val="601263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C6BF8-C737-46F4-AEDC-4BF0DBB0B0D0}" type="slidenum">
              <a:rPr lang="tr-TR" smtClean="0"/>
              <a:pPr/>
              <a:t>11</a:t>
            </a:fld>
            <a:endParaRPr lang="tr-TR"/>
          </a:p>
        </p:txBody>
      </p:sp>
    </p:spTree>
    <p:extLst>
      <p:ext uri="{BB962C8B-B14F-4D97-AF65-F5344CB8AC3E}">
        <p14:creationId xmlns:p14="http://schemas.microsoft.com/office/powerpoint/2010/main" val="4012930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9752" y="1268760"/>
            <a:ext cx="6804248" cy="1470025"/>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a:defRPr sz="2800" b="1" cap="none" spc="50">
                <a:ln w="11430">
                  <a:noFill/>
                </a:ln>
                <a:solidFill>
                  <a:srgbClr val="008E90"/>
                </a:solidFill>
                <a:effectLst/>
                <a:latin typeface="Arial Black" pitchFamily="34" charset="0"/>
              </a:defRPr>
            </a:lvl1pPr>
          </a:lstStyle>
          <a:p>
            <a:r>
              <a:rPr lang="en-US" dirty="0"/>
              <a:t>Click to edit Master title style</a:t>
            </a:r>
            <a:endParaRPr lang="tr-TR" dirty="0"/>
          </a:p>
        </p:txBody>
      </p:sp>
      <p:sp>
        <p:nvSpPr>
          <p:cNvPr id="3" name="Subtitle 2"/>
          <p:cNvSpPr>
            <a:spLocks noGrp="1"/>
          </p:cNvSpPr>
          <p:nvPr>
            <p:ph type="subTitle" idx="1"/>
          </p:nvPr>
        </p:nvSpPr>
        <p:spPr>
          <a:xfrm>
            <a:off x="2339752" y="2924944"/>
            <a:ext cx="6804248" cy="1752600"/>
          </a:xfrm>
        </p:spPr>
        <p:txBody>
          <a:bodyPr>
            <a:normAutofit/>
          </a:bodyPr>
          <a:lstStyle>
            <a:lvl1pPr marL="0" indent="0" algn="l">
              <a:buNone/>
              <a:defRPr sz="20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tr-TR" dirty="0"/>
          </a:p>
        </p:txBody>
      </p:sp>
      <p:sp>
        <p:nvSpPr>
          <p:cNvPr id="10" name="Date Placeholder 9"/>
          <p:cNvSpPr>
            <a:spLocks noGrp="1"/>
          </p:cNvSpPr>
          <p:nvPr>
            <p:ph type="dt" sz="half" idx="10"/>
          </p:nvPr>
        </p:nvSpPr>
        <p:spPr/>
        <p:txBody>
          <a:bodyPr/>
          <a:lstStyle/>
          <a:p>
            <a:fld id="{660B0540-2826-40D9-87EB-62E2E75B63EC}" type="datetime1">
              <a:rPr lang="tr-TR" smtClean="0"/>
              <a:pPr/>
              <a:t>15.11.2023</a:t>
            </a:fld>
            <a:endParaRPr lang="tr-TR"/>
          </a:p>
        </p:txBody>
      </p:sp>
      <p:sp>
        <p:nvSpPr>
          <p:cNvPr id="11" name="Slide Number Placeholder 10"/>
          <p:cNvSpPr>
            <a:spLocks noGrp="1"/>
          </p:cNvSpPr>
          <p:nvPr>
            <p:ph type="sldNum" sz="quarter" idx="11"/>
          </p:nvPr>
        </p:nvSpPr>
        <p:spPr/>
        <p:txBody>
          <a:bodyPr/>
          <a:lstStyle/>
          <a:p>
            <a:fld id="{1FE02A4B-2F3E-4EF6-A5C1-C6002E8EDE7A}" type="slidenum">
              <a:rPr lang="tr-TR" smtClean="0"/>
              <a:pPr/>
              <a:t>‹#›</a:t>
            </a:fld>
            <a:endParaRPr lang="tr-TR"/>
          </a:p>
        </p:txBody>
      </p:sp>
      <p:sp>
        <p:nvSpPr>
          <p:cNvPr id="12" name="Footer Placeholder 11"/>
          <p:cNvSpPr>
            <a:spLocks noGrp="1"/>
          </p:cNvSpPr>
          <p:nvPr>
            <p:ph type="ftr" sz="quarter" idx="12"/>
          </p:nvPr>
        </p:nvSpPr>
        <p:spPr/>
        <p:txBody>
          <a:bodyPr/>
          <a:lstStyle/>
          <a:p>
            <a:r>
              <a:rPr lang="tr-TR" dirty="0"/>
              <a:t>“Learn, Think, Progress”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tr-T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828D1E64-5FE2-4A85-B060-34CA7105ACCD}" type="datetime1">
              <a:rPr lang="tr-TR" smtClean="0"/>
              <a:pPr/>
              <a:t>15.11.2023</a:t>
            </a:fld>
            <a:endParaRPr lang="tr-TR"/>
          </a:p>
        </p:txBody>
      </p:sp>
      <p:sp>
        <p:nvSpPr>
          <p:cNvPr id="5" name="Footer Placeholder 4"/>
          <p:cNvSpPr>
            <a:spLocks noGrp="1"/>
          </p:cNvSpPr>
          <p:nvPr>
            <p:ph type="ftr" sz="quarter" idx="11"/>
          </p:nvPr>
        </p:nvSpPr>
        <p:spPr/>
        <p:txBody>
          <a:bodyPr/>
          <a:lstStyle/>
          <a:p>
            <a:r>
              <a:rPr lang="tr-TR"/>
              <a:t>“Learn, Think, Progress” </a:t>
            </a:r>
            <a:endParaRPr lang="tr-TR" dirty="0"/>
          </a:p>
        </p:txBody>
      </p:sp>
      <p:sp>
        <p:nvSpPr>
          <p:cNvPr id="6" name="Slide Number Placeholder 5"/>
          <p:cNvSpPr>
            <a:spLocks noGrp="1"/>
          </p:cNvSpPr>
          <p:nvPr>
            <p:ph type="sldNum" sz="quarter" idx="12"/>
          </p:nvPr>
        </p:nvSpPr>
        <p:spPr/>
        <p:txBody>
          <a:bodyPr/>
          <a:lstStyle/>
          <a:p>
            <a:fld id="{1FE02A4B-2F3E-4EF6-A5C1-C6002E8EDE7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128" y="274638"/>
            <a:ext cx="2057400" cy="5851525"/>
          </a:xfrm>
        </p:spPr>
        <p:txBody>
          <a:bodyPr vert="eaVert"/>
          <a:lstStyle/>
          <a:p>
            <a:r>
              <a:rPr lang="en-US" dirty="0"/>
              <a:t>Click to edit Master title style</a:t>
            </a:r>
            <a:endParaRPr lang="tr-TR" dirty="0"/>
          </a:p>
        </p:txBody>
      </p:sp>
      <p:sp>
        <p:nvSpPr>
          <p:cNvPr id="3" name="Vertical Text Placeholder 2"/>
          <p:cNvSpPr>
            <a:spLocks noGrp="1"/>
          </p:cNvSpPr>
          <p:nvPr>
            <p:ph type="body" orient="vert" idx="1"/>
          </p:nvPr>
        </p:nvSpPr>
        <p:spPr>
          <a:xfrm>
            <a:off x="1094928"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Date Placeholder 3"/>
          <p:cNvSpPr>
            <a:spLocks noGrp="1"/>
          </p:cNvSpPr>
          <p:nvPr>
            <p:ph type="dt" sz="half" idx="10"/>
          </p:nvPr>
        </p:nvSpPr>
        <p:spPr/>
        <p:txBody>
          <a:bodyPr/>
          <a:lstStyle/>
          <a:p>
            <a:fld id="{248948E6-6D18-4468-9635-30E765EC93D2}" type="datetime1">
              <a:rPr lang="tr-TR" smtClean="0"/>
              <a:pPr/>
              <a:t>15.11.2023</a:t>
            </a:fld>
            <a:endParaRPr lang="tr-TR"/>
          </a:p>
        </p:txBody>
      </p:sp>
      <p:sp>
        <p:nvSpPr>
          <p:cNvPr id="5" name="Footer Placeholder 4"/>
          <p:cNvSpPr>
            <a:spLocks noGrp="1"/>
          </p:cNvSpPr>
          <p:nvPr>
            <p:ph type="ftr" sz="quarter" idx="11"/>
          </p:nvPr>
        </p:nvSpPr>
        <p:spPr/>
        <p:txBody>
          <a:bodyPr/>
          <a:lstStyle/>
          <a:p>
            <a:r>
              <a:rPr lang="tr-TR"/>
              <a:t>“Learn, Think, Progress” </a:t>
            </a:r>
            <a:endParaRPr lang="tr-TR" dirty="0"/>
          </a:p>
        </p:txBody>
      </p:sp>
      <p:sp>
        <p:nvSpPr>
          <p:cNvPr id="6" name="Slide Number Placeholder 5"/>
          <p:cNvSpPr>
            <a:spLocks noGrp="1"/>
          </p:cNvSpPr>
          <p:nvPr>
            <p:ph type="sldNum" sz="quarter" idx="12"/>
          </p:nvPr>
        </p:nvSpPr>
        <p:spPr/>
        <p:txBody>
          <a:bodyPr/>
          <a:lstStyle/>
          <a:p>
            <a:fld id="{1FE02A4B-2F3E-4EF6-A5C1-C6002E8EDE7A}"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tr-TR"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5" name="Footer Placeholder 4"/>
          <p:cNvSpPr>
            <a:spLocks noGrp="1"/>
          </p:cNvSpPr>
          <p:nvPr>
            <p:ph type="ftr" sz="quarter" idx="11"/>
          </p:nvPr>
        </p:nvSpPr>
        <p:spPr/>
        <p:txBody>
          <a:bodyPr/>
          <a:lstStyle>
            <a:lvl1pPr>
              <a:defRPr sz="1200"/>
            </a:lvl1pPr>
          </a:lstStyle>
          <a:p>
            <a:r>
              <a:rPr lang="tr-TR" dirty="0"/>
              <a:t>“Learn, Think, Progress” </a:t>
            </a:r>
          </a:p>
        </p:txBody>
      </p:sp>
      <p:sp>
        <p:nvSpPr>
          <p:cNvPr id="6" name="Slide Number Placeholder 5"/>
          <p:cNvSpPr>
            <a:spLocks noGrp="1"/>
          </p:cNvSpPr>
          <p:nvPr>
            <p:ph type="sldNum" sz="quarter" idx="12"/>
          </p:nvPr>
        </p:nvSpPr>
        <p:spPr/>
        <p:txBody>
          <a:bodyPr/>
          <a:lstStyle/>
          <a:p>
            <a:fld id="{1FE02A4B-2F3E-4EF6-A5C1-C6002E8EDE7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3727" y="4406900"/>
            <a:ext cx="6370985" cy="1362075"/>
          </a:xfrm>
        </p:spPr>
        <p:txBody>
          <a:bodyPr anchor="t"/>
          <a:lstStyle>
            <a:lvl1pPr algn="l">
              <a:defRPr lang="tr-TR" sz="2800" b="1" kern="1200" cap="none" spc="50" dirty="0">
                <a:ln w="11430">
                  <a:noFill/>
                </a:ln>
                <a:solidFill>
                  <a:srgbClr val="008E90"/>
                </a:solidFill>
                <a:effectLst/>
                <a:latin typeface="Arial Black" pitchFamily="34" charset="0"/>
                <a:ea typeface="+mj-ea"/>
                <a:cs typeface="+mj-cs"/>
              </a:defRPr>
            </a:lvl1pPr>
          </a:lstStyle>
          <a:p>
            <a:r>
              <a:rPr lang="en-US" dirty="0"/>
              <a:t>Click to edit Master title style</a:t>
            </a:r>
            <a:endParaRPr lang="tr-TR" dirty="0"/>
          </a:p>
        </p:txBody>
      </p:sp>
      <p:sp>
        <p:nvSpPr>
          <p:cNvPr id="3" name="Text Placeholder 2"/>
          <p:cNvSpPr>
            <a:spLocks noGrp="1"/>
          </p:cNvSpPr>
          <p:nvPr>
            <p:ph type="body" idx="1"/>
          </p:nvPr>
        </p:nvSpPr>
        <p:spPr>
          <a:xfrm>
            <a:off x="2123727" y="2906713"/>
            <a:ext cx="6370985" cy="1500187"/>
          </a:xfrm>
        </p:spPr>
        <p:txBody>
          <a:bodyPr anchor="b"/>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98C3AC-0DEF-4654-ADD3-142AFC7E317F}" type="datetime1">
              <a:rPr lang="tr-TR" smtClean="0"/>
              <a:pPr/>
              <a:t>15.11.2023</a:t>
            </a:fld>
            <a:endParaRPr lang="tr-TR"/>
          </a:p>
        </p:txBody>
      </p:sp>
      <p:sp>
        <p:nvSpPr>
          <p:cNvPr id="5" name="Footer Placeholder 4"/>
          <p:cNvSpPr>
            <a:spLocks noGrp="1"/>
          </p:cNvSpPr>
          <p:nvPr>
            <p:ph type="ftr" sz="quarter" idx="11"/>
          </p:nvPr>
        </p:nvSpPr>
        <p:spPr/>
        <p:txBody>
          <a:bodyPr/>
          <a:lstStyle/>
          <a:p>
            <a:r>
              <a:rPr lang="tr-TR" dirty="0"/>
              <a:t>“Learn, Think, Progress” </a:t>
            </a:r>
          </a:p>
        </p:txBody>
      </p:sp>
      <p:sp>
        <p:nvSpPr>
          <p:cNvPr id="6" name="Slide Number Placeholder 5"/>
          <p:cNvSpPr>
            <a:spLocks noGrp="1"/>
          </p:cNvSpPr>
          <p:nvPr>
            <p:ph type="sldNum" sz="quarter" idx="12"/>
          </p:nvPr>
        </p:nvSpPr>
        <p:spPr/>
        <p:txBody>
          <a:bodyPr/>
          <a:lstStyle/>
          <a:p>
            <a:fld id="{1FE02A4B-2F3E-4EF6-A5C1-C6002E8EDE7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5736" y="0"/>
            <a:ext cx="6948264" cy="1268760"/>
          </a:xfrm>
        </p:spPr>
        <p:txBody>
          <a:bodyPr/>
          <a:lstStyle>
            <a:lvl1pPr algn="l">
              <a:defRPr/>
            </a:lvl1pPr>
          </a:lstStyle>
          <a:p>
            <a:r>
              <a:rPr lang="en-US" dirty="0"/>
              <a:t>Click to edit Master title style</a:t>
            </a:r>
            <a:endParaRPr lang="tr-TR" dirty="0"/>
          </a:p>
        </p:txBody>
      </p:sp>
      <p:sp>
        <p:nvSpPr>
          <p:cNvPr id="3" name="Content Placeholder 2"/>
          <p:cNvSpPr>
            <a:spLocks noGrp="1"/>
          </p:cNvSpPr>
          <p:nvPr>
            <p:ph sz="half" idx="1"/>
          </p:nvPr>
        </p:nvSpPr>
        <p:spPr>
          <a:xfrm>
            <a:off x="2195736" y="1478997"/>
            <a:ext cx="3528392"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Content Placeholder 3"/>
          <p:cNvSpPr>
            <a:spLocks noGrp="1"/>
          </p:cNvSpPr>
          <p:nvPr>
            <p:ph sz="half" idx="2"/>
          </p:nvPr>
        </p:nvSpPr>
        <p:spPr>
          <a:xfrm>
            <a:off x="5796136" y="1478997"/>
            <a:ext cx="3347864" cy="454229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5" name="Date Placeholder 4"/>
          <p:cNvSpPr>
            <a:spLocks noGrp="1"/>
          </p:cNvSpPr>
          <p:nvPr>
            <p:ph type="dt" sz="half" idx="10"/>
          </p:nvPr>
        </p:nvSpPr>
        <p:spPr/>
        <p:txBody>
          <a:bodyPr/>
          <a:lstStyle/>
          <a:p>
            <a:fld id="{F23B440C-1FF0-49AA-898C-4F1098137FE9}" type="datetime1">
              <a:rPr lang="tr-TR" smtClean="0"/>
              <a:pPr/>
              <a:t>15.11.2023</a:t>
            </a:fld>
            <a:endParaRPr lang="tr-TR"/>
          </a:p>
        </p:txBody>
      </p:sp>
      <p:sp>
        <p:nvSpPr>
          <p:cNvPr id="6" name="Footer Placeholder 5"/>
          <p:cNvSpPr>
            <a:spLocks noGrp="1"/>
          </p:cNvSpPr>
          <p:nvPr>
            <p:ph type="ftr" sz="quarter" idx="11"/>
          </p:nvPr>
        </p:nvSpPr>
        <p:spPr/>
        <p:txBody>
          <a:bodyPr/>
          <a:lstStyle/>
          <a:p>
            <a:r>
              <a:rPr lang="tr-TR"/>
              <a:t>“Learn, Think, Progress” </a:t>
            </a:r>
            <a:endParaRPr lang="tr-TR" dirty="0"/>
          </a:p>
        </p:txBody>
      </p:sp>
      <p:sp>
        <p:nvSpPr>
          <p:cNvPr id="7" name="Slide Number Placeholder 6"/>
          <p:cNvSpPr>
            <a:spLocks noGrp="1"/>
          </p:cNvSpPr>
          <p:nvPr>
            <p:ph type="sldNum" sz="quarter" idx="12"/>
          </p:nvPr>
        </p:nvSpPr>
        <p:spPr/>
        <p:txBody>
          <a:bodyPr/>
          <a:lstStyle/>
          <a:p>
            <a:fld id="{1FE02A4B-2F3E-4EF6-A5C1-C6002E8EDE7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tr-TR" dirty="0"/>
          </a:p>
        </p:txBody>
      </p:sp>
      <p:sp>
        <p:nvSpPr>
          <p:cNvPr id="3" name="Text Placeholder 2"/>
          <p:cNvSpPr>
            <a:spLocks noGrp="1"/>
          </p:cNvSpPr>
          <p:nvPr>
            <p:ph type="body" idx="1"/>
          </p:nvPr>
        </p:nvSpPr>
        <p:spPr>
          <a:xfrm>
            <a:off x="2123728" y="1535113"/>
            <a:ext cx="3528392" cy="63976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23728" y="2174875"/>
            <a:ext cx="3528392" cy="3951288"/>
          </a:xfrm>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5" name="Text Placeholder 4"/>
          <p:cNvSpPr>
            <a:spLocks noGrp="1"/>
          </p:cNvSpPr>
          <p:nvPr>
            <p:ph type="body" sz="quarter" idx="3"/>
          </p:nvPr>
        </p:nvSpPr>
        <p:spPr>
          <a:xfrm>
            <a:off x="5724128" y="1535113"/>
            <a:ext cx="3240360" cy="63976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24128" y="2174875"/>
            <a:ext cx="3240360" cy="3951288"/>
          </a:xfrm>
        </p:spPr>
        <p:txBody>
          <a:bodyPr/>
          <a:lstStyle>
            <a:lvl1pPr>
              <a:defRPr sz="1400"/>
            </a:lvl1pPr>
            <a:lvl2pPr>
              <a:defRPr sz="1200"/>
            </a:lvl2pPr>
            <a:lvl3pPr>
              <a:defRPr sz="1100"/>
            </a:lvl3pPr>
            <a:lvl4pPr>
              <a:defRPr sz="1050"/>
            </a:lvl4pPr>
            <a:lvl5pPr>
              <a:defRPr sz="105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7" name="Date Placeholder 6"/>
          <p:cNvSpPr>
            <a:spLocks noGrp="1"/>
          </p:cNvSpPr>
          <p:nvPr>
            <p:ph type="dt" sz="half" idx="10"/>
          </p:nvPr>
        </p:nvSpPr>
        <p:spPr/>
        <p:txBody>
          <a:bodyPr/>
          <a:lstStyle/>
          <a:p>
            <a:fld id="{C350B8CD-EE10-429D-86F4-902AAC6BB34B}" type="datetime1">
              <a:rPr lang="tr-TR" smtClean="0"/>
              <a:pPr/>
              <a:t>15.11.2023</a:t>
            </a:fld>
            <a:endParaRPr lang="tr-TR"/>
          </a:p>
        </p:txBody>
      </p:sp>
      <p:sp>
        <p:nvSpPr>
          <p:cNvPr id="8" name="Footer Placeholder 7"/>
          <p:cNvSpPr>
            <a:spLocks noGrp="1"/>
          </p:cNvSpPr>
          <p:nvPr>
            <p:ph type="ftr" sz="quarter" idx="11"/>
          </p:nvPr>
        </p:nvSpPr>
        <p:spPr/>
        <p:txBody>
          <a:bodyPr/>
          <a:lstStyle/>
          <a:p>
            <a:r>
              <a:rPr lang="tr-TR"/>
              <a:t>“Learn, Think, Progress” </a:t>
            </a:r>
            <a:endParaRPr lang="tr-TR" dirty="0"/>
          </a:p>
        </p:txBody>
      </p:sp>
      <p:sp>
        <p:nvSpPr>
          <p:cNvPr id="9" name="Slide Number Placeholder 8"/>
          <p:cNvSpPr>
            <a:spLocks noGrp="1"/>
          </p:cNvSpPr>
          <p:nvPr>
            <p:ph type="sldNum" sz="quarter" idx="12"/>
          </p:nvPr>
        </p:nvSpPr>
        <p:spPr/>
        <p:txBody>
          <a:bodyPr/>
          <a:lstStyle/>
          <a:p>
            <a:fld id="{1FE02A4B-2F3E-4EF6-A5C1-C6002E8EDE7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tr-TR"/>
          </a:p>
        </p:txBody>
      </p:sp>
      <p:sp>
        <p:nvSpPr>
          <p:cNvPr id="3" name="Date Placeholder 2"/>
          <p:cNvSpPr>
            <a:spLocks noGrp="1"/>
          </p:cNvSpPr>
          <p:nvPr>
            <p:ph type="dt" sz="half" idx="10"/>
          </p:nvPr>
        </p:nvSpPr>
        <p:spPr/>
        <p:txBody>
          <a:bodyPr/>
          <a:lstStyle/>
          <a:p>
            <a:fld id="{93122844-965B-4BF8-8EAC-4AA8F8D90CE8}" type="datetime1">
              <a:rPr lang="tr-TR" smtClean="0"/>
              <a:pPr/>
              <a:t>15.11.2023</a:t>
            </a:fld>
            <a:endParaRPr lang="tr-TR"/>
          </a:p>
        </p:txBody>
      </p:sp>
      <p:sp>
        <p:nvSpPr>
          <p:cNvPr id="4" name="Footer Placeholder 3"/>
          <p:cNvSpPr>
            <a:spLocks noGrp="1"/>
          </p:cNvSpPr>
          <p:nvPr>
            <p:ph type="ftr" sz="quarter" idx="11"/>
          </p:nvPr>
        </p:nvSpPr>
        <p:spPr/>
        <p:txBody>
          <a:bodyPr/>
          <a:lstStyle/>
          <a:p>
            <a:r>
              <a:rPr lang="tr-TR"/>
              <a:t>“Learn, Think, Progress” </a:t>
            </a:r>
            <a:endParaRPr lang="tr-TR" dirty="0"/>
          </a:p>
        </p:txBody>
      </p:sp>
      <p:sp>
        <p:nvSpPr>
          <p:cNvPr id="5" name="Slide Number Placeholder 4"/>
          <p:cNvSpPr>
            <a:spLocks noGrp="1"/>
          </p:cNvSpPr>
          <p:nvPr>
            <p:ph type="sldNum" sz="quarter" idx="12"/>
          </p:nvPr>
        </p:nvSpPr>
        <p:spPr/>
        <p:txBody>
          <a:bodyPr/>
          <a:lstStyle/>
          <a:p>
            <a:fld id="{1FE02A4B-2F3E-4EF6-A5C1-C6002E8EDE7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826066-3600-4DC6-9A49-344304259D47}" type="datetime1">
              <a:rPr lang="tr-TR" smtClean="0"/>
              <a:pPr/>
              <a:t>15.11.2023</a:t>
            </a:fld>
            <a:endParaRPr lang="tr-TR"/>
          </a:p>
        </p:txBody>
      </p:sp>
      <p:sp>
        <p:nvSpPr>
          <p:cNvPr id="3" name="Footer Placeholder 2"/>
          <p:cNvSpPr>
            <a:spLocks noGrp="1"/>
          </p:cNvSpPr>
          <p:nvPr>
            <p:ph type="ftr" sz="quarter" idx="11"/>
          </p:nvPr>
        </p:nvSpPr>
        <p:spPr/>
        <p:txBody>
          <a:bodyPr/>
          <a:lstStyle/>
          <a:p>
            <a:r>
              <a:rPr lang="tr-TR"/>
              <a:t>“Learn, Think, Progress” </a:t>
            </a:r>
            <a:endParaRPr lang="tr-TR" dirty="0"/>
          </a:p>
        </p:txBody>
      </p:sp>
      <p:sp>
        <p:nvSpPr>
          <p:cNvPr id="4" name="Slide Number Placeholder 3"/>
          <p:cNvSpPr>
            <a:spLocks noGrp="1"/>
          </p:cNvSpPr>
          <p:nvPr>
            <p:ph type="sldNum" sz="quarter" idx="12"/>
          </p:nvPr>
        </p:nvSpPr>
        <p:spPr/>
        <p:txBody>
          <a:bodyPr/>
          <a:lstStyle/>
          <a:p>
            <a:fld id="{1FE02A4B-2F3E-4EF6-A5C1-C6002E8EDE7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770893" y="2822611"/>
            <a:ext cx="6221291" cy="576066"/>
          </a:xfrm>
        </p:spPr>
        <p:txBody>
          <a:bodyPr anchor="b"/>
          <a:lstStyle>
            <a:lvl1pPr algn="l">
              <a:defRPr sz="2400" b="1"/>
            </a:lvl1pPr>
          </a:lstStyle>
          <a:p>
            <a:r>
              <a:rPr lang="en-US" dirty="0"/>
              <a:t>Click to edit Master title style</a:t>
            </a:r>
            <a:endParaRPr lang="tr-TR" dirty="0"/>
          </a:p>
        </p:txBody>
      </p:sp>
      <p:sp>
        <p:nvSpPr>
          <p:cNvPr id="3" name="Content Placeholder 2"/>
          <p:cNvSpPr>
            <a:spLocks noGrp="1"/>
          </p:cNvSpPr>
          <p:nvPr>
            <p:ph idx="1"/>
          </p:nvPr>
        </p:nvSpPr>
        <p:spPr>
          <a:xfrm>
            <a:off x="3347864" y="476672"/>
            <a:ext cx="5616624" cy="5688632"/>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Text Placeholder 3"/>
          <p:cNvSpPr>
            <a:spLocks noGrp="1"/>
          </p:cNvSpPr>
          <p:nvPr>
            <p:ph type="body" sz="half" idx="2"/>
          </p:nvPr>
        </p:nvSpPr>
        <p:spPr>
          <a:xfrm rot="16200000">
            <a:off x="-129009" y="2828800"/>
            <a:ext cx="6221289" cy="56368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DB01277-AE52-4858-B704-213310799BFC}" type="datetime1">
              <a:rPr lang="tr-TR" smtClean="0"/>
              <a:pPr/>
              <a:t>15.11.2023</a:t>
            </a:fld>
            <a:endParaRPr lang="tr-TR"/>
          </a:p>
        </p:txBody>
      </p:sp>
      <p:sp>
        <p:nvSpPr>
          <p:cNvPr id="6" name="Footer Placeholder 5"/>
          <p:cNvSpPr>
            <a:spLocks noGrp="1"/>
          </p:cNvSpPr>
          <p:nvPr>
            <p:ph type="ftr" sz="quarter" idx="11"/>
          </p:nvPr>
        </p:nvSpPr>
        <p:spPr/>
        <p:txBody>
          <a:bodyPr/>
          <a:lstStyle/>
          <a:p>
            <a:r>
              <a:rPr lang="tr-TR"/>
              <a:t>“Learn, Think, Progress” </a:t>
            </a:r>
            <a:endParaRPr lang="tr-TR" dirty="0"/>
          </a:p>
        </p:txBody>
      </p:sp>
      <p:sp>
        <p:nvSpPr>
          <p:cNvPr id="7" name="Slide Number Placeholder 6"/>
          <p:cNvSpPr>
            <a:spLocks noGrp="1"/>
          </p:cNvSpPr>
          <p:nvPr>
            <p:ph type="sldNum" sz="quarter" idx="12"/>
          </p:nvPr>
        </p:nvSpPr>
        <p:spPr/>
        <p:txBody>
          <a:bodyPr/>
          <a:lstStyle/>
          <a:p>
            <a:fld id="{1FE02A4B-2F3E-4EF6-A5C1-C6002E8EDE7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1944" y="4800600"/>
            <a:ext cx="6422504" cy="566738"/>
          </a:xfrm>
        </p:spPr>
        <p:txBody>
          <a:bodyPr anchor="b"/>
          <a:lstStyle>
            <a:lvl1pPr algn="l">
              <a:defRPr sz="2000" b="1"/>
            </a:lvl1pPr>
          </a:lstStyle>
          <a:p>
            <a:r>
              <a:rPr lang="en-US" dirty="0"/>
              <a:t>Click to edit Master title style</a:t>
            </a:r>
            <a:endParaRPr lang="tr-TR" dirty="0"/>
          </a:p>
        </p:txBody>
      </p:sp>
      <p:sp>
        <p:nvSpPr>
          <p:cNvPr id="3" name="Picture Placeholder 2"/>
          <p:cNvSpPr>
            <a:spLocks noGrp="1"/>
          </p:cNvSpPr>
          <p:nvPr>
            <p:ph type="pic" idx="1"/>
          </p:nvPr>
        </p:nvSpPr>
        <p:spPr>
          <a:xfrm>
            <a:off x="2195736" y="116632"/>
            <a:ext cx="6422504" cy="46188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2181944" y="5367338"/>
            <a:ext cx="642250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ED9471-7B91-4B24-8428-31A4A51A5B0F}" type="datetime1">
              <a:rPr lang="tr-TR" smtClean="0"/>
              <a:pPr/>
              <a:t>15.11.2023</a:t>
            </a:fld>
            <a:endParaRPr lang="tr-TR"/>
          </a:p>
        </p:txBody>
      </p:sp>
      <p:sp>
        <p:nvSpPr>
          <p:cNvPr id="6" name="Footer Placeholder 5"/>
          <p:cNvSpPr>
            <a:spLocks noGrp="1"/>
          </p:cNvSpPr>
          <p:nvPr>
            <p:ph type="ftr" sz="quarter" idx="11"/>
          </p:nvPr>
        </p:nvSpPr>
        <p:spPr/>
        <p:txBody>
          <a:bodyPr/>
          <a:lstStyle/>
          <a:p>
            <a:r>
              <a:rPr lang="tr-TR"/>
              <a:t>“Learn, Think, Progress” </a:t>
            </a:r>
            <a:endParaRPr lang="tr-TR" dirty="0"/>
          </a:p>
        </p:txBody>
      </p:sp>
      <p:sp>
        <p:nvSpPr>
          <p:cNvPr id="7" name="Slide Number Placeholder 6"/>
          <p:cNvSpPr>
            <a:spLocks noGrp="1"/>
          </p:cNvSpPr>
          <p:nvPr>
            <p:ph type="sldNum" sz="quarter" idx="12"/>
          </p:nvPr>
        </p:nvSpPr>
        <p:spPr/>
        <p:txBody>
          <a:bodyPr/>
          <a:lstStyle/>
          <a:p>
            <a:fld id="{1FE02A4B-2F3E-4EF6-A5C1-C6002E8EDE7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81328"/>
            <a:ext cx="9144000" cy="216024"/>
          </a:xfrm>
          <a:prstGeom prst="rect">
            <a:avLst/>
          </a:prstGeom>
          <a:solidFill>
            <a:srgbClr val="008E90"/>
          </a:solidFill>
          <a:ln>
            <a:solidFill>
              <a:srgbClr val="4592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bg1"/>
              </a:solidFill>
            </a:endParaRPr>
          </a:p>
        </p:txBody>
      </p:sp>
      <p:sp>
        <p:nvSpPr>
          <p:cNvPr id="2" name="Title Placeholder 1"/>
          <p:cNvSpPr>
            <a:spLocks noGrp="1"/>
          </p:cNvSpPr>
          <p:nvPr>
            <p:ph type="title"/>
          </p:nvPr>
        </p:nvSpPr>
        <p:spPr>
          <a:xfrm>
            <a:off x="2267744" y="0"/>
            <a:ext cx="6419056" cy="1268760"/>
          </a:xfrm>
          <a:prstGeom prst="rect">
            <a:avLst/>
          </a:prstGeom>
        </p:spPr>
        <p:txBody>
          <a:bodyPr vert="horz" lIns="91440" tIns="45720" rIns="91440" bIns="45720" rtlCol="0" anchor="ctr">
            <a:noAutofit/>
          </a:bodyPr>
          <a:lstStyle/>
          <a:p>
            <a:r>
              <a:rPr lang="en-US" dirty="0"/>
              <a:t>Click to edit Master title style</a:t>
            </a:r>
            <a:endParaRPr lang="tr-TR" dirty="0"/>
          </a:p>
        </p:txBody>
      </p:sp>
      <p:sp>
        <p:nvSpPr>
          <p:cNvPr id="3" name="Text Placeholder 2"/>
          <p:cNvSpPr>
            <a:spLocks noGrp="1"/>
          </p:cNvSpPr>
          <p:nvPr>
            <p:ph type="body" idx="1"/>
          </p:nvPr>
        </p:nvSpPr>
        <p:spPr>
          <a:xfrm>
            <a:off x="2267744" y="1340768"/>
            <a:ext cx="6419056" cy="47853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
        <p:nvSpPr>
          <p:cNvPr id="4" name="Date Placeholder 3"/>
          <p:cNvSpPr>
            <a:spLocks noGrp="1"/>
          </p:cNvSpPr>
          <p:nvPr>
            <p:ph type="dt" sz="half" idx="2"/>
          </p:nvPr>
        </p:nvSpPr>
        <p:spPr>
          <a:xfrm>
            <a:off x="0" y="6309320"/>
            <a:ext cx="1187624" cy="365125"/>
          </a:xfrm>
          <a:prstGeom prst="rect">
            <a:avLst/>
          </a:prstGeom>
        </p:spPr>
        <p:txBody>
          <a:bodyPr vert="horz" lIns="91440" tIns="45720" rIns="91440" bIns="45720" rtlCol="0" anchor="ctr"/>
          <a:lstStyle>
            <a:lvl1pPr algn="l">
              <a:defRPr sz="1200">
                <a:solidFill>
                  <a:schemeClr val="bg1"/>
                </a:solidFill>
              </a:defRPr>
            </a:lvl1pPr>
          </a:lstStyle>
          <a:p>
            <a:fld id="{91B49F9D-D005-4B48-A6E4-59BC8F54B459}" type="datetime1">
              <a:rPr lang="tr-TR" smtClean="0"/>
              <a:pPr/>
              <a:t>15.11.2023</a:t>
            </a:fld>
            <a:endParaRPr lang="tr-TR"/>
          </a:p>
        </p:txBody>
      </p:sp>
      <p:sp>
        <p:nvSpPr>
          <p:cNvPr id="5" name="Footer Placeholder 4"/>
          <p:cNvSpPr>
            <a:spLocks noGrp="1"/>
          </p:cNvSpPr>
          <p:nvPr>
            <p:ph type="ftr" sz="quarter" idx="3"/>
          </p:nvPr>
        </p:nvSpPr>
        <p:spPr>
          <a:xfrm>
            <a:off x="1259632" y="6309320"/>
            <a:ext cx="4320480" cy="365125"/>
          </a:xfrm>
          <a:prstGeom prst="rect">
            <a:avLst/>
          </a:prstGeom>
        </p:spPr>
        <p:txBody>
          <a:bodyPr vert="horz" lIns="91440" tIns="45720" rIns="91440" bIns="45720" rtlCol="0" anchor="ctr"/>
          <a:lstStyle>
            <a:lvl1pPr algn="ctr">
              <a:defRPr sz="1200">
                <a:solidFill>
                  <a:schemeClr val="bg1"/>
                </a:solidFill>
              </a:defRPr>
            </a:lvl1pPr>
          </a:lstStyle>
          <a:p>
            <a:r>
              <a:rPr lang="tr-TR" dirty="0"/>
              <a:t>“Learn, Think, Progress” </a:t>
            </a:r>
          </a:p>
        </p:txBody>
      </p:sp>
      <p:sp>
        <p:nvSpPr>
          <p:cNvPr id="6" name="Slide Number Placeholder 5"/>
          <p:cNvSpPr>
            <a:spLocks noGrp="1"/>
          </p:cNvSpPr>
          <p:nvPr>
            <p:ph type="sldNum" sz="quarter" idx="4"/>
          </p:nvPr>
        </p:nvSpPr>
        <p:spPr>
          <a:xfrm>
            <a:off x="6228184" y="6309320"/>
            <a:ext cx="549424" cy="365125"/>
          </a:xfrm>
          <a:prstGeom prst="rect">
            <a:avLst/>
          </a:prstGeom>
        </p:spPr>
        <p:txBody>
          <a:bodyPr vert="horz" lIns="91440" tIns="45720" rIns="91440" bIns="45720" rtlCol="0" anchor="ctr"/>
          <a:lstStyle>
            <a:lvl1pPr algn="r">
              <a:defRPr sz="1200">
                <a:solidFill>
                  <a:schemeClr val="bg1"/>
                </a:solidFill>
              </a:defRPr>
            </a:lvl1pPr>
          </a:lstStyle>
          <a:p>
            <a:fld id="{1FE02A4B-2F3E-4EF6-A5C1-C6002E8EDE7A}" type="slidenum">
              <a:rPr lang="tr-TR" smtClean="0"/>
              <a:pPr/>
              <a:t>‹#›</a:t>
            </a:fld>
            <a:endParaRPr lang="tr-TR"/>
          </a:p>
        </p:txBody>
      </p:sp>
      <p:pic>
        <p:nvPicPr>
          <p:cNvPr id="7" name="Picture 6" descr="LogoTarama.gif"/>
          <p:cNvPicPr>
            <a:picLocks noChangeAspect="1"/>
          </p:cNvPicPr>
          <p:nvPr userDrawn="1"/>
        </p:nvPicPr>
        <p:blipFill>
          <a:blip r:embed="rId13" cstate="print"/>
          <a:stretch>
            <a:fillRect/>
          </a:stretch>
        </p:blipFill>
        <p:spPr>
          <a:xfrm>
            <a:off x="0" y="0"/>
            <a:ext cx="2123728" cy="6165304"/>
          </a:xfrm>
          <a:prstGeom prst="rect">
            <a:avLst/>
          </a:prstGeom>
        </p:spPr>
      </p:pic>
      <p:pic>
        <p:nvPicPr>
          <p:cNvPr id="10" name="Picture 9" descr="deu-isletme-enjpg.jpg"/>
          <p:cNvPicPr>
            <a:picLocks noChangeAspect="1"/>
          </p:cNvPicPr>
          <p:nvPr userDrawn="1"/>
        </p:nvPicPr>
        <p:blipFill>
          <a:blip r:embed="rId14" cstate="print"/>
          <a:stretch>
            <a:fillRect/>
          </a:stretch>
        </p:blipFill>
        <p:spPr>
          <a:xfrm>
            <a:off x="7252604" y="6165304"/>
            <a:ext cx="1891396" cy="69269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lang="tr-TR" sz="2800" b="1" kern="1200" cap="none" spc="50" dirty="0">
          <a:ln w="11430">
            <a:noFill/>
          </a:ln>
          <a:solidFill>
            <a:srgbClr val="008E90"/>
          </a:solidFill>
          <a:effectLst>
            <a:outerShdw blurRad="50800" dist="50800" dir="5400000" algn="ctr" rotWithShape="0">
              <a:schemeClr val="bg1"/>
            </a:outerShdw>
          </a:effectLst>
          <a:latin typeface="Arial Black" pitchFamily="34" charset="0"/>
          <a:ea typeface="+mj-ea"/>
          <a:cs typeface="+mj-cs"/>
        </a:defRPr>
      </a:lvl1pPr>
    </p:titleStyle>
    <p:bodyStyle>
      <a:lvl1pPr marL="342900" indent="-342900" algn="l" defTabSz="914400" rtl="0" eaLnBrk="1" latinLnBrk="0" hangingPunct="1">
        <a:spcBef>
          <a:spcPct val="20000"/>
        </a:spcBef>
        <a:buClr>
          <a:srgbClr val="008E90"/>
        </a:buClr>
        <a:buFont typeface="Wingdings" pitchFamily="2" charset="2"/>
        <a:buChar char="q"/>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8E90"/>
        </a:buClr>
        <a:buFont typeface="Wingdings" pitchFamily="2" charset="2"/>
        <a:buChar char="Ø"/>
        <a:defRPr sz="20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8E90"/>
        </a:buClr>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sinsu.atalay@deu.edu.tr"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07504" y="1157011"/>
            <a:ext cx="9036496" cy="1623918"/>
          </a:xfrm>
        </p:spPr>
        <p:txBody>
          <a:bodyPr/>
          <a:lstStyle/>
          <a:p>
            <a:pPr algn="ctr"/>
            <a:r>
              <a:rPr lang="tr-TR" sz="3600" dirty="0"/>
              <a:t>BEST </a:t>
            </a:r>
            <a:r>
              <a:rPr lang="tr-TR" sz="3600" dirty="0" smtClean="0"/>
              <a:t>PRACTICE:</a:t>
            </a:r>
            <a:endParaRPr lang="tr-TR" sz="3600" dirty="0"/>
          </a:p>
        </p:txBody>
      </p:sp>
      <p:sp>
        <p:nvSpPr>
          <p:cNvPr id="14" name="Subtitle 13"/>
          <p:cNvSpPr>
            <a:spLocks noGrp="1"/>
          </p:cNvSpPr>
          <p:nvPr>
            <p:ph type="subTitle" idx="1"/>
          </p:nvPr>
        </p:nvSpPr>
        <p:spPr>
          <a:xfrm>
            <a:off x="107504" y="2960948"/>
            <a:ext cx="9036496" cy="1584176"/>
          </a:xfrm>
        </p:spPr>
        <p:txBody>
          <a:bodyPr>
            <a:normAutofit/>
          </a:bodyPr>
          <a:lstStyle/>
          <a:p>
            <a:pPr algn="ctr"/>
            <a:r>
              <a:rPr lang="tr-TR" sz="2800" b="1" dirty="0"/>
              <a:t>HOW TO ORGANIZE </a:t>
            </a:r>
            <a:r>
              <a:rPr lang="tr-TR" sz="2800" b="1" dirty="0" smtClean="0"/>
              <a:t>SUCCESSFUL</a:t>
            </a:r>
          </a:p>
          <a:p>
            <a:pPr algn="ctr"/>
            <a:r>
              <a:rPr lang="tr-TR" sz="2800" b="1" dirty="0" smtClean="0"/>
              <a:t> INTERNATIONAL WEEK (IW)</a:t>
            </a:r>
            <a:endParaRPr lang="tr-TR" sz="2800" b="1"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1</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9956" y="64114"/>
            <a:ext cx="1905572" cy="1181214"/>
          </a:xfrm>
          <a:prstGeom prst="rect">
            <a:avLst/>
          </a:prstGeom>
        </p:spPr>
      </p:pic>
      <p:pic>
        <p:nvPicPr>
          <p:cNvPr id="9" name="Resim 8" descr="yazı tipi, simge, sembol, metin, daire içeren bir resim&#10;&#10;Açıklama otomatik olarak oluşturuldu">
            <a:extLst>
              <a:ext uri="{FF2B5EF4-FFF2-40B4-BE49-F238E27FC236}">
                <a16:creationId xmlns:a16="http://schemas.microsoft.com/office/drawing/2014/main" id="{97805BA1-30C0-8423-68EB-ED36C8B858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pic>
        <p:nvPicPr>
          <p:cNvPr id="10" name="Resim 9" descr="metin, yazı tipi, ekran görüntüsü, yeşil içeren bir resim&#10;&#10;Açıklama otomatik olarak oluşturuldu">
            <a:extLst>
              <a:ext uri="{FF2B5EF4-FFF2-40B4-BE49-F238E27FC236}">
                <a16:creationId xmlns:a16="http://schemas.microsoft.com/office/drawing/2014/main" id="{F2C56100-3362-FDEA-89FA-9BCFDDB71F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11" name="Resim 10" descr="metin, yazı tipi, grafik, logo içeren bir resim&#10;&#10;Açıklama otomatik olarak oluşturuldu">
            <a:extLst>
              <a:ext uri="{FF2B5EF4-FFF2-40B4-BE49-F238E27FC236}">
                <a16:creationId xmlns:a16="http://schemas.microsoft.com/office/drawing/2014/main" id="{A6F5585C-C101-BB13-1F0E-B4DEC463A2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259632" y="340018"/>
            <a:ext cx="6539064" cy="1112592"/>
          </a:xfrm>
        </p:spPr>
        <p:txBody>
          <a:bodyPr/>
          <a:lstStyle/>
          <a:p>
            <a:pPr algn="ctr"/>
            <a:r>
              <a:rPr lang="tr-TR" dirty="0" smtClean="0"/>
              <a:t>  International Week Program </a:t>
            </a:r>
            <a:endParaRPr lang="tr-TR"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10</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64115"/>
            <a:ext cx="1619672" cy="1181214"/>
          </a:xfrm>
          <a:prstGeom prst="rect">
            <a:avLst/>
          </a:prstGeom>
        </p:spPr>
      </p:pic>
      <p:pic>
        <p:nvPicPr>
          <p:cNvPr id="18" name="Resim 17" descr="metin, yazı tipi, grafik, logo içeren bir resim&#10;&#10;Açıklama otomatik olarak oluşturuldu">
            <a:extLst>
              <a:ext uri="{FF2B5EF4-FFF2-40B4-BE49-F238E27FC236}">
                <a16:creationId xmlns:a16="http://schemas.microsoft.com/office/drawing/2014/main" id="{3030B0A4-6F52-48A7-82E1-FFD887FFC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20" name="Resim 19" descr="metin, yazı tipi, ekran görüntüsü, yeşil içeren bir resim&#10;&#10;Açıklama otomatik olarak oluşturuldu">
            <a:extLst>
              <a:ext uri="{FF2B5EF4-FFF2-40B4-BE49-F238E27FC236}">
                <a16:creationId xmlns:a16="http://schemas.microsoft.com/office/drawing/2014/main" id="{B0B24800-F167-3D44-C4C5-8D7F34A45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2" name="Resim 1" descr="yazı tipi, simge, sembol, metin, daire içeren bir resim&#10;&#10;Açıklama otomatik olarak oluşturuldu">
            <a:extLst>
              <a:ext uri="{FF2B5EF4-FFF2-40B4-BE49-F238E27FC236}">
                <a16:creationId xmlns:a16="http://schemas.microsoft.com/office/drawing/2014/main" id="{8AED4339-30B5-8F14-8C15-28490DCFFC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1245330"/>
            <a:ext cx="8208912" cy="4649430"/>
          </a:xfrm>
          <a:prstGeom prst="rect">
            <a:avLst/>
          </a:prstGeom>
        </p:spPr>
      </p:pic>
    </p:spTree>
    <p:extLst>
      <p:ext uri="{BB962C8B-B14F-4D97-AF65-F5344CB8AC3E}">
        <p14:creationId xmlns:p14="http://schemas.microsoft.com/office/powerpoint/2010/main" val="1117166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251520" y="280848"/>
            <a:ext cx="8460432" cy="1147043"/>
          </a:xfrm>
        </p:spPr>
        <p:txBody>
          <a:bodyPr/>
          <a:lstStyle/>
          <a:p>
            <a:pPr algn="ctr"/>
            <a:r>
              <a:rPr lang="tr-TR" sz="3600" dirty="0" smtClean="0"/>
              <a:t>Social Part </a:t>
            </a:r>
            <a:endParaRPr lang="tr-TR" sz="3600" dirty="0"/>
          </a:p>
        </p:txBody>
      </p:sp>
      <p:sp>
        <p:nvSpPr>
          <p:cNvPr id="14" name="Subtitle 13"/>
          <p:cNvSpPr>
            <a:spLocks noGrp="1"/>
          </p:cNvSpPr>
          <p:nvPr>
            <p:ph type="subTitle" idx="1"/>
          </p:nvPr>
        </p:nvSpPr>
        <p:spPr>
          <a:xfrm>
            <a:off x="497176" y="1399402"/>
            <a:ext cx="8460432" cy="4099370"/>
          </a:xfrm>
        </p:spPr>
        <p:txBody>
          <a:bodyPr>
            <a:normAutofit/>
          </a:bodyPr>
          <a:lstStyle/>
          <a:p>
            <a:r>
              <a:rPr lang="tr-TR" sz="1400" dirty="0" smtClean="0"/>
              <a:t>IW takes place from Monday to Friday and we both start &amp; end with excursions </a:t>
            </a:r>
          </a:p>
          <a:p>
            <a:pPr marL="285750" indent="-285750">
              <a:buFont typeface="Arial" panose="020B0604020202020204" pitchFamily="34" charset="0"/>
              <a:buChar char="•"/>
            </a:pPr>
            <a:r>
              <a:rPr lang="tr-TR" sz="1400" dirty="0" smtClean="0"/>
              <a:t>Monday : guided İzmir city tour takes place ,so  we meet before the offical part start</a:t>
            </a:r>
          </a:p>
          <a:p>
            <a:pPr marL="285750" indent="-285750">
              <a:buFont typeface="Arial" panose="020B0604020202020204" pitchFamily="34" charset="0"/>
              <a:buChar char="•"/>
            </a:pPr>
            <a:r>
              <a:rPr lang="tr-TR" sz="1400" dirty="0" smtClean="0"/>
              <a:t>Tuesday,Wednesday and Thursday are teaching days and two afternoons are</a:t>
            </a:r>
          </a:p>
          <a:p>
            <a:r>
              <a:rPr lang="tr-TR" sz="1400" dirty="0" smtClean="0"/>
              <a:t>free to explore the city and the culture : individual time </a:t>
            </a:r>
          </a:p>
          <a:p>
            <a:pPr marL="285750" indent="-285750">
              <a:buFont typeface="Arial" panose="020B0604020202020204" pitchFamily="34" charset="0"/>
              <a:buChar char="•"/>
            </a:pPr>
            <a:r>
              <a:rPr lang="tr-TR" sz="1400" dirty="0" smtClean="0"/>
              <a:t>Tuesday: start with kick off meeting, IW participants informed about Turkish culture, history &amp;policy.</a:t>
            </a:r>
          </a:p>
          <a:p>
            <a:pPr marL="285750" indent="-285750">
              <a:buFont typeface="Arial" panose="020B0604020202020204" pitchFamily="34" charset="0"/>
              <a:buChar char="•"/>
            </a:pPr>
            <a:r>
              <a:rPr lang="tr-TR" sz="1400" dirty="0" smtClean="0"/>
              <a:t>Wednesday night: Dean’s Dinner </a:t>
            </a:r>
          </a:p>
          <a:p>
            <a:pPr marL="285750" indent="-285750">
              <a:buFont typeface="Arial" panose="020B0604020202020204" pitchFamily="34" charset="0"/>
              <a:buChar char="•"/>
            </a:pPr>
            <a:r>
              <a:rPr lang="tr-TR" sz="1400" dirty="0" smtClean="0"/>
              <a:t>Thursday night: Informal Dinner  ( optional participation) </a:t>
            </a:r>
          </a:p>
          <a:p>
            <a:pPr marL="285750" indent="-285750">
              <a:buFont typeface="Arial" panose="020B0604020202020204" pitchFamily="34" charset="0"/>
              <a:buChar char="•"/>
            </a:pPr>
            <a:r>
              <a:rPr lang="tr-TR" sz="1400" dirty="0" smtClean="0"/>
              <a:t>Thursday : Official part ends with farewell lunch which we distrubuate certificates to all the partcipants </a:t>
            </a:r>
          </a:p>
          <a:p>
            <a:pPr marL="285750" indent="-285750">
              <a:buFont typeface="Arial" panose="020B0604020202020204" pitchFamily="34" charset="0"/>
              <a:buChar char="•"/>
            </a:pPr>
            <a:r>
              <a:rPr lang="tr-TR" sz="1400" dirty="0" smtClean="0"/>
              <a:t>Friday: Whole day excursion to one of the ancient cites around like Ephesus, Pergamon etc. </a:t>
            </a:r>
          </a:p>
          <a:p>
            <a:pPr marL="285750" indent="-285750">
              <a:buFont typeface="Arial" panose="020B0604020202020204" pitchFamily="34" charset="0"/>
              <a:buChar char="•"/>
            </a:pPr>
            <a:endParaRPr lang="tr-TR" sz="1400"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11</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64115"/>
            <a:ext cx="1905572" cy="1181214"/>
          </a:xfrm>
          <a:prstGeom prst="rect">
            <a:avLst/>
          </a:prstGeom>
        </p:spPr>
      </p:pic>
      <p:pic>
        <p:nvPicPr>
          <p:cNvPr id="18" name="Resim 17" descr="metin, yazı tipi, grafik, logo içeren bir resim&#10;&#10;Açıklama otomatik olarak oluşturuldu">
            <a:extLst>
              <a:ext uri="{FF2B5EF4-FFF2-40B4-BE49-F238E27FC236}">
                <a16:creationId xmlns:a16="http://schemas.microsoft.com/office/drawing/2014/main" id="{3030B0A4-6F52-48A7-82E1-FFD887FFCB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20" name="Resim 19" descr="metin, yazı tipi, ekran görüntüsü, yeşil içeren bir resim&#10;&#10;Açıklama otomatik olarak oluşturuldu">
            <a:extLst>
              <a:ext uri="{FF2B5EF4-FFF2-40B4-BE49-F238E27FC236}">
                <a16:creationId xmlns:a16="http://schemas.microsoft.com/office/drawing/2014/main" id="{B0B24800-F167-3D44-C4C5-8D7F34A452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2" name="Resim 1" descr="yazı tipi, simge, sembol, metin, daire içeren bir resim&#10;&#10;Açıklama otomatik olarak oluşturuldu">
            <a:extLst>
              <a:ext uri="{FF2B5EF4-FFF2-40B4-BE49-F238E27FC236}">
                <a16:creationId xmlns:a16="http://schemas.microsoft.com/office/drawing/2014/main" id="{8AED4339-30B5-8F14-8C15-28490DCFFC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7862" y="4068963"/>
            <a:ext cx="2371304" cy="2057794"/>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7608" y="4068963"/>
            <a:ext cx="2354952" cy="2057794"/>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09166" y="4068963"/>
            <a:ext cx="2268442" cy="2057794"/>
          </a:xfrm>
          <a:prstGeom prst="rect">
            <a:avLst/>
          </a:prstGeom>
        </p:spPr>
      </p:pic>
    </p:spTree>
    <p:extLst>
      <p:ext uri="{BB962C8B-B14F-4D97-AF65-F5344CB8AC3E}">
        <p14:creationId xmlns:p14="http://schemas.microsoft.com/office/powerpoint/2010/main" val="358575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683568" y="1581728"/>
            <a:ext cx="8460432" cy="1470025"/>
          </a:xfrm>
        </p:spPr>
        <p:txBody>
          <a:bodyPr/>
          <a:lstStyle/>
          <a:p>
            <a:pPr algn="ctr"/>
            <a:r>
              <a:rPr lang="tr-TR" sz="4800" dirty="0" smtClean="0"/>
              <a:t>Thank you for your participation</a:t>
            </a:r>
            <a:endParaRPr lang="tr-TR" sz="4800" dirty="0"/>
          </a:p>
        </p:txBody>
      </p:sp>
      <p:sp>
        <p:nvSpPr>
          <p:cNvPr id="14" name="Subtitle 13"/>
          <p:cNvSpPr>
            <a:spLocks noGrp="1"/>
          </p:cNvSpPr>
          <p:nvPr>
            <p:ph type="subTitle" idx="1"/>
          </p:nvPr>
        </p:nvSpPr>
        <p:spPr>
          <a:xfrm>
            <a:off x="683568" y="3261470"/>
            <a:ext cx="7740352" cy="2198156"/>
          </a:xfrm>
        </p:spPr>
        <p:txBody>
          <a:bodyPr>
            <a:normAutofit/>
          </a:bodyPr>
          <a:lstStyle/>
          <a:p>
            <a:pPr algn="ctr"/>
            <a:r>
              <a:rPr lang="tr-TR" sz="4400" i="1" dirty="0" smtClean="0"/>
              <a:t>Any Comments ???</a:t>
            </a:r>
          </a:p>
          <a:p>
            <a:pPr algn="ctr"/>
            <a:r>
              <a:rPr lang="tr-TR" i="1" dirty="0" smtClean="0"/>
              <a:t>Isınsu Atalay, MSc. </a:t>
            </a:r>
          </a:p>
          <a:p>
            <a:pPr algn="ctr"/>
            <a:r>
              <a:rPr lang="tr-TR" i="1" dirty="0" smtClean="0">
                <a:hlinkClick r:id="rId2"/>
              </a:rPr>
              <a:t>isinsu.atalay@deu.edu.tr</a:t>
            </a:r>
            <a:r>
              <a:rPr lang="tr-TR" i="1" dirty="0" smtClean="0"/>
              <a:t> </a:t>
            </a:r>
          </a:p>
          <a:p>
            <a:pPr algn="ctr"/>
            <a:endParaRPr lang="tr-TR" i="1" dirty="0" smtClean="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12</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64115"/>
            <a:ext cx="1905572" cy="1181214"/>
          </a:xfrm>
          <a:prstGeom prst="rect">
            <a:avLst/>
          </a:prstGeom>
        </p:spPr>
      </p:pic>
      <p:pic>
        <p:nvPicPr>
          <p:cNvPr id="18" name="Resim 17" descr="metin, yazı tipi, grafik, logo içeren bir resim&#10;&#10;Açıklama otomatik olarak oluşturuldu">
            <a:extLst>
              <a:ext uri="{FF2B5EF4-FFF2-40B4-BE49-F238E27FC236}">
                <a16:creationId xmlns:a16="http://schemas.microsoft.com/office/drawing/2014/main" id="{3030B0A4-6F52-48A7-82E1-FFD887FFCB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20" name="Resim 19" descr="metin, yazı tipi, ekran görüntüsü, yeşil içeren bir resim&#10;&#10;Açıklama otomatik olarak oluşturuldu">
            <a:extLst>
              <a:ext uri="{FF2B5EF4-FFF2-40B4-BE49-F238E27FC236}">
                <a16:creationId xmlns:a16="http://schemas.microsoft.com/office/drawing/2014/main" id="{B0B24800-F167-3D44-C4C5-8D7F34A452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2" name="Resim 1" descr="yazı tipi, simge, sembol, metin, daire içeren bir resim&#10;&#10;Açıklama otomatik olarak oluşturuldu">
            <a:extLst>
              <a:ext uri="{FF2B5EF4-FFF2-40B4-BE49-F238E27FC236}">
                <a16:creationId xmlns:a16="http://schemas.microsoft.com/office/drawing/2014/main" id="{8AED4339-30B5-8F14-8C15-28490DCFFC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spTree>
    <p:extLst>
      <p:ext uri="{BB962C8B-B14F-4D97-AF65-F5344CB8AC3E}">
        <p14:creationId xmlns:p14="http://schemas.microsoft.com/office/powerpoint/2010/main" val="339827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2339752" y="1581728"/>
            <a:ext cx="6804248" cy="1470025"/>
          </a:xfrm>
        </p:spPr>
        <p:txBody>
          <a:bodyPr/>
          <a:lstStyle/>
          <a:p>
            <a:pPr algn="ctr"/>
            <a:endParaRPr lang="tr-TR" sz="3600" dirty="0"/>
          </a:p>
        </p:txBody>
      </p:sp>
      <p:sp>
        <p:nvSpPr>
          <p:cNvPr id="14" name="Subtitle 13"/>
          <p:cNvSpPr>
            <a:spLocks noGrp="1"/>
          </p:cNvSpPr>
          <p:nvPr>
            <p:ph type="subTitle" idx="1"/>
          </p:nvPr>
        </p:nvSpPr>
        <p:spPr>
          <a:xfrm>
            <a:off x="2339752" y="3229655"/>
            <a:ext cx="6804248" cy="1752600"/>
          </a:xfrm>
        </p:spPr>
        <p:txBody>
          <a:bodyPr>
            <a:normAutofit/>
          </a:bodyPr>
          <a:lstStyle/>
          <a:p>
            <a:pPr algn="ctr"/>
            <a:endParaRPr lang="tr-TR" sz="2800"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13</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64115"/>
            <a:ext cx="1905572" cy="1181214"/>
          </a:xfrm>
          <a:prstGeom prst="rect">
            <a:avLst/>
          </a:prstGeom>
        </p:spPr>
      </p:pic>
      <p:pic>
        <p:nvPicPr>
          <p:cNvPr id="18" name="Resim 17" descr="metin, yazı tipi, grafik, logo içeren bir resim&#10;&#10;Açıklama otomatik olarak oluşturuldu">
            <a:extLst>
              <a:ext uri="{FF2B5EF4-FFF2-40B4-BE49-F238E27FC236}">
                <a16:creationId xmlns:a16="http://schemas.microsoft.com/office/drawing/2014/main" id="{3030B0A4-6F52-48A7-82E1-FFD887FFC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20" name="Resim 19" descr="metin, yazı tipi, ekran görüntüsü, yeşil içeren bir resim&#10;&#10;Açıklama otomatik olarak oluşturuldu">
            <a:extLst>
              <a:ext uri="{FF2B5EF4-FFF2-40B4-BE49-F238E27FC236}">
                <a16:creationId xmlns:a16="http://schemas.microsoft.com/office/drawing/2014/main" id="{B0B24800-F167-3D44-C4C5-8D7F34A45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2" name="Resim 1" descr="yazı tipi, simge, sembol, metin, daire içeren bir resim&#10;&#10;Açıklama otomatik olarak oluşturuldu">
            <a:extLst>
              <a:ext uri="{FF2B5EF4-FFF2-40B4-BE49-F238E27FC236}">
                <a16:creationId xmlns:a16="http://schemas.microsoft.com/office/drawing/2014/main" id="{8AED4339-30B5-8F14-8C15-28490DCFFC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spTree>
    <p:extLst>
      <p:ext uri="{BB962C8B-B14F-4D97-AF65-F5344CB8AC3E}">
        <p14:creationId xmlns:p14="http://schemas.microsoft.com/office/powerpoint/2010/main" val="99096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284575" y="-11705"/>
            <a:ext cx="6624736" cy="1470025"/>
          </a:xfrm>
        </p:spPr>
        <p:txBody>
          <a:bodyPr/>
          <a:lstStyle/>
          <a:p>
            <a:pPr algn="ctr"/>
            <a:r>
              <a:rPr lang="tr-TR" sz="2000" dirty="0">
                <a:cs typeface="Arial" panose="020B0604020202020204" pitchFamily="34" charset="0"/>
              </a:rPr>
              <a:t>DEU </a:t>
            </a:r>
            <a:r>
              <a:rPr lang="en-US" sz="2000" dirty="0">
                <a:cs typeface="Arial" panose="020B0604020202020204" pitchFamily="34" charset="0"/>
              </a:rPr>
              <a:t>Faculty of Business</a:t>
            </a:r>
            <a:r>
              <a:rPr lang="tr-TR" sz="2000" dirty="0">
                <a:cs typeface="Arial" panose="020B0604020202020204" pitchFamily="34" charset="0"/>
              </a:rPr>
              <a:t/>
            </a:r>
            <a:br>
              <a:rPr lang="tr-TR" sz="2000" dirty="0">
                <a:cs typeface="Arial" panose="020B0604020202020204" pitchFamily="34" charset="0"/>
              </a:rPr>
            </a:br>
            <a:r>
              <a:rPr lang="en-US" sz="2000" dirty="0">
                <a:cs typeface="Arial" panose="020B0604020202020204" pitchFamily="34" charset="0"/>
              </a:rPr>
              <a:t>International </a:t>
            </a:r>
            <a:r>
              <a:rPr lang="tr-TR" sz="2000" dirty="0" err="1">
                <a:cs typeface="Arial" panose="020B0604020202020204" pitchFamily="34" charset="0"/>
              </a:rPr>
              <a:t>Mobility</a:t>
            </a:r>
            <a:r>
              <a:rPr lang="tr-TR" sz="2000" dirty="0">
                <a:cs typeface="Arial" panose="020B0604020202020204" pitchFamily="34" charset="0"/>
              </a:rPr>
              <a:t> </a:t>
            </a:r>
            <a:r>
              <a:rPr lang="tr-TR" sz="2000" dirty="0" err="1" smtClean="0">
                <a:cs typeface="Arial" panose="020B0604020202020204" pitchFamily="34" charset="0"/>
              </a:rPr>
              <a:t>Numbers</a:t>
            </a:r>
            <a:endParaRPr lang="tr-TR" sz="2000"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2</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64115"/>
            <a:ext cx="1905572" cy="1181214"/>
          </a:xfrm>
          <a:prstGeom prst="rect">
            <a:avLst/>
          </a:prstGeom>
        </p:spPr>
      </p:pic>
      <p:pic>
        <p:nvPicPr>
          <p:cNvPr id="18" name="Resim 17" descr="metin, yazı tipi, grafik, logo içeren bir resim&#10;&#10;Açıklama otomatik olarak oluşturuldu">
            <a:extLst>
              <a:ext uri="{FF2B5EF4-FFF2-40B4-BE49-F238E27FC236}">
                <a16:creationId xmlns:a16="http://schemas.microsoft.com/office/drawing/2014/main" id="{3030B0A4-6F52-48A7-82E1-FFD887FFC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20" name="Resim 19" descr="metin, yazı tipi, ekran görüntüsü, yeşil içeren bir resim&#10;&#10;Açıklama otomatik olarak oluşturuldu">
            <a:extLst>
              <a:ext uri="{FF2B5EF4-FFF2-40B4-BE49-F238E27FC236}">
                <a16:creationId xmlns:a16="http://schemas.microsoft.com/office/drawing/2014/main" id="{B0B24800-F167-3D44-C4C5-8D7F34A45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2" name="Resim 1" descr="yazı tipi, simge, sembol, metin, daire içeren bir resim&#10;&#10;Açıklama otomatik olarak oluşturuldu">
            <a:extLst>
              <a:ext uri="{FF2B5EF4-FFF2-40B4-BE49-F238E27FC236}">
                <a16:creationId xmlns:a16="http://schemas.microsoft.com/office/drawing/2014/main" id="{8AED4339-30B5-8F14-8C15-28490DCFFC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2081172568"/>
              </p:ext>
            </p:extLst>
          </p:nvPr>
        </p:nvGraphicFramePr>
        <p:xfrm>
          <a:off x="1432726" y="1313761"/>
          <a:ext cx="6720408" cy="4570489"/>
        </p:xfrm>
        <a:graphic>
          <a:graphicData uri="http://schemas.openxmlformats.org/drawingml/2006/table">
            <a:tbl>
              <a:tblPr firstRow="1" bandRow="1">
                <a:tableStyleId>{5C22544A-7EE6-4342-B048-85BDC9FD1C3A}</a:tableStyleId>
              </a:tblPr>
              <a:tblGrid>
                <a:gridCol w="2240136">
                  <a:extLst>
                    <a:ext uri="{9D8B030D-6E8A-4147-A177-3AD203B41FA5}">
                      <a16:colId xmlns:a16="http://schemas.microsoft.com/office/drawing/2014/main" val="1834107486"/>
                    </a:ext>
                  </a:extLst>
                </a:gridCol>
                <a:gridCol w="2240136">
                  <a:extLst>
                    <a:ext uri="{9D8B030D-6E8A-4147-A177-3AD203B41FA5}">
                      <a16:colId xmlns:a16="http://schemas.microsoft.com/office/drawing/2014/main" val="2288550855"/>
                    </a:ext>
                  </a:extLst>
                </a:gridCol>
                <a:gridCol w="2240136">
                  <a:extLst>
                    <a:ext uri="{9D8B030D-6E8A-4147-A177-3AD203B41FA5}">
                      <a16:colId xmlns:a16="http://schemas.microsoft.com/office/drawing/2014/main" val="2584813634"/>
                    </a:ext>
                  </a:extLst>
                </a:gridCol>
              </a:tblGrid>
              <a:tr h="541221">
                <a:tc>
                  <a:txBody>
                    <a:bodyPr/>
                    <a:lstStyle/>
                    <a:p>
                      <a:r>
                        <a:rPr lang="tr-TR" sz="1600" dirty="0" err="1" smtClean="0"/>
                        <a:t>Agreements</a:t>
                      </a:r>
                      <a:r>
                        <a:rPr lang="tr-TR" sz="1600" dirty="0" smtClean="0"/>
                        <a:t> &amp; </a:t>
                      </a:r>
                      <a:r>
                        <a:rPr lang="tr-TR" sz="1600" dirty="0" err="1" smtClean="0"/>
                        <a:t>Mobility</a:t>
                      </a:r>
                      <a:r>
                        <a:rPr lang="tr-TR" sz="1600" dirty="0" smtClean="0"/>
                        <a:t> </a:t>
                      </a:r>
                      <a:endParaRPr lang="tr-TR" sz="1600" dirty="0"/>
                    </a:p>
                  </a:txBody>
                  <a:tcPr/>
                </a:tc>
                <a:tc>
                  <a:txBody>
                    <a:bodyPr/>
                    <a:lstStyle/>
                    <a:p>
                      <a:r>
                        <a:rPr lang="tr-TR" sz="1600" dirty="0" err="1" smtClean="0"/>
                        <a:t>Numbers</a:t>
                      </a:r>
                      <a:r>
                        <a:rPr lang="tr-TR" sz="1600" dirty="0" smtClean="0"/>
                        <a:t> </a:t>
                      </a:r>
                      <a:endParaRPr lang="tr-TR" sz="1600" dirty="0"/>
                    </a:p>
                  </a:txBody>
                  <a:tcPr/>
                </a:tc>
                <a:tc>
                  <a:txBody>
                    <a:bodyPr/>
                    <a:lstStyle/>
                    <a:p>
                      <a:r>
                        <a:rPr lang="tr-TR" sz="1600" dirty="0" err="1" smtClean="0"/>
                        <a:t>Countries</a:t>
                      </a:r>
                      <a:endParaRPr lang="tr-TR" sz="1600" dirty="0"/>
                    </a:p>
                  </a:txBody>
                  <a:tcPr/>
                </a:tc>
                <a:extLst>
                  <a:ext uri="{0D108BD9-81ED-4DB2-BD59-A6C34878D82A}">
                    <a16:rowId xmlns:a16="http://schemas.microsoft.com/office/drawing/2014/main" val="1932758069"/>
                  </a:ext>
                </a:extLst>
              </a:tr>
              <a:tr h="588893">
                <a:tc>
                  <a:txBody>
                    <a:bodyPr/>
                    <a:lstStyle/>
                    <a:p>
                      <a:r>
                        <a:rPr lang="tr-TR" sz="1600" dirty="0" err="1" smtClean="0"/>
                        <a:t>Erasmus</a:t>
                      </a:r>
                      <a:r>
                        <a:rPr lang="tr-TR" sz="1600" dirty="0" smtClean="0"/>
                        <a:t> </a:t>
                      </a:r>
                      <a:r>
                        <a:rPr lang="tr-TR" sz="1600" dirty="0" err="1" smtClean="0"/>
                        <a:t>Agreements</a:t>
                      </a:r>
                      <a:r>
                        <a:rPr lang="tr-TR" sz="1600" dirty="0" smtClean="0"/>
                        <a:t> (ICC)</a:t>
                      </a:r>
                      <a:endParaRPr lang="tr-TR" sz="1600" dirty="0"/>
                    </a:p>
                  </a:txBody>
                  <a:tcPr/>
                </a:tc>
                <a:tc>
                  <a:txBody>
                    <a:bodyPr/>
                    <a:lstStyle/>
                    <a:p>
                      <a:r>
                        <a:rPr lang="tr-TR" sz="1600" dirty="0" smtClean="0"/>
                        <a:t>63</a:t>
                      </a:r>
                      <a:endParaRPr lang="tr-TR" sz="1600" dirty="0"/>
                    </a:p>
                  </a:txBody>
                  <a:tcPr/>
                </a:tc>
                <a:tc>
                  <a:txBody>
                    <a:bodyPr/>
                    <a:lstStyle/>
                    <a:p>
                      <a:r>
                        <a:rPr lang="tr-TR" sz="1600" dirty="0" smtClean="0"/>
                        <a:t>15</a:t>
                      </a:r>
                      <a:endParaRPr lang="tr-TR" sz="1600" dirty="0"/>
                    </a:p>
                  </a:txBody>
                  <a:tcPr/>
                </a:tc>
                <a:extLst>
                  <a:ext uri="{0D108BD9-81ED-4DB2-BD59-A6C34878D82A}">
                    <a16:rowId xmlns:a16="http://schemas.microsoft.com/office/drawing/2014/main" val="4161795543"/>
                  </a:ext>
                </a:extLst>
              </a:tr>
              <a:tr h="836848">
                <a:tc>
                  <a:txBody>
                    <a:bodyPr/>
                    <a:lstStyle/>
                    <a:p>
                      <a:r>
                        <a:rPr lang="tr-TR" sz="1600" dirty="0" err="1" smtClean="0"/>
                        <a:t>Academic</a:t>
                      </a:r>
                      <a:r>
                        <a:rPr lang="tr-TR" sz="1600" dirty="0" smtClean="0"/>
                        <a:t> Collaboration </a:t>
                      </a:r>
                      <a:r>
                        <a:rPr lang="tr-TR" sz="1600" dirty="0" err="1" smtClean="0"/>
                        <a:t>Protocols</a:t>
                      </a:r>
                      <a:r>
                        <a:rPr lang="tr-TR" sz="1600" dirty="0" smtClean="0"/>
                        <a:t> </a:t>
                      </a:r>
                      <a:endParaRPr lang="tr-TR" sz="1600" dirty="0"/>
                    </a:p>
                  </a:txBody>
                  <a:tcPr/>
                </a:tc>
                <a:tc>
                  <a:txBody>
                    <a:bodyPr/>
                    <a:lstStyle/>
                    <a:p>
                      <a:r>
                        <a:rPr lang="tr-TR" sz="1600" dirty="0" smtClean="0"/>
                        <a:t>15</a:t>
                      </a:r>
                      <a:endParaRPr lang="tr-TR" sz="1600" dirty="0"/>
                    </a:p>
                  </a:txBody>
                  <a:tcPr/>
                </a:tc>
                <a:tc>
                  <a:txBody>
                    <a:bodyPr/>
                    <a:lstStyle/>
                    <a:p>
                      <a:r>
                        <a:rPr lang="tr-TR" sz="1600" dirty="0" err="1" smtClean="0"/>
                        <a:t>India</a:t>
                      </a:r>
                      <a:r>
                        <a:rPr lang="tr-TR" sz="1600" dirty="0" smtClean="0"/>
                        <a:t>, S. </a:t>
                      </a:r>
                      <a:r>
                        <a:rPr lang="tr-TR" sz="1600" dirty="0" err="1" smtClean="0"/>
                        <a:t>Korea</a:t>
                      </a:r>
                      <a:r>
                        <a:rPr lang="tr-TR" sz="1600" dirty="0" smtClean="0"/>
                        <a:t>, </a:t>
                      </a:r>
                      <a:r>
                        <a:rPr lang="tr-TR" sz="1600" dirty="0" err="1" smtClean="0"/>
                        <a:t>China</a:t>
                      </a:r>
                      <a:r>
                        <a:rPr lang="tr-TR" sz="1600" dirty="0" smtClean="0"/>
                        <a:t>, </a:t>
                      </a:r>
                      <a:r>
                        <a:rPr lang="tr-TR" sz="1600" dirty="0" err="1" smtClean="0"/>
                        <a:t>Ukraine</a:t>
                      </a:r>
                      <a:r>
                        <a:rPr lang="tr-TR" sz="1600" dirty="0" smtClean="0"/>
                        <a:t>,</a:t>
                      </a:r>
                      <a:r>
                        <a:rPr lang="tr-TR" sz="1600" baseline="0" dirty="0" smtClean="0"/>
                        <a:t> </a:t>
                      </a:r>
                      <a:r>
                        <a:rPr lang="tr-TR" sz="1600" baseline="0" dirty="0" err="1" smtClean="0"/>
                        <a:t>Kazakhistan</a:t>
                      </a:r>
                      <a:r>
                        <a:rPr lang="tr-TR" sz="1600" baseline="0" dirty="0" smtClean="0"/>
                        <a:t> </a:t>
                      </a:r>
                      <a:r>
                        <a:rPr lang="tr-TR" sz="1600" baseline="0" dirty="0" err="1" smtClean="0"/>
                        <a:t>and</a:t>
                      </a:r>
                      <a:r>
                        <a:rPr lang="tr-TR" sz="1600" baseline="0" dirty="0" smtClean="0"/>
                        <a:t> </a:t>
                      </a:r>
                      <a:r>
                        <a:rPr lang="tr-TR" sz="1600" baseline="0" dirty="0" err="1" smtClean="0"/>
                        <a:t>Russia</a:t>
                      </a:r>
                      <a:endParaRPr lang="tr-TR" sz="1600" dirty="0" smtClean="0"/>
                    </a:p>
                  </a:txBody>
                  <a:tcPr/>
                </a:tc>
                <a:extLst>
                  <a:ext uri="{0D108BD9-81ED-4DB2-BD59-A6C34878D82A}">
                    <a16:rowId xmlns:a16="http://schemas.microsoft.com/office/drawing/2014/main" val="1800077057"/>
                  </a:ext>
                </a:extLst>
              </a:tr>
              <a:tr h="588893">
                <a:tc>
                  <a:txBody>
                    <a:bodyPr/>
                    <a:lstStyle/>
                    <a:p>
                      <a:r>
                        <a:rPr lang="tr-TR" sz="1600" dirty="0" err="1" smtClean="0"/>
                        <a:t>Outgoing</a:t>
                      </a:r>
                      <a:r>
                        <a:rPr lang="tr-TR" sz="1600" dirty="0" smtClean="0"/>
                        <a:t> </a:t>
                      </a:r>
                      <a:r>
                        <a:rPr lang="tr-TR" sz="1600" dirty="0" err="1" smtClean="0"/>
                        <a:t>Students</a:t>
                      </a:r>
                      <a:r>
                        <a:rPr lang="tr-TR" sz="1600" dirty="0" smtClean="0"/>
                        <a:t> since 2003-2004</a:t>
                      </a:r>
                      <a:endParaRPr lang="tr-TR" sz="1600" dirty="0"/>
                    </a:p>
                  </a:txBody>
                  <a:tcPr/>
                </a:tc>
                <a:tc>
                  <a:txBody>
                    <a:bodyPr/>
                    <a:lstStyle/>
                    <a:p>
                      <a:r>
                        <a:rPr lang="tr-TR" sz="1600" dirty="0" smtClean="0"/>
                        <a:t>976</a:t>
                      </a:r>
                      <a:endParaRPr lang="tr-TR" sz="1600" dirty="0"/>
                    </a:p>
                  </a:txBody>
                  <a:tcPr/>
                </a:tc>
                <a:tc>
                  <a:txBody>
                    <a:bodyPr/>
                    <a:lstStyle/>
                    <a:p>
                      <a:r>
                        <a:rPr lang="tr-TR" sz="1600" dirty="0" smtClean="0"/>
                        <a:t>18 </a:t>
                      </a:r>
                      <a:r>
                        <a:rPr lang="tr-TR" sz="1600" dirty="0" err="1" smtClean="0"/>
                        <a:t>Countries</a:t>
                      </a:r>
                      <a:r>
                        <a:rPr lang="tr-TR" sz="1600" dirty="0" smtClean="0"/>
                        <a:t> in </a:t>
                      </a:r>
                      <a:r>
                        <a:rPr lang="tr-TR" sz="1600" dirty="0" err="1" smtClean="0"/>
                        <a:t>Asia</a:t>
                      </a:r>
                      <a:r>
                        <a:rPr lang="tr-TR" sz="1600" dirty="0" smtClean="0"/>
                        <a:t> </a:t>
                      </a:r>
                      <a:r>
                        <a:rPr lang="tr-TR" sz="1600" dirty="0" err="1" smtClean="0"/>
                        <a:t>and</a:t>
                      </a:r>
                      <a:r>
                        <a:rPr lang="tr-TR" sz="1600" dirty="0" smtClean="0"/>
                        <a:t> Europe</a:t>
                      </a:r>
                      <a:endParaRPr lang="tr-TR" sz="1600" dirty="0"/>
                    </a:p>
                  </a:txBody>
                  <a:tcPr/>
                </a:tc>
                <a:extLst>
                  <a:ext uri="{0D108BD9-81ED-4DB2-BD59-A6C34878D82A}">
                    <a16:rowId xmlns:a16="http://schemas.microsoft.com/office/drawing/2014/main" val="2589329346"/>
                  </a:ext>
                </a:extLst>
              </a:tr>
              <a:tr h="588893">
                <a:tc>
                  <a:txBody>
                    <a:bodyPr/>
                    <a:lstStyle/>
                    <a:p>
                      <a:r>
                        <a:rPr lang="tr-TR" sz="1600" dirty="0" err="1" smtClean="0"/>
                        <a:t>Incoming</a:t>
                      </a:r>
                      <a:r>
                        <a:rPr lang="tr-TR" sz="1600" dirty="0" smtClean="0"/>
                        <a:t> </a:t>
                      </a:r>
                      <a:r>
                        <a:rPr lang="tr-TR" sz="1600" dirty="0" err="1" smtClean="0"/>
                        <a:t>Students</a:t>
                      </a:r>
                      <a:r>
                        <a:rPr lang="tr-TR" sz="1600" baseline="0" dirty="0" smtClean="0"/>
                        <a:t> since 2003-2004</a:t>
                      </a:r>
                      <a:endParaRPr lang="tr-TR" sz="1600" dirty="0"/>
                    </a:p>
                  </a:txBody>
                  <a:tcPr/>
                </a:tc>
                <a:tc>
                  <a:txBody>
                    <a:bodyPr/>
                    <a:lstStyle/>
                    <a:p>
                      <a:r>
                        <a:rPr lang="tr-TR" sz="1600" dirty="0" smtClean="0"/>
                        <a:t>621</a:t>
                      </a:r>
                      <a:endParaRPr lang="tr-T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18 </a:t>
                      </a:r>
                      <a:r>
                        <a:rPr lang="tr-TR" sz="1600" dirty="0" err="1" smtClean="0"/>
                        <a:t>Countries</a:t>
                      </a:r>
                      <a:r>
                        <a:rPr lang="tr-TR" sz="1600" dirty="0" smtClean="0"/>
                        <a:t> in </a:t>
                      </a:r>
                      <a:r>
                        <a:rPr lang="tr-TR" sz="1600" dirty="0" err="1" smtClean="0"/>
                        <a:t>Asia</a:t>
                      </a:r>
                      <a:r>
                        <a:rPr lang="tr-TR" sz="1600" dirty="0" smtClean="0"/>
                        <a:t> </a:t>
                      </a:r>
                      <a:r>
                        <a:rPr lang="tr-TR" sz="1600" dirty="0" err="1" smtClean="0"/>
                        <a:t>and</a:t>
                      </a:r>
                      <a:r>
                        <a:rPr lang="tr-TR" sz="1600" dirty="0" smtClean="0"/>
                        <a:t> Europe</a:t>
                      </a:r>
                    </a:p>
                  </a:txBody>
                  <a:tcPr/>
                </a:tc>
                <a:extLst>
                  <a:ext uri="{0D108BD9-81ED-4DB2-BD59-A6C34878D82A}">
                    <a16:rowId xmlns:a16="http://schemas.microsoft.com/office/drawing/2014/main" val="2295615674"/>
                  </a:ext>
                </a:extLst>
              </a:tr>
              <a:tr h="588893">
                <a:tc>
                  <a:txBody>
                    <a:bodyPr/>
                    <a:lstStyle/>
                    <a:p>
                      <a:r>
                        <a:rPr lang="tr-TR" sz="1600" dirty="0" smtClean="0"/>
                        <a:t>International </a:t>
                      </a:r>
                      <a:r>
                        <a:rPr lang="tr-TR" sz="1600" dirty="0" err="1" smtClean="0"/>
                        <a:t>Week</a:t>
                      </a:r>
                      <a:r>
                        <a:rPr lang="tr-TR" sz="1600" dirty="0" smtClean="0"/>
                        <a:t> (IW) </a:t>
                      </a:r>
                      <a:r>
                        <a:rPr lang="tr-TR" sz="1600" dirty="0" err="1" smtClean="0"/>
                        <a:t>Participants</a:t>
                      </a:r>
                      <a:r>
                        <a:rPr lang="tr-TR" sz="1600" dirty="0" smtClean="0"/>
                        <a:t> since 2007</a:t>
                      </a:r>
                      <a:endParaRPr lang="tr-TR" sz="1600" dirty="0"/>
                    </a:p>
                  </a:txBody>
                  <a:tcPr/>
                </a:tc>
                <a:tc>
                  <a:txBody>
                    <a:bodyPr/>
                    <a:lstStyle/>
                    <a:p>
                      <a:r>
                        <a:rPr lang="tr-TR" sz="1600" dirty="0" smtClean="0"/>
                        <a:t>200 </a:t>
                      </a:r>
                      <a:r>
                        <a:rPr lang="tr-TR" sz="1600" dirty="0" err="1" smtClean="0"/>
                        <a:t>Lecturers</a:t>
                      </a:r>
                      <a:endParaRPr lang="tr-TR" sz="1600" dirty="0" smtClean="0"/>
                    </a:p>
                    <a:p>
                      <a:r>
                        <a:rPr lang="tr-TR" sz="1600" dirty="0" smtClean="0"/>
                        <a:t>1763</a:t>
                      </a:r>
                      <a:r>
                        <a:rPr lang="tr-TR" sz="1600" baseline="0" dirty="0" smtClean="0"/>
                        <a:t> </a:t>
                      </a:r>
                      <a:r>
                        <a:rPr lang="tr-TR" sz="1600" baseline="0" dirty="0" err="1" smtClean="0"/>
                        <a:t>Students</a:t>
                      </a:r>
                      <a:r>
                        <a:rPr lang="tr-TR" sz="1600" baseline="0" dirty="0" smtClean="0"/>
                        <a:t> </a:t>
                      </a:r>
                      <a:endParaRPr lang="tr-T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18 </a:t>
                      </a:r>
                      <a:r>
                        <a:rPr lang="tr-TR" sz="1600" dirty="0" err="1" smtClean="0"/>
                        <a:t>Countries</a:t>
                      </a:r>
                      <a:r>
                        <a:rPr lang="tr-TR" sz="1600" dirty="0" smtClean="0"/>
                        <a:t> in </a:t>
                      </a:r>
                      <a:r>
                        <a:rPr lang="tr-TR" sz="1600" dirty="0" err="1" smtClean="0"/>
                        <a:t>Asia</a:t>
                      </a:r>
                      <a:r>
                        <a:rPr lang="tr-TR" sz="1600" dirty="0" smtClean="0"/>
                        <a:t> </a:t>
                      </a:r>
                      <a:r>
                        <a:rPr lang="tr-TR" sz="1600" dirty="0" err="1" smtClean="0"/>
                        <a:t>and</a:t>
                      </a:r>
                      <a:r>
                        <a:rPr lang="tr-TR" sz="1600" dirty="0" smtClean="0"/>
                        <a:t> Europe</a:t>
                      </a:r>
                    </a:p>
                  </a:txBody>
                  <a:tcPr/>
                </a:tc>
                <a:extLst>
                  <a:ext uri="{0D108BD9-81ED-4DB2-BD59-A6C34878D82A}">
                    <a16:rowId xmlns:a16="http://schemas.microsoft.com/office/drawing/2014/main" val="4227967224"/>
                  </a:ext>
                </a:extLst>
              </a:tr>
              <a:tr h="836848">
                <a:tc>
                  <a:txBody>
                    <a:bodyPr/>
                    <a:lstStyle/>
                    <a:p>
                      <a:r>
                        <a:rPr lang="tr-TR" sz="1600" dirty="0" err="1" smtClean="0"/>
                        <a:t>Faculty</a:t>
                      </a:r>
                      <a:r>
                        <a:rPr lang="tr-TR" sz="1600" dirty="0" smtClean="0"/>
                        <a:t> of Business </a:t>
                      </a:r>
                      <a:r>
                        <a:rPr lang="tr-TR" sz="1600" dirty="0" err="1" smtClean="0"/>
                        <a:t>student</a:t>
                      </a:r>
                      <a:r>
                        <a:rPr lang="tr-TR" sz="1600" dirty="0" smtClean="0"/>
                        <a:t> </a:t>
                      </a:r>
                      <a:r>
                        <a:rPr lang="tr-TR" sz="1600" dirty="0" err="1" smtClean="0"/>
                        <a:t>numbers</a:t>
                      </a:r>
                      <a:r>
                        <a:rPr lang="tr-TR" sz="1600" dirty="0" smtClean="0"/>
                        <a:t> </a:t>
                      </a:r>
                      <a:endParaRPr lang="tr-TR" sz="1600" dirty="0"/>
                    </a:p>
                  </a:txBody>
                  <a:tcPr/>
                </a:tc>
                <a:tc>
                  <a:txBody>
                    <a:bodyPr/>
                    <a:lstStyle/>
                    <a:p>
                      <a:r>
                        <a:rPr lang="tr-TR" sz="1600" dirty="0" smtClean="0"/>
                        <a:t>2700 out of 550 is int’l degree seeking</a:t>
                      </a:r>
                      <a:endParaRPr lang="tr-TR" sz="1600" dirty="0"/>
                    </a:p>
                  </a:txBody>
                  <a:tcPr/>
                </a:tc>
                <a:tc>
                  <a:txBody>
                    <a:bodyPr/>
                    <a:lstStyle/>
                    <a:p>
                      <a:r>
                        <a:rPr lang="tr-TR" sz="1600" dirty="0" smtClean="0"/>
                        <a:t>Kazakhistan, Azerbaijan, Iran, Turkmenistan,</a:t>
                      </a:r>
                      <a:r>
                        <a:rPr lang="tr-TR" sz="1600" baseline="0" dirty="0" smtClean="0"/>
                        <a:t> Bulgaria and Germany</a:t>
                      </a:r>
                      <a:endParaRPr lang="tr-TR" sz="1600" dirty="0"/>
                    </a:p>
                  </a:txBody>
                  <a:tcPr/>
                </a:tc>
                <a:extLst>
                  <a:ext uri="{0D108BD9-81ED-4DB2-BD59-A6C34878D82A}">
                    <a16:rowId xmlns:a16="http://schemas.microsoft.com/office/drawing/2014/main" val="2942724903"/>
                  </a:ext>
                </a:extLst>
              </a:tr>
            </a:tbl>
          </a:graphicData>
        </a:graphic>
      </p:graphicFrame>
    </p:spTree>
    <p:extLst>
      <p:ext uri="{BB962C8B-B14F-4D97-AF65-F5344CB8AC3E}">
        <p14:creationId xmlns:p14="http://schemas.microsoft.com/office/powerpoint/2010/main" val="1875556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497176" y="1157010"/>
            <a:ext cx="8646824" cy="1894743"/>
          </a:xfrm>
        </p:spPr>
        <p:txBody>
          <a:bodyPr/>
          <a:lstStyle/>
          <a:p>
            <a:pPr algn="ctr"/>
            <a:r>
              <a:rPr lang="tr-TR" sz="3600" dirty="0" smtClean="0"/>
              <a:t>Why International Week (IW)?</a:t>
            </a:r>
            <a:endParaRPr lang="tr-TR" sz="3600" dirty="0"/>
          </a:p>
        </p:txBody>
      </p:sp>
      <p:sp>
        <p:nvSpPr>
          <p:cNvPr id="14" name="Subtitle 13"/>
          <p:cNvSpPr>
            <a:spLocks noGrp="1"/>
          </p:cNvSpPr>
          <p:nvPr>
            <p:ph type="subTitle" idx="1"/>
          </p:nvPr>
        </p:nvSpPr>
        <p:spPr>
          <a:xfrm>
            <a:off x="497176" y="3229654"/>
            <a:ext cx="8646824" cy="2503601"/>
          </a:xfrm>
        </p:spPr>
        <p:txBody>
          <a:bodyPr>
            <a:normAutofit/>
          </a:bodyPr>
          <a:lstStyle/>
          <a:p>
            <a:pPr marL="457200" indent="-457200">
              <a:buFont typeface="Arial" panose="020B0604020202020204" pitchFamily="34" charset="0"/>
              <a:buChar char="•"/>
            </a:pPr>
            <a:r>
              <a:rPr lang="tr-TR" sz="3200" dirty="0" smtClean="0"/>
              <a:t>For Students?</a:t>
            </a:r>
          </a:p>
          <a:p>
            <a:pPr marL="457200" indent="-457200">
              <a:buFont typeface="Arial" panose="020B0604020202020204" pitchFamily="34" charset="0"/>
              <a:buChar char="•"/>
            </a:pPr>
            <a:r>
              <a:rPr lang="tr-TR" sz="3200" dirty="0" smtClean="0"/>
              <a:t>For Partners? </a:t>
            </a:r>
          </a:p>
          <a:p>
            <a:pPr marL="457200" indent="-457200">
              <a:buFont typeface="Arial" panose="020B0604020202020204" pitchFamily="34" charset="0"/>
              <a:buChar char="•"/>
            </a:pPr>
            <a:r>
              <a:rPr lang="tr-TR" sz="3200" dirty="0" smtClean="0"/>
              <a:t>For Faculty ? </a:t>
            </a:r>
            <a:endParaRPr lang="tr-TR" sz="3200"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3</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64115"/>
            <a:ext cx="1905572" cy="1181214"/>
          </a:xfrm>
          <a:prstGeom prst="rect">
            <a:avLst/>
          </a:prstGeom>
        </p:spPr>
      </p:pic>
      <p:pic>
        <p:nvPicPr>
          <p:cNvPr id="18" name="Resim 17" descr="metin, yazı tipi, grafik, logo içeren bir resim&#10;&#10;Açıklama otomatik olarak oluşturuldu">
            <a:extLst>
              <a:ext uri="{FF2B5EF4-FFF2-40B4-BE49-F238E27FC236}">
                <a16:creationId xmlns:a16="http://schemas.microsoft.com/office/drawing/2014/main" id="{3030B0A4-6F52-48A7-82E1-FFD887FFC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20" name="Resim 19" descr="metin, yazı tipi, ekran görüntüsü, yeşil içeren bir resim&#10;&#10;Açıklama otomatik olarak oluşturuldu">
            <a:extLst>
              <a:ext uri="{FF2B5EF4-FFF2-40B4-BE49-F238E27FC236}">
                <a16:creationId xmlns:a16="http://schemas.microsoft.com/office/drawing/2014/main" id="{B0B24800-F167-3D44-C4C5-8D7F34A45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2" name="Resim 1" descr="yazı tipi, simge, sembol, metin, daire içeren bir resim&#10;&#10;Açıklama otomatik olarak oluşturuldu">
            <a:extLst>
              <a:ext uri="{FF2B5EF4-FFF2-40B4-BE49-F238E27FC236}">
                <a16:creationId xmlns:a16="http://schemas.microsoft.com/office/drawing/2014/main" id="{8AED4339-30B5-8F14-8C15-28490DCFFC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spTree>
    <p:extLst>
      <p:ext uri="{BB962C8B-B14F-4D97-AF65-F5344CB8AC3E}">
        <p14:creationId xmlns:p14="http://schemas.microsoft.com/office/powerpoint/2010/main" val="234198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691680" y="980729"/>
            <a:ext cx="6984776" cy="1705900"/>
          </a:xfrm>
        </p:spPr>
        <p:txBody>
          <a:bodyPr/>
          <a:lstStyle/>
          <a:p>
            <a:r>
              <a:rPr lang="tr-TR" sz="3600" dirty="0" smtClean="0"/>
              <a:t>For Students:</a:t>
            </a:r>
            <a:endParaRPr lang="tr-TR" sz="3600" dirty="0"/>
          </a:p>
        </p:txBody>
      </p:sp>
      <p:sp>
        <p:nvSpPr>
          <p:cNvPr id="14" name="Subtitle 13"/>
          <p:cNvSpPr>
            <a:spLocks noGrp="1"/>
          </p:cNvSpPr>
          <p:nvPr>
            <p:ph type="subTitle" idx="1"/>
          </p:nvPr>
        </p:nvSpPr>
        <p:spPr>
          <a:xfrm>
            <a:off x="323528" y="2492896"/>
            <a:ext cx="8820472" cy="2489359"/>
          </a:xfrm>
        </p:spPr>
        <p:txBody>
          <a:bodyPr>
            <a:normAutofit/>
          </a:bodyPr>
          <a:lstStyle/>
          <a:p>
            <a:pPr marL="457200" indent="-457200">
              <a:buFont typeface="Arial" panose="020B0604020202020204" pitchFamily="34" charset="0"/>
              <a:buChar char="•"/>
            </a:pPr>
            <a:r>
              <a:rPr lang="tr-TR" dirty="0" smtClean="0"/>
              <a:t>Chance to take a course from an international lecturer </a:t>
            </a:r>
          </a:p>
          <a:p>
            <a:pPr marL="457200" indent="-457200">
              <a:buFont typeface="Arial" panose="020B0604020202020204" pitchFamily="34" charset="0"/>
              <a:buChar char="•"/>
            </a:pPr>
            <a:r>
              <a:rPr lang="tr-TR" dirty="0" smtClean="0"/>
              <a:t>Collect 1 ECTS credit that </a:t>
            </a:r>
            <a:r>
              <a:rPr lang="tr-TR" dirty="0" smtClean="0"/>
              <a:t>issued </a:t>
            </a:r>
            <a:r>
              <a:rPr lang="tr-TR" dirty="0" smtClean="0"/>
              <a:t>at the Diploma Supplement </a:t>
            </a:r>
          </a:p>
          <a:p>
            <a:pPr marL="457200" indent="-457200">
              <a:buFont typeface="Arial" panose="020B0604020202020204" pitchFamily="34" charset="0"/>
              <a:buChar char="•"/>
            </a:pPr>
            <a:r>
              <a:rPr lang="tr-TR" dirty="0" smtClean="0"/>
              <a:t>Bounding </a:t>
            </a:r>
          </a:p>
          <a:p>
            <a:pPr marL="457200" indent="-457200">
              <a:buFont typeface="Arial" panose="020B0604020202020204" pitchFamily="34" charset="0"/>
              <a:buChar char="•"/>
            </a:pPr>
            <a:r>
              <a:rPr lang="tr-TR" dirty="0" smtClean="0"/>
              <a:t>Get to know a diffirent culture </a:t>
            </a:r>
          </a:p>
          <a:p>
            <a:pPr marL="457200" indent="-457200">
              <a:buFont typeface="Arial" panose="020B0604020202020204" pitchFamily="34" charset="0"/>
              <a:buChar char="•"/>
            </a:pPr>
            <a:r>
              <a:rPr lang="tr-TR" dirty="0" smtClean="0"/>
              <a:t>Experience a diffirent method of teaching </a:t>
            </a:r>
            <a:endParaRPr lang="tr-TR"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4</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64115"/>
            <a:ext cx="1905572" cy="1181214"/>
          </a:xfrm>
          <a:prstGeom prst="rect">
            <a:avLst/>
          </a:prstGeom>
        </p:spPr>
      </p:pic>
      <p:pic>
        <p:nvPicPr>
          <p:cNvPr id="18" name="Resim 17" descr="metin, yazı tipi, grafik, logo içeren bir resim&#10;&#10;Açıklama otomatik olarak oluşturuldu">
            <a:extLst>
              <a:ext uri="{FF2B5EF4-FFF2-40B4-BE49-F238E27FC236}">
                <a16:creationId xmlns:a16="http://schemas.microsoft.com/office/drawing/2014/main" id="{3030B0A4-6F52-48A7-82E1-FFD887FFC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20" name="Resim 19" descr="metin, yazı tipi, ekran görüntüsü, yeşil içeren bir resim&#10;&#10;Açıklama otomatik olarak oluşturuldu">
            <a:extLst>
              <a:ext uri="{FF2B5EF4-FFF2-40B4-BE49-F238E27FC236}">
                <a16:creationId xmlns:a16="http://schemas.microsoft.com/office/drawing/2014/main" id="{B0B24800-F167-3D44-C4C5-8D7F34A45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2" name="Resim 1" descr="yazı tipi, simge, sembol, metin, daire içeren bir resim&#10;&#10;Açıklama otomatik olarak oluşturuldu">
            <a:extLst>
              <a:ext uri="{FF2B5EF4-FFF2-40B4-BE49-F238E27FC236}">
                <a16:creationId xmlns:a16="http://schemas.microsoft.com/office/drawing/2014/main" id="{8AED4339-30B5-8F14-8C15-28490DCFFC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spTree>
    <p:extLst>
      <p:ext uri="{BB962C8B-B14F-4D97-AF65-F5344CB8AC3E}">
        <p14:creationId xmlns:p14="http://schemas.microsoft.com/office/powerpoint/2010/main" val="61007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611560" y="836712"/>
            <a:ext cx="8532440" cy="1322929"/>
          </a:xfrm>
        </p:spPr>
        <p:txBody>
          <a:bodyPr/>
          <a:lstStyle/>
          <a:p>
            <a:r>
              <a:rPr lang="tr-TR" sz="3600" dirty="0" smtClean="0"/>
              <a:t>For Partners:</a:t>
            </a:r>
            <a:endParaRPr lang="tr-TR" sz="3600" dirty="0"/>
          </a:p>
        </p:txBody>
      </p:sp>
      <p:sp>
        <p:nvSpPr>
          <p:cNvPr id="14" name="Subtitle 13"/>
          <p:cNvSpPr>
            <a:spLocks noGrp="1"/>
          </p:cNvSpPr>
          <p:nvPr>
            <p:ph type="subTitle" idx="1"/>
          </p:nvPr>
        </p:nvSpPr>
        <p:spPr>
          <a:xfrm>
            <a:off x="611560" y="1841289"/>
            <a:ext cx="8532440" cy="3891967"/>
          </a:xfrm>
        </p:spPr>
        <p:txBody>
          <a:bodyPr>
            <a:normAutofit/>
          </a:bodyPr>
          <a:lstStyle/>
          <a:p>
            <a:pPr marL="457200" indent="-457200">
              <a:buFont typeface="Arial" panose="020B0604020202020204" pitchFamily="34" charset="0"/>
              <a:buChar char="•"/>
            </a:pPr>
            <a:r>
              <a:rPr lang="tr-TR" dirty="0" smtClean="0"/>
              <a:t>Networking </a:t>
            </a:r>
          </a:p>
          <a:p>
            <a:pPr marL="457200" indent="-457200">
              <a:buFont typeface="Arial" panose="020B0604020202020204" pitchFamily="34" charset="0"/>
              <a:buChar char="•"/>
            </a:pPr>
            <a:r>
              <a:rPr lang="tr-TR" dirty="0" smtClean="0"/>
              <a:t>International teaching experience </a:t>
            </a:r>
          </a:p>
          <a:p>
            <a:pPr marL="457200" indent="-457200">
              <a:buFont typeface="Arial" panose="020B0604020202020204" pitchFamily="34" charset="0"/>
              <a:buChar char="•"/>
            </a:pPr>
            <a:r>
              <a:rPr lang="tr-TR" dirty="0" smtClean="0"/>
              <a:t>Explore a new destination </a:t>
            </a:r>
          </a:p>
          <a:p>
            <a:pPr marL="457200" indent="-457200">
              <a:buFont typeface="Arial" panose="020B0604020202020204" pitchFamily="34" charset="0"/>
              <a:buChar char="•"/>
            </a:pPr>
            <a:r>
              <a:rPr lang="tr-TR" dirty="0" smtClean="0"/>
              <a:t>Infuse into Turkish Culture and hospitality </a:t>
            </a:r>
          </a:p>
          <a:p>
            <a:pPr marL="457200" indent="-457200">
              <a:buFont typeface="Arial" panose="020B0604020202020204" pitchFamily="34" charset="0"/>
              <a:buChar char="•"/>
            </a:pPr>
            <a:r>
              <a:rPr lang="tr-TR" dirty="0" smtClean="0"/>
              <a:t>Get out of the routine for a week </a:t>
            </a:r>
            <a:endParaRPr lang="tr-TR"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5</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64115"/>
            <a:ext cx="1905572" cy="1181214"/>
          </a:xfrm>
          <a:prstGeom prst="rect">
            <a:avLst/>
          </a:prstGeom>
        </p:spPr>
      </p:pic>
      <p:pic>
        <p:nvPicPr>
          <p:cNvPr id="18" name="Resim 17" descr="metin, yazı tipi, grafik, logo içeren bir resim&#10;&#10;Açıklama otomatik olarak oluşturuldu">
            <a:extLst>
              <a:ext uri="{FF2B5EF4-FFF2-40B4-BE49-F238E27FC236}">
                <a16:creationId xmlns:a16="http://schemas.microsoft.com/office/drawing/2014/main" id="{3030B0A4-6F52-48A7-82E1-FFD887FFC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20" name="Resim 19" descr="metin, yazı tipi, ekran görüntüsü, yeşil içeren bir resim&#10;&#10;Açıklama otomatik olarak oluşturuldu">
            <a:extLst>
              <a:ext uri="{FF2B5EF4-FFF2-40B4-BE49-F238E27FC236}">
                <a16:creationId xmlns:a16="http://schemas.microsoft.com/office/drawing/2014/main" id="{B0B24800-F167-3D44-C4C5-8D7F34A45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2" name="Resim 1" descr="yazı tipi, simge, sembol, metin, daire içeren bir resim&#10;&#10;Açıklama otomatik olarak oluşturuldu">
            <a:extLst>
              <a:ext uri="{FF2B5EF4-FFF2-40B4-BE49-F238E27FC236}">
                <a16:creationId xmlns:a16="http://schemas.microsoft.com/office/drawing/2014/main" id="{8AED4339-30B5-8F14-8C15-28490DCFFC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pic>
        <p:nvPicPr>
          <p:cNvPr id="7" name="Picture 6"/>
          <p:cNvPicPr>
            <a:picLocks noChangeAspect="1"/>
          </p:cNvPicPr>
          <p:nvPr/>
        </p:nvPicPr>
        <p:blipFill>
          <a:blip r:embed="rId6"/>
          <a:stretch>
            <a:fillRect/>
          </a:stretch>
        </p:blipFill>
        <p:spPr>
          <a:xfrm>
            <a:off x="6864193" y="4300444"/>
            <a:ext cx="2267744" cy="197767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3767" y="4303042"/>
            <a:ext cx="2070215" cy="204478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300444"/>
            <a:ext cx="2483766" cy="159612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53983" y="4303043"/>
            <a:ext cx="2310210" cy="2025087"/>
          </a:xfrm>
          <a:prstGeom prst="rect">
            <a:avLst/>
          </a:prstGeom>
        </p:spPr>
      </p:pic>
    </p:spTree>
    <p:extLst>
      <p:ext uri="{BB962C8B-B14F-4D97-AF65-F5344CB8AC3E}">
        <p14:creationId xmlns:p14="http://schemas.microsoft.com/office/powerpoint/2010/main" val="1602945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2367374" y="526751"/>
            <a:ext cx="4410234" cy="718577"/>
          </a:xfrm>
        </p:spPr>
        <p:txBody>
          <a:bodyPr/>
          <a:lstStyle/>
          <a:p>
            <a:pPr algn="ctr"/>
            <a:r>
              <a:rPr lang="tr-TR" sz="2400" dirty="0" err="1" smtClean="0"/>
              <a:t>Some</a:t>
            </a:r>
            <a:r>
              <a:rPr lang="tr-TR" sz="2400" dirty="0" smtClean="0"/>
              <a:t> </a:t>
            </a:r>
            <a:r>
              <a:rPr lang="tr-TR" sz="2400" dirty="0" err="1" smtClean="0"/>
              <a:t>feedbacks</a:t>
            </a:r>
            <a:r>
              <a:rPr lang="tr-TR" sz="2400" dirty="0" smtClean="0"/>
              <a:t> </a:t>
            </a:r>
            <a:r>
              <a:rPr lang="tr-TR" sz="2400" dirty="0" err="1"/>
              <a:t>from</a:t>
            </a:r>
            <a:r>
              <a:rPr lang="tr-TR" sz="2400" dirty="0"/>
              <a:t> </a:t>
            </a:r>
            <a:r>
              <a:rPr lang="tr-TR" sz="2400" dirty="0" err="1"/>
              <a:t>our</a:t>
            </a:r>
            <a:r>
              <a:rPr lang="tr-TR" sz="2400" dirty="0"/>
              <a:t> </a:t>
            </a:r>
            <a:r>
              <a:rPr lang="tr-TR" sz="2400" dirty="0" err="1" smtClean="0"/>
              <a:t>participants</a:t>
            </a:r>
            <a:r>
              <a:rPr lang="tr-TR" sz="2400" dirty="0" smtClean="0"/>
              <a:t>:</a:t>
            </a:r>
            <a:endParaRPr lang="tr-TR" sz="2400" dirty="0"/>
          </a:p>
        </p:txBody>
      </p:sp>
      <p:sp>
        <p:nvSpPr>
          <p:cNvPr id="14" name="Subtitle 13"/>
          <p:cNvSpPr>
            <a:spLocks noGrp="1"/>
          </p:cNvSpPr>
          <p:nvPr>
            <p:ph type="subTitle" idx="1"/>
          </p:nvPr>
        </p:nvSpPr>
        <p:spPr>
          <a:xfrm>
            <a:off x="2317399" y="1950599"/>
            <a:ext cx="3208913" cy="1922246"/>
          </a:xfrm>
        </p:spPr>
        <p:txBody>
          <a:bodyPr>
            <a:normAutofit lnSpcReduction="10000"/>
          </a:bodyPr>
          <a:lstStyle/>
          <a:p>
            <a:pPr algn="ctr"/>
            <a:r>
              <a:rPr lang="en-US" sz="1000" dirty="0" smtClean="0">
                <a:latin typeface="Baguet Script" panose="00000500000000000000" pitchFamily="2" charset="-94"/>
              </a:rPr>
              <a:t>Dear Friends in İzmir, </a:t>
            </a:r>
          </a:p>
          <a:p>
            <a:pPr algn="ctr"/>
            <a:r>
              <a:rPr lang="en-US" sz="1000" dirty="0" smtClean="0">
                <a:latin typeface="Baguet Script" panose="00000500000000000000" pitchFamily="2" charset="-94"/>
              </a:rPr>
              <a:t>My first experience in teaching abroad could not have been better than here in İzmir. The </a:t>
            </a:r>
            <a:r>
              <a:rPr lang="en-US" sz="1000" dirty="0" err="1" smtClean="0">
                <a:latin typeface="Baguet Script" panose="00000500000000000000" pitchFamily="2" charset="-94"/>
              </a:rPr>
              <a:t>organisation</a:t>
            </a:r>
            <a:r>
              <a:rPr lang="en-US" sz="1000" dirty="0" smtClean="0">
                <a:latin typeface="Baguet Script" panose="00000500000000000000" pitchFamily="2" charset="-94"/>
              </a:rPr>
              <a:t> was excellent. The students interested and during teaching hours </a:t>
            </a:r>
            <a:r>
              <a:rPr lang="en-US" sz="1000" dirty="0" err="1" smtClean="0">
                <a:latin typeface="Baguet Script" panose="00000500000000000000" pitchFamily="2" charset="-94"/>
              </a:rPr>
              <a:t>i</a:t>
            </a:r>
            <a:r>
              <a:rPr lang="en-US" sz="1000" dirty="0" smtClean="0">
                <a:latin typeface="Baguet Script" panose="00000500000000000000" pitchFamily="2" charset="-94"/>
              </a:rPr>
              <a:t> could concentrate on giving the best lectures. </a:t>
            </a:r>
          </a:p>
          <a:p>
            <a:pPr algn="ctr"/>
            <a:r>
              <a:rPr lang="en-US" sz="1000" dirty="0" smtClean="0">
                <a:latin typeface="Baguet Script" panose="00000500000000000000" pitchFamily="2" charset="-94"/>
              </a:rPr>
              <a:t>I would love to come back one time.</a:t>
            </a:r>
          </a:p>
          <a:p>
            <a:pPr algn="ctr"/>
            <a:r>
              <a:rPr lang="en-US" sz="1000" dirty="0" smtClean="0">
                <a:latin typeface="Baguet Script" panose="00000500000000000000" pitchFamily="2" charset="-94"/>
              </a:rPr>
              <a:t>Warm regards,</a:t>
            </a:r>
          </a:p>
          <a:p>
            <a:pPr algn="ctr"/>
            <a:endParaRPr lang="en-US" sz="1000" dirty="0" smtClean="0">
              <a:latin typeface="Baguet Script" panose="00000500000000000000" pitchFamily="2" charset="-94"/>
            </a:endParaRPr>
          </a:p>
          <a:p>
            <a:pPr algn="ctr"/>
            <a:r>
              <a:rPr lang="en-US" sz="1000" dirty="0" smtClean="0">
                <a:latin typeface="Baguet Script" panose="00000500000000000000" pitchFamily="2" charset="-94"/>
              </a:rPr>
              <a:t>Participant from</a:t>
            </a:r>
          </a:p>
          <a:p>
            <a:pPr algn="ctr"/>
            <a:r>
              <a:rPr lang="en-US" sz="1000" dirty="0" err="1" smtClean="0">
                <a:latin typeface="Baguet Script" panose="00000500000000000000" pitchFamily="2" charset="-94"/>
              </a:rPr>
              <a:t>Saxion</a:t>
            </a:r>
            <a:r>
              <a:rPr lang="en-US" sz="1000" dirty="0" smtClean="0">
                <a:latin typeface="Baguet Script" panose="00000500000000000000" pitchFamily="2" charset="-94"/>
              </a:rPr>
              <a:t> University, Netherlands</a:t>
            </a:r>
            <a:endParaRPr lang="en-US" sz="1000" dirty="0">
              <a:latin typeface="Baguet Script" panose="00000500000000000000" pitchFamily="2" charset="-94"/>
            </a:endParaRPr>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6</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64115"/>
            <a:ext cx="1905572" cy="1181214"/>
          </a:xfrm>
          <a:prstGeom prst="rect">
            <a:avLst/>
          </a:prstGeom>
        </p:spPr>
      </p:pic>
      <p:sp>
        <p:nvSpPr>
          <p:cNvPr id="2" name="Subtitle 13">
            <a:extLst>
              <a:ext uri="{FF2B5EF4-FFF2-40B4-BE49-F238E27FC236}">
                <a16:creationId xmlns:a16="http://schemas.microsoft.com/office/drawing/2014/main" id="{C6CD9DB2-6ED3-70F9-F48C-84B63BC3C1EC}"/>
              </a:ext>
            </a:extLst>
          </p:cNvPr>
          <p:cNvSpPr txBox="1">
            <a:spLocks/>
          </p:cNvSpPr>
          <p:nvPr/>
        </p:nvSpPr>
        <p:spPr>
          <a:xfrm>
            <a:off x="5868143" y="1992487"/>
            <a:ext cx="2922747" cy="1922246"/>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008E90"/>
              </a:buClr>
              <a:buFont typeface="Wingdings" pitchFamily="2" charset="2"/>
              <a:buNone/>
              <a:defRPr sz="2000" b="0" i="0" kern="120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Clr>
                <a:srgbClr val="008E90"/>
              </a:buClr>
              <a:buFont typeface="Wingdings" pitchFamily="2" charset="2"/>
              <a:buNone/>
              <a:defRPr sz="2000" b="1"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rgbClr val="008E90"/>
              </a:buClr>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000" dirty="0" smtClean="0">
                <a:latin typeface="Baguet Script" panose="00000500000000000000" pitchFamily="2" charset="-94"/>
              </a:rPr>
              <a:t>I’ve been heard of legendary hospitality of Turkish people and that’s true. Thanks for the wonderful days, you and the wonderful team. </a:t>
            </a:r>
          </a:p>
          <a:p>
            <a:pPr algn="ctr"/>
            <a:endParaRPr lang="en-US" sz="1000" dirty="0" smtClean="0">
              <a:latin typeface="Baguet Script" panose="00000500000000000000" pitchFamily="2" charset="-94"/>
            </a:endParaRPr>
          </a:p>
          <a:p>
            <a:pPr algn="ctr"/>
            <a:r>
              <a:rPr lang="en-US" sz="1000" dirty="0" smtClean="0">
                <a:latin typeface="Baguet Script" panose="00000500000000000000" pitchFamily="2" charset="-94"/>
              </a:rPr>
              <a:t>Participant from</a:t>
            </a:r>
          </a:p>
          <a:p>
            <a:pPr algn="ctr"/>
            <a:r>
              <a:rPr lang="en-US" sz="1000" dirty="0" smtClean="0">
                <a:latin typeface="Baguet Script" panose="00000500000000000000" pitchFamily="2" charset="-94"/>
              </a:rPr>
              <a:t>Catholic University of Lyon, France  </a:t>
            </a:r>
            <a:endParaRPr lang="en-US" sz="1000" dirty="0">
              <a:latin typeface="Baguet Script" panose="00000500000000000000" pitchFamily="2" charset="-94"/>
            </a:endParaRPr>
          </a:p>
        </p:txBody>
      </p:sp>
      <p:sp>
        <p:nvSpPr>
          <p:cNvPr id="3" name="Metin kutusu 2">
            <a:extLst>
              <a:ext uri="{FF2B5EF4-FFF2-40B4-BE49-F238E27FC236}">
                <a16:creationId xmlns:a16="http://schemas.microsoft.com/office/drawing/2014/main" id="{E142F1CE-9861-59F0-DCB8-9F033FB52B14}"/>
              </a:ext>
            </a:extLst>
          </p:cNvPr>
          <p:cNvSpPr txBox="1"/>
          <p:nvPr/>
        </p:nvSpPr>
        <p:spPr>
          <a:xfrm>
            <a:off x="2735263" y="1606480"/>
            <a:ext cx="2519214" cy="261610"/>
          </a:xfrm>
          <a:prstGeom prst="rect">
            <a:avLst/>
          </a:prstGeom>
          <a:noFill/>
        </p:spPr>
        <p:txBody>
          <a:bodyPr wrap="square" rtlCol="0">
            <a:spAutoFit/>
          </a:bodyPr>
          <a:lstStyle/>
          <a:p>
            <a:pPr algn="ctr"/>
            <a:r>
              <a:rPr lang="tr-TR" sz="1100" dirty="0">
                <a:latin typeface="Arial Black" panose="020B0A04020102020204" pitchFamily="34" charset="0"/>
              </a:rPr>
              <a:t>2009 – 3rd International </a:t>
            </a:r>
            <a:r>
              <a:rPr lang="tr-TR" sz="1100" dirty="0" err="1">
                <a:latin typeface="Arial Black" panose="020B0A04020102020204" pitchFamily="34" charset="0"/>
              </a:rPr>
              <a:t>Week</a:t>
            </a:r>
            <a:endParaRPr lang="tr-TR" sz="1100" dirty="0">
              <a:latin typeface="Arial Black" panose="020B0A04020102020204" pitchFamily="34" charset="0"/>
            </a:endParaRPr>
          </a:p>
        </p:txBody>
      </p:sp>
      <p:pic>
        <p:nvPicPr>
          <p:cNvPr id="7" name="Resim 6" descr="yazı tipi, simge, sembol, metin, daire içeren bir resim&#10;&#10;Açıklama otomatik olarak oluşturuldu">
            <a:extLst>
              <a:ext uri="{FF2B5EF4-FFF2-40B4-BE49-F238E27FC236}">
                <a16:creationId xmlns:a16="http://schemas.microsoft.com/office/drawing/2014/main" id="{39670BCE-9B3E-C70D-FCCC-614213596A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pic>
        <p:nvPicPr>
          <p:cNvPr id="11" name="Resim 10" descr="metin, yazı tipi, grafik, logo içeren bir resim&#10;&#10;Açıklama otomatik olarak oluşturuldu">
            <a:extLst>
              <a:ext uri="{FF2B5EF4-FFF2-40B4-BE49-F238E27FC236}">
                <a16:creationId xmlns:a16="http://schemas.microsoft.com/office/drawing/2014/main" id="{662CD2A3-0E3A-B978-4F5E-DAFB492945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12" name="Resim 11" descr="metin, yazı tipi, ekran görüntüsü, yeşil içeren bir resim&#10;&#10;Açıklama otomatik olarak oluşturuldu">
            <a:extLst>
              <a:ext uri="{FF2B5EF4-FFF2-40B4-BE49-F238E27FC236}">
                <a16:creationId xmlns:a16="http://schemas.microsoft.com/office/drawing/2014/main" id="{9421EC6E-AC31-0A9D-E061-B277BAE794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sp>
        <p:nvSpPr>
          <p:cNvPr id="15" name="Metin kutusu 14">
            <a:extLst>
              <a:ext uri="{FF2B5EF4-FFF2-40B4-BE49-F238E27FC236}">
                <a16:creationId xmlns:a16="http://schemas.microsoft.com/office/drawing/2014/main" id="{42421BE0-BF6B-30D3-E628-5840E04F682C}"/>
              </a:ext>
            </a:extLst>
          </p:cNvPr>
          <p:cNvSpPr txBox="1"/>
          <p:nvPr/>
        </p:nvSpPr>
        <p:spPr>
          <a:xfrm>
            <a:off x="6025981" y="1606480"/>
            <a:ext cx="2519214" cy="261610"/>
          </a:xfrm>
          <a:prstGeom prst="rect">
            <a:avLst/>
          </a:prstGeom>
          <a:noFill/>
        </p:spPr>
        <p:txBody>
          <a:bodyPr wrap="square" rtlCol="0">
            <a:spAutoFit/>
          </a:bodyPr>
          <a:lstStyle/>
          <a:p>
            <a:pPr algn="ctr"/>
            <a:r>
              <a:rPr lang="tr-TR" sz="1100" dirty="0">
                <a:latin typeface="Arial Black" panose="020B0A04020102020204" pitchFamily="34" charset="0"/>
              </a:rPr>
              <a:t>2015 – 8th International </a:t>
            </a:r>
            <a:r>
              <a:rPr lang="tr-TR" sz="1100" dirty="0" err="1">
                <a:latin typeface="Arial Black" panose="020B0A04020102020204" pitchFamily="34" charset="0"/>
              </a:rPr>
              <a:t>Week</a:t>
            </a:r>
            <a:endParaRPr lang="tr-TR" sz="1100" dirty="0">
              <a:latin typeface="Arial Black" panose="020B0A04020102020204" pitchFamily="34" charset="0"/>
            </a:endParaRPr>
          </a:p>
        </p:txBody>
      </p:sp>
      <p:sp>
        <p:nvSpPr>
          <p:cNvPr id="17" name="Metin kutusu 16">
            <a:extLst>
              <a:ext uri="{FF2B5EF4-FFF2-40B4-BE49-F238E27FC236}">
                <a16:creationId xmlns:a16="http://schemas.microsoft.com/office/drawing/2014/main" id="{606822A9-4D8D-7BE2-4ED9-ED97D93FC401}"/>
              </a:ext>
            </a:extLst>
          </p:cNvPr>
          <p:cNvSpPr txBox="1"/>
          <p:nvPr/>
        </p:nvSpPr>
        <p:spPr>
          <a:xfrm>
            <a:off x="5926366" y="3942095"/>
            <a:ext cx="2806299" cy="261610"/>
          </a:xfrm>
          <a:prstGeom prst="rect">
            <a:avLst/>
          </a:prstGeom>
          <a:noFill/>
        </p:spPr>
        <p:txBody>
          <a:bodyPr wrap="square" rtlCol="0">
            <a:spAutoFit/>
          </a:bodyPr>
          <a:lstStyle/>
          <a:p>
            <a:pPr algn="ctr"/>
            <a:r>
              <a:rPr lang="tr-TR" sz="1100" dirty="0">
                <a:latin typeface="Arial Black" panose="020B0A04020102020204" pitchFamily="34" charset="0"/>
              </a:rPr>
              <a:t>2023 – 16th International </a:t>
            </a:r>
            <a:r>
              <a:rPr lang="tr-TR" sz="1100" dirty="0" err="1">
                <a:latin typeface="Arial Black" panose="020B0A04020102020204" pitchFamily="34" charset="0"/>
              </a:rPr>
              <a:t>Week</a:t>
            </a:r>
            <a:endParaRPr lang="tr-TR" sz="1100" dirty="0">
              <a:latin typeface="Arial Black" panose="020B0A04020102020204" pitchFamily="34" charset="0"/>
            </a:endParaRPr>
          </a:p>
        </p:txBody>
      </p:sp>
      <p:sp>
        <p:nvSpPr>
          <p:cNvPr id="19" name="Subtitle 13">
            <a:extLst>
              <a:ext uri="{FF2B5EF4-FFF2-40B4-BE49-F238E27FC236}">
                <a16:creationId xmlns:a16="http://schemas.microsoft.com/office/drawing/2014/main" id="{FB871BA9-2F36-FE75-9ED9-DF0D156CE79A}"/>
              </a:ext>
            </a:extLst>
          </p:cNvPr>
          <p:cNvSpPr txBox="1">
            <a:spLocks/>
          </p:cNvSpPr>
          <p:nvPr/>
        </p:nvSpPr>
        <p:spPr>
          <a:xfrm>
            <a:off x="5532243" y="4324592"/>
            <a:ext cx="3458516" cy="1922246"/>
          </a:xfrm>
          <a:prstGeom prst="rect">
            <a:avLst/>
          </a:prstGeom>
        </p:spPr>
        <p:txBody>
          <a:bodyPr vert="horz" lIns="91440" tIns="45720" rIns="91440" bIns="45720" rtlCol="0">
            <a:normAutofit/>
          </a:bodyPr>
          <a:lstStyle>
            <a:lvl1pPr marL="0" indent="0" algn="l" defTabSz="914400" rtl="0" eaLnBrk="1" latinLnBrk="0" hangingPunct="1">
              <a:spcBef>
                <a:spcPct val="20000"/>
              </a:spcBef>
              <a:buClr>
                <a:srgbClr val="008E90"/>
              </a:buClr>
              <a:buFont typeface="Wingdings" pitchFamily="2" charset="2"/>
              <a:buNone/>
              <a:defRPr sz="2000" b="0" i="0" kern="120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Clr>
                <a:srgbClr val="008E90"/>
              </a:buClr>
              <a:buFont typeface="Wingdings" pitchFamily="2" charset="2"/>
              <a:buNone/>
              <a:defRPr sz="2000" b="1"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rgbClr val="008E90"/>
              </a:buClr>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000" dirty="0" smtClean="0">
                <a:latin typeface="Baguet Script" panose="00000500000000000000" pitchFamily="2" charset="-94"/>
              </a:rPr>
              <a:t>What a week! </a:t>
            </a:r>
          </a:p>
          <a:p>
            <a:pPr algn="ctr"/>
            <a:r>
              <a:rPr lang="en-US" sz="1000" dirty="0" smtClean="0">
                <a:latin typeface="Baguet Script" panose="00000500000000000000" pitchFamily="2" charset="-94"/>
              </a:rPr>
              <a:t>I was enjoying it very much, thank you for the fantastic </a:t>
            </a:r>
            <a:r>
              <a:rPr lang="en-US" sz="1000" dirty="0" err="1" smtClean="0">
                <a:latin typeface="Baguet Script" panose="00000500000000000000" pitchFamily="2" charset="-94"/>
              </a:rPr>
              <a:t>organi</a:t>
            </a:r>
            <a:r>
              <a:rPr lang="tr-TR" sz="1000" dirty="0" smtClean="0">
                <a:latin typeface="Baguet Script" panose="00000500000000000000" pitchFamily="2" charset="-94"/>
              </a:rPr>
              <a:t>z</a:t>
            </a:r>
            <a:r>
              <a:rPr lang="en-US" sz="1000" dirty="0" err="1" smtClean="0">
                <a:latin typeface="Baguet Script" panose="00000500000000000000" pitchFamily="2" charset="-94"/>
              </a:rPr>
              <a:t>ation</a:t>
            </a:r>
            <a:r>
              <a:rPr lang="en-US" sz="1000" dirty="0" smtClean="0">
                <a:latin typeface="Baguet Script" panose="00000500000000000000" pitchFamily="2" charset="-94"/>
              </a:rPr>
              <a:t>, your legendary hospitality and your new friendship! Hope to be back next year. </a:t>
            </a:r>
          </a:p>
          <a:p>
            <a:pPr algn="ctr"/>
            <a:endParaRPr lang="en-US" sz="1000" dirty="0" smtClean="0">
              <a:latin typeface="Baguet Script" panose="00000500000000000000" pitchFamily="2" charset="-94"/>
            </a:endParaRPr>
          </a:p>
          <a:p>
            <a:pPr algn="ctr"/>
            <a:endParaRPr lang="en-US" sz="1000" dirty="0" smtClean="0">
              <a:latin typeface="Baguet Script" panose="00000500000000000000" pitchFamily="2" charset="-94"/>
            </a:endParaRPr>
          </a:p>
          <a:p>
            <a:pPr algn="ctr"/>
            <a:r>
              <a:rPr lang="en-US" sz="1000" dirty="0" smtClean="0">
                <a:latin typeface="Baguet Script" panose="00000500000000000000" pitchFamily="2" charset="-94"/>
              </a:rPr>
              <a:t>Participant from</a:t>
            </a:r>
          </a:p>
          <a:p>
            <a:pPr algn="ctr"/>
            <a:r>
              <a:rPr lang="en-US" sz="1000" dirty="0" err="1" smtClean="0">
                <a:latin typeface="Baguet Script" panose="00000500000000000000" pitchFamily="2" charset="-94"/>
              </a:rPr>
              <a:t>Deggendorf</a:t>
            </a:r>
            <a:r>
              <a:rPr lang="en-US" sz="1000" dirty="0" smtClean="0">
                <a:latin typeface="Baguet Script" panose="00000500000000000000" pitchFamily="2" charset="-94"/>
              </a:rPr>
              <a:t> University, Germany </a:t>
            </a:r>
            <a:endParaRPr lang="en-US" sz="1000" dirty="0">
              <a:latin typeface="Baguet Script" panose="00000500000000000000" pitchFamily="2" charset="-94"/>
            </a:endParaRPr>
          </a:p>
        </p:txBody>
      </p:sp>
      <p:sp>
        <p:nvSpPr>
          <p:cNvPr id="21" name="Metin kutusu 20">
            <a:extLst>
              <a:ext uri="{FF2B5EF4-FFF2-40B4-BE49-F238E27FC236}">
                <a16:creationId xmlns:a16="http://schemas.microsoft.com/office/drawing/2014/main" id="{23F46EEC-EC75-9A1B-D1D5-F028A97D9909}"/>
              </a:ext>
            </a:extLst>
          </p:cNvPr>
          <p:cNvSpPr txBox="1"/>
          <p:nvPr/>
        </p:nvSpPr>
        <p:spPr>
          <a:xfrm>
            <a:off x="2462923" y="3945321"/>
            <a:ext cx="2917863" cy="261610"/>
          </a:xfrm>
          <a:prstGeom prst="rect">
            <a:avLst/>
          </a:prstGeom>
          <a:noFill/>
        </p:spPr>
        <p:txBody>
          <a:bodyPr wrap="square" rtlCol="0">
            <a:spAutoFit/>
          </a:bodyPr>
          <a:lstStyle/>
          <a:p>
            <a:pPr algn="ctr"/>
            <a:r>
              <a:rPr lang="tr-TR" sz="1100" dirty="0">
                <a:latin typeface="Arial Black" panose="020B0A04020102020204" pitchFamily="34" charset="0"/>
                <a:ea typeface="ADLaM Display" panose="020B0604020202020204" pitchFamily="2" charset="0"/>
                <a:cs typeface="ADLaM Display" panose="020B0604020202020204" pitchFamily="2" charset="0"/>
              </a:rPr>
              <a:t>2019 – 14th International </a:t>
            </a:r>
            <a:r>
              <a:rPr lang="tr-TR" sz="1100" dirty="0" err="1">
                <a:latin typeface="Arial Black" panose="020B0A04020102020204" pitchFamily="34" charset="0"/>
                <a:ea typeface="ADLaM Display" panose="020B0604020202020204" pitchFamily="2" charset="0"/>
                <a:cs typeface="ADLaM Display" panose="020B0604020202020204" pitchFamily="2" charset="0"/>
              </a:rPr>
              <a:t>Week</a:t>
            </a:r>
            <a:endParaRPr lang="tr-TR" sz="1100" dirty="0">
              <a:latin typeface="Arial Black" panose="020B0A04020102020204" pitchFamily="34" charset="0"/>
              <a:ea typeface="ADLaM Display" panose="020B0604020202020204" pitchFamily="2" charset="0"/>
              <a:cs typeface="ADLaM Display" panose="020B0604020202020204" pitchFamily="2" charset="0"/>
            </a:endParaRPr>
          </a:p>
        </p:txBody>
      </p:sp>
      <p:sp>
        <p:nvSpPr>
          <p:cNvPr id="22" name="Subtitle 13">
            <a:extLst>
              <a:ext uri="{FF2B5EF4-FFF2-40B4-BE49-F238E27FC236}">
                <a16:creationId xmlns:a16="http://schemas.microsoft.com/office/drawing/2014/main" id="{EAA80A5B-3160-CF28-EDC6-69AF0A65BCA0}"/>
              </a:ext>
            </a:extLst>
          </p:cNvPr>
          <p:cNvSpPr txBox="1">
            <a:spLocks/>
          </p:cNvSpPr>
          <p:nvPr/>
        </p:nvSpPr>
        <p:spPr>
          <a:xfrm>
            <a:off x="2317400" y="4300866"/>
            <a:ext cx="3208913" cy="1922246"/>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Clr>
                <a:srgbClr val="008E90"/>
              </a:buClr>
              <a:buFont typeface="Wingdings" pitchFamily="2" charset="2"/>
              <a:buNone/>
              <a:defRPr sz="2000" b="0" i="0" kern="120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Clr>
                <a:srgbClr val="008E90"/>
              </a:buClr>
              <a:buFont typeface="Wingdings" pitchFamily="2" charset="2"/>
              <a:buNone/>
              <a:defRPr sz="2000" b="1" kern="1200">
                <a:solidFill>
                  <a:schemeClr val="tx1">
                    <a:tint val="75000"/>
                  </a:schemeClr>
                </a:solidFill>
                <a:latin typeface="Arial" pitchFamily="34" charset="0"/>
                <a:ea typeface="+mn-ea"/>
                <a:cs typeface="Arial" pitchFamily="34" charset="0"/>
              </a:defRPr>
            </a:lvl2pPr>
            <a:lvl3pPr marL="914400" indent="0" algn="ctr" defTabSz="914400" rtl="0" eaLnBrk="1" latinLnBrk="0" hangingPunct="1">
              <a:spcBef>
                <a:spcPct val="20000"/>
              </a:spcBef>
              <a:buClr>
                <a:srgbClr val="008E90"/>
              </a:buClr>
              <a:buFont typeface="Arial" pitchFamily="34" charset="0"/>
              <a:buNone/>
              <a:defRPr sz="1800" kern="1200">
                <a:solidFill>
                  <a:schemeClr val="tx1">
                    <a:tint val="75000"/>
                  </a:schemeClr>
                </a:solidFill>
                <a:latin typeface="Arial" pitchFamily="34" charset="0"/>
                <a:ea typeface="+mn-ea"/>
                <a:cs typeface="Arial" pitchFamily="34" charset="0"/>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Arial" pitchFamily="34" charset="0"/>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1000" dirty="0" smtClean="0">
                <a:latin typeface="Baguet Script" panose="00000500000000000000" pitchFamily="2" charset="-94"/>
              </a:rPr>
              <a:t>I am so thankful for inviting me to the International Week. This is always a big event, great people, lots of work which brings enjoyment and exploration of the wonders of Turkey. You are amazing people and great hosts! My admiration of the country, the people and everything is in here exceeding all expectations. Always looking forward to see you and welcome Russia any time. </a:t>
            </a:r>
            <a:r>
              <a:rPr lang="en-US" sz="1000" dirty="0" err="1" smtClean="0">
                <a:latin typeface="Baguet Script" panose="00000500000000000000" pitchFamily="2" charset="-94"/>
              </a:rPr>
              <a:t>Teşekkürler</a:t>
            </a:r>
            <a:r>
              <a:rPr lang="en-US" sz="1000" dirty="0" smtClean="0">
                <a:latin typeface="Baguet Script" panose="00000500000000000000" pitchFamily="2" charset="-94"/>
              </a:rPr>
              <a:t>! Our countries are friends forever.</a:t>
            </a:r>
          </a:p>
          <a:p>
            <a:pPr algn="ctr"/>
            <a:endParaRPr lang="en-US" sz="1000" dirty="0" smtClean="0">
              <a:latin typeface="Baguet Script" panose="00000500000000000000" pitchFamily="2" charset="-94"/>
            </a:endParaRPr>
          </a:p>
          <a:p>
            <a:pPr algn="ctr"/>
            <a:r>
              <a:rPr lang="en-US" sz="1000" dirty="0" smtClean="0">
                <a:latin typeface="Baguet Script" panose="00000500000000000000" pitchFamily="2" charset="-94"/>
              </a:rPr>
              <a:t>Participant from</a:t>
            </a:r>
          </a:p>
          <a:p>
            <a:pPr algn="ctr"/>
            <a:r>
              <a:rPr lang="en-US" sz="1000" dirty="0" smtClean="0">
                <a:latin typeface="Baguet Script" panose="00000500000000000000" pitchFamily="2" charset="-94"/>
              </a:rPr>
              <a:t>Voronezh State University, Russia </a:t>
            </a:r>
            <a:endParaRPr lang="en-US" sz="1000" dirty="0">
              <a:latin typeface="Baguet Script" panose="00000500000000000000" pitchFamily="2" charset="-94"/>
            </a:endParaRPr>
          </a:p>
        </p:txBody>
      </p:sp>
    </p:spTree>
    <p:extLst>
      <p:ext uri="{BB962C8B-B14F-4D97-AF65-F5344CB8AC3E}">
        <p14:creationId xmlns:p14="http://schemas.microsoft.com/office/powerpoint/2010/main" val="3694449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611560" y="908721"/>
            <a:ext cx="8532440" cy="1626526"/>
          </a:xfrm>
        </p:spPr>
        <p:txBody>
          <a:bodyPr/>
          <a:lstStyle/>
          <a:p>
            <a:r>
              <a:rPr lang="tr-TR" sz="3600" dirty="0" smtClean="0"/>
              <a:t>For Faculty:</a:t>
            </a:r>
            <a:endParaRPr lang="tr-TR" sz="3600" dirty="0"/>
          </a:p>
        </p:txBody>
      </p:sp>
      <p:sp>
        <p:nvSpPr>
          <p:cNvPr id="14" name="Subtitle 13"/>
          <p:cNvSpPr>
            <a:spLocks noGrp="1"/>
          </p:cNvSpPr>
          <p:nvPr>
            <p:ph type="subTitle" idx="1"/>
          </p:nvPr>
        </p:nvSpPr>
        <p:spPr>
          <a:xfrm>
            <a:off x="323528" y="2348880"/>
            <a:ext cx="8820472" cy="2783355"/>
          </a:xfrm>
        </p:spPr>
        <p:txBody>
          <a:bodyPr>
            <a:normAutofit/>
          </a:bodyPr>
          <a:lstStyle/>
          <a:p>
            <a:pPr marL="457200" indent="-457200">
              <a:buFont typeface="Arial" panose="020B0604020202020204" pitchFamily="34" charset="0"/>
              <a:buChar char="•"/>
            </a:pPr>
            <a:r>
              <a:rPr lang="tr-TR" dirty="0" smtClean="0"/>
              <a:t>Mingling with the colleagues</a:t>
            </a:r>
          </a:p>
          <a:p>
            <a:pPr marL="457200" indent="-457200">
              <a:buFont typeface="Arial" panose="020B0604020202020204" pitchFamily="34" charset="0"/>
              <a:buChar char="•"/>
            </a:pPr>
            <a:r>
              <a:rPr lang="tr-TR" dirty="0" smtClean="0"/>
              <a:t>Pave the way for making the promotion of the school &amp; the city  </a:t>
            </a:r>
          </a:p>
          <a:p>
            <a:pPr marL="457200" indent="-457200">
              <a:buFont typeface="Arial" panose="020B0604020202020204" pitchFamily="34" charset="0"/>
              <a:buChar char="•"/>
            </a:pPr>
            <a:r>
              <a:rPr lang="tr-TR" dirty="0" smtClean="0"/>
              <a:t>Networking</a:t>
            </a:r>
          </a:p>
          <a:p>
            <a:pPr marL="457200" indent="-457200">
              <a:buFont typeface="Arial" panose="020B0604020202020204" pitchFamily="34" charset="0"/>
              <a:buChar char="•"/>
            </a:pPr>
            <a:r>
              <a:rPr lang="tr-TR" dirty="0" smtClean="0"/>
              <a:t>Enhance the collaboration, go beyond than exchange </a:t>
            </a:r>
          </a:p>
          <a:p>
            <a:pPr marL="457200" indent="-457200">
              <a:buFont typeface="Arial" panose="020B0604020202020204" pitchFamily="34" charset="0"/>
              <a:buChar char="•"/>
            </a:pPr>
            <a:r>
              <a:rPr lang="tr-TR" dirty="0" smtClean="0"/>
              <a:t>Get to know each other better ,empathy </a:t>
            </a:r>
            <a:endParaRPr lang="tr-TR"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7</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64115"/>
            <a:ext cx="1905572" cy="1181214"/>
          </a:xfrm>
          <a:prstGeom prst="rect">
            <a:avLst/>
          </a:prstGeom>
        </p:spPr>
      </p:pic>
      <p:pic>
        <p:nvPicPr>
          <p:cNvPr id="18" name="Resim 17" descr="metin, yazı tipi, grafik, logo içeren bir resim&#10;&#10;Açıklama otomatik olarak oluşturuldu">
            <a:extLst>
              <a:ext uri="{FF2B5EF4-FFF2-40B4-BE49-F238E27FC236}">
                <a16:creationId xmlns:a16="http://schemas.microsoft.com/office/drawing/2014/main" id="{3030B0A4-6F52-48A7-82E1-FFD887FFC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20" name="Resim 19" descr="metin, yazı tipi, ekran görüntüsü, yeşil içeren bir resim&#10;&#10;Açıklama otomatik olarak oluşturuldu">
            <a:extLst>
              <a:ext uri="{FF2B5EF4-FFF2-40B4-BE49-F238E27FC236}">
                <a16:creationId xmlns:a16="http://schemas.microsoft.com/office/drawing/2014/main" id="{B0B24800-F167-3D44-C4C5-8D7F34A45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2" name="Resim 1" descr="yazı tipi, simge, sembol, metin, daire içeren bir resim&#10;&#10;Açıklama otomatik olarak oluşturuldu">
            <a:extLst>
              <a:ext uri="{FF2B5EF4-FFF2-40B4-BE49-F238E27FC236}">
                <a16:creationId xmlns:a16="http://schemas.microsoft.com/office/drawing/2014/main" id="{8AED4339-30B5-8F14-8C15-28490DCFFC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spTree>
    <p:extLst>
      <p:ext uri="{BB962C8B-B14F-4D97-AF65-F5344CB8AC3E}">
        <p14:creationId xmlns:p14="http://schemas.microsoft.com/office/powerpoint/2010/main" val="159004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2339752" y="1581728"/>
            <a:ext cx="6804248" cy="1470025"/>
          </a:xfrm>
        </p:spPr>
        <p:txBody>
          <a:bodyPr/>
          <a:lstStyle/>
          <a:p>
            <a:pPr algn="ctr"/>
            <a:endParaRPr lang="tr-TR" sz="3600" dirty="0"/>
          </a:p>
        </p:txBody>
      </p:sp>
      <p:sp>
        <p:nvSpPr>
          <p:cNvPr id="14" name="Subtitle 13"/>
          <p:cNvSpPr>
            <a:spLocks noGrp="1"/>
          </p:cNvSpPr>
          <p:nvPr>
            <p:ph type="subTitle" idx="1"/>
          </p:nvPr>
        </p:nvSpPr>
        <p:spPr>
          <a:xfrm>
            <a:off x="2339752" y="3229655"/>
            <a:ext cx="6804248" cy="1752600"/>
          </a:xfrm>
        </p:spPr>
        <p:txBody>
          <a:bodyPr>
            <a:normAutofit/>
          </a:bodyPr>
          <a:lstStyle/>
          <a:p>
            <a:pPr algn="ctr"/>
            <a:endParaRPr lang="tr-TR" sz="2800"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8</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64115"/>
            <a:ext cx="1905572" cy="1181214"/>
          </a:xfrm>
          <a:prstGeom prst="rect">
            <a:avLst/>
          </a:prstGeom>
        </p:spPr>
      </p:pic>
      <p:pic>
        <p:nvPicPr>
          <p:cNvPr id="18" name="Resim 17" descr="metin, yazı tipi, grafik, logo içeren bir resim&#10;&#10;Açıklama otomatik olarak oluşturuldu">
            <a:extLst>
              <a:ext uri="{FF2B5EF4-FFF2-40B4-BE49-F238E27FC236}">
                <a16:creationId xmlns:a16="http://schemas.microsoft.com/office/drawing/2014/main" id="{3030B0A4-6F52-48A7-82E1-FFD887FFC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20" name="Resim 19" descr="metin, yazı tipi, ekran görüntüsü, yeşil içeren bir resim&#10;&#10;Açıklama otomatik olarak oluşturuldu">
            <a:extLst>
              <a:ext uri="{FF2B5EF4-FFF2-40B4-BE49-F238E27FC236}">
                <a16:creationId xmlns:a16="http://schemas.microsoft.com/office/drawing/2014/main" id="{B0B24800-F167-3D44-C4C5-8D7F34A45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2" name="Resim 1" descr="yazı tipi, simge, sembol, metin, daire içeren bir resim&#10;&#10;Açıklama otomatik olarak oluşturuldu">
            <a:extLst>
              <a:ext uri="{FF2B5EF4-FFF2-40B4-BE49-F238E27FC236}">
                <a16:creationId xmlns:a16="http://schemas.microsoft.com/office/drawing/2014/main" id="{8AED4339-30B5-8F14-8C15-28490DCFFC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36" y="12022"/>
            <a:ext cx="9144000" cy="6858000"/>
          </a:xfrm>
          <a:prstGeom prst="rect">
            <a:avLst/>
          </a:prstGeom>
        </p:spPr>
      </p:pic>
    </p:spTree>
    <p:extLst>
      <p:ext uri="{BB962C8B-B14F-4D97-AF65-F5344CB8AC3E}">
        <p14:creationId xmlns:p14="http://schemas.microsoft.com/office/powerpoint/2010/main" val="839659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07504" y="1412776"/>
            <a:ext cx="8960242" cy="936104"/>
          </a:xfrm>
        </p:spPr>
        <p:txBody>
          <a:bodyPr/>
          <a:lstStyle/>
          <a:p>
            <a:pPr algn="ctr"/>
            <a:r>
              <a:rPr lang="tr-TR" sz="3600" dirty="0" smtClean="0"/>
              <a:t>Tips for sucessful organization  </a:t>
            </a:r>
            <a:endParaRPr lang="tr-TR" sz="3600" dirty="0"/>
          </a:p>
        </p:txBody>
      </p:sp>
      <p:sp>
        <p:nvSpPr>
          <p:cNvPr id="14" name="Subtitle 13"/>
          <p:cNvSpPr>
            <a:spLocks noGrp="1"/>
          </p:cNvSpPr>
          <p:nvPr>
            <p:ph type="subTitle" idx="1"/>
          </p:nvPr>
        </p:nvSpPr>
        <p:spPr>
          <a:xfrm>
            <a:off x="179512" y="2420888"/>
            <a:ext cx="8964488" cy="3523306"/>
          </a:xfrm>
        </p:spPr>
        <p:txBody>
          <a:bodyPr>
            <a:normAutofit/>
          </a:bodyPr>
          <a:lstStyle/>
          <a:p>
            <a:pPr marL="457200" indent="-457200">
              <a:buFont typeface="Arial" panose="020B0604020202020204" pitchFamily="34" charset="0"/>
              <a:buChar char="•"/>
            </a:pPr>
            <a:r>
              <a:rPr lang="tr-TR" sz="1600" dirty="0" smtClean="0"/>
              <a:t>Inform students about the IW courses &amp; benefits of the activity  : be consicious </a:t>
            </a:r>
          </a:p>
          <a:p>
            <a:pPr marL="457200" indent="-457200">
              <a:buFont typeface="Arial" panose="020B0604020202020204" pitchFamily="34" charset="0"/>
              <a:buChar char="•"/>
            </a:pPr>
            <a:r>
              <a:rPr lang="tr-TR" sz="1600" dirty="0" smtClean="0"/>
              <a:t>Award students 1 ECTS for full participation : extra credit</a:t>
            </a:r>
          </a:p>
          <a:p>
            <a:pPr marL="457200" indent="-457200">
              <a:buFont typeface="Arial" panose="020B0604020202020204" pitchFamily="34" charset="0"/>
              <a:buChar char="•"/>
            </a:pPr>
            <a:r>
              <a:rPr lang="tr-TR" sz="1600" dirty="0" smtClean="0"/>
              <a:t>Appoint a mentor student to each IW insructor : make him/ her feel comfortable </a:t>
            </a:r>
          </a:p>
          <a:p>
            <a:pPr marL="457200" indent="-457200">
              <a:buFont typeface="Arial" panose="020B0604020202020204" pitchFamily="34" charset="0"/>
              <a:buChar char="•"/>
            </a:pPr>
            <a:r>
              <a:rPr lang="tr-TR" sz="1600" dirty="0" smtClean="0"/>
              <a:t>An IW course requires 9 hours of teaching for 3 consecuative days: both parties take it serious </a:t>
            </a:r>
          </a:p>
          <a:p>
            <a:pPr marL="457200" indent="-457200">
              <a:buFont typeface="Arial" panose="020B0604020202020204" pitchFamily="34" charset="0"/>
              <a:buChar char="•"/>
            </a:pPr>
            <a:r>
              <a:rPr lang="tr-TR" sz="1600" dirty="0" smtClean="0"/>
              <a:t>All IW instructors teach at the same time span : parallel courses  </a:t>
            </a:r>
          </a:p>
          <a:p>
            <a:pPr marL="457200" indent="-457200">
              <a:buFont typeface="Arial" panose="020B0604020202020204" pitchFamily="34" charset="0"/>
              <a:buChar char="•"/>
            </a:pPr>
            <a:r>
              <a:rPr lang="tr-TR" sz="1600" dirty="0" smtClean="0"/>
              <a:t>Shuttle is provided</a:t>
            </a:r>
          </a:p>
          <a:p>
            <a:pPr marL="457200" indent="-457200">
              <a:buFont typeface="Arial" panose="020B0604020202020204" pitchFamily="34" charset="0"/>
              <a:buChar char="•"/>
            </a:pPr>
            <a:r>
              <a:rPr lang="tr-TR" sz="1600" dirty="0" smtClean="0"/>
              <a:t>Hotel recommendation with a special offer where is located at the vicinity of the city </a:t>
            </a:r>
          </a:p>
          <a:p>
            <a:pPr marL="457200" indent="-457200">
              <a:buFont typeface="Arial" panose="020B0604020202020204" pitchFamily="34" charset="0"/>
              <a:buChar char="•"/>
            </a:pPr>
            <a:r>
              <a:rPr lang="tr-TR" sz="1600" dirty="0" smtClean="0"/>
              <a:t>Create a spirit of unity</a:t>
            </a:r>
          </a:p>
          <a:p>
            <a:pPr marL="457200" indent="-457200">
              <a:buFont typeface="Arial" panose="020B0604020202020204" pitchFamily="34" charset="0"/>
              <a:buChar char="•"/>
            </a:pPr>
            <a:r>
              <a:rPr lang="tr-TR" sz="1600" dirty="0" smtClean="0"/>
              <a:t>Make them feel they are the one! </a:t>
            </a:r>
          </a:p>
          <a:p>
            <a:pPr marL="457200" indent="-457200">
              <a:buFont typeface="Arial" panose="020B0604020202020204" pitchFamily="34" charset="0"/>
              <a:buChar char="•"/>
            </a:pPr>
            <a:r>
              <a:rPr lang="tr-TR" sz="1600" dirty="0" smtClean="0"/>
              <a:t>Provide detailed info before the IW about practicalities, social part, IW rules, class lists, how to reach the city , mentor student &amp; recomendations for the leisure time etc. </a:t>
            </a:r>
            <a:endParaRPr lang="tr-TR" sz="1400" dirty="0" smtClean="0"/>
          </a:p>
          <a:p>
            <a:pPr marL="457200" indent="-457200" algn="ctr">
              <a:buFont typeface="Arial" panose="020B0604020202020204" pitchFamily="34" charset="0"/>
              <a:buChar char="•"/>
            </a:pPr>
            <a:endParaRPr lang="tr-TR" sz="1400" dirty="0"/>
          </a:p>
        </p:txBody>
      </p:sp>
      <p:sp>
        <p:nvSpPr>
          <p:cNvPr id="4" name="Date Placeholder 3"/>
          <p:cNvSpPr>
            <a:spLocks noGrp="1"/>
          </p:cNvSpPr>
          <p:nvPr>
            <p:ph type="dt" sz="half" idx="10"/>
          </p:nvPr>
        </p:nvSpPr>
        <p:spPr/>
        <p:txBody>
          <a:bodyPr/>
          <a:lstStyle/>
          <a:p>
            <a:fld id="{1DD8C445-63F8-4B00-A919-24B1846F9BB0}" type="datetime1">
              <a:rPr lang="tr-TR" smtClean="0"/>
              <a:pPr/>
              <a:t>15.11.2023</a:t>
            </a:fld>
            <a:endParaRPr lang="tr-TR"/>
          </a:p>
        </p:txBody>
      </p:sp>
      <p:sp>
        <p:nvSpPr>
          <p:cNvPr id="6" name="Slide Number Placeholder 5"/>
          <p:cNvSpPr>
            <a:spLocks noGrp="1"/>
          </p:cNvSpPr>
          <p:nvPr>
            <p:ph type="sldNum" sz="quarter" idx="11"/>
          </p:nvPr>
        </p:nvSpPr>
        <p:spPr/>
        <p:txBody>
          <a:bodyPr/>
          <a:lstStyle/>
          <a:p>
            <a:fld id="{1FE02A4B-2F3E-4EF6-A5C1-C6002E8EDE7A}" type="slidenum">
              <a:rPr lang="tr-TR" smtClean="0"/>
              <a:pPr/>
              <a:t>9</a:t>
            </a:fld>
            <a:endParaRPr lang="tr-TR"/>
          </a:p>
        </p:txBody>
      </p:sp>
      <p:sp>
        <p:nvSpPr>
          <p:cNvPr id="5" name="Footer Placeholder 4"/>
          <p:cNvSpPr>
            <a:spLocks noGrp="1"/>
          </p:cNvSpPr>
          <p:nvPr>
            <p:ph type="ftr" sz="quarter" idx="12"/>
          </p:nvPr>
        </p:nvSpPr>
        <p:spPr/>
        <p:txBody>
          <a:bodyPr/>
          <a:lstStyle/>
          <a:p>
            <a:r>
              <a:rPr lang="tr-TR"/>
              <a:t>“Learn, Think, Progress” </a:t>
            </a:r>
            <a:endParaRPr lang="tr-TR" dirty="0"/>
          </a:p>
        </p:txBody>
      </p:sp>
      <p:pic>
        <p:nvPicPr>
          <p:cNvPr id="8" name="Resim 7" descr="metin, grafik tasarım, grafik, ekran görüntüsü içeren bir resim&#10;&#10;Açıklama otomatik olarak oluşturuldu">
            <a:extLst>
              <a:ext uri="{FF2B5EF4-FFF2-40B4-BE49-F238E27FC236}">
                <a16:creationId xmlns:a16="http://schemas.microsoft.com/office/drawing/2014/main" id="{5AB2EECF-960E-E84A-50CA-E3393918ED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64115"/>
            <a:ext cx="1905572" cy="1181214"/>
          </a:xfrm>
          <a:prstGeom prst="rect">
            <a:avLst/>
          </a:prstGeom>
        </p:spPr>
      </p:pic>
      <p:pic>
        <p:nvPicPr>
          <p:cNvPr id="18" name="Resim 17" descr="metin, yazı tipi, grafik, logo içeren bir resim&#10;&#10;Açıklama otomatik olarak oluşturuldu">
            <a:extLst>
              <a:ext uri="{FF2B5EF4-FFF2-40B4-BE49-F238E27FC236}">
                <a16:creationId xmlns:a16="http://schemas.microsoft.com/office/drawing/2014/main" id="{3030B0A4-6F52-48A7-82E1-FFD887FFC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176" y="5824751"/>
            <a:ext cx="403807" cy="484569"/>
          </a:xfrm>
          <a:prstGeom prst="rect">
            <a:avLst/>
          </a:prstGeom>
        </p:spPr>
      </p:pic>
      <p:pic>
        <p:nvPicPr>
          <p:cNvPr id="20" name="Resim 19" descr="metin, yazı tipi, ekran görüntüsü, yeşil içeren bir resim&#10;&#10;Açıklama otomatik olarak oluşturuldu">
            <a:extLst>
              <a:ext uri="{FF2B5EF4-FFF2-40B4-BE49-F238E27FC236}">
                <a16:creationId xmlns:a16="http://schemas.microsoft.com/office/drawing/2014/main" id="{B0B24800-F167-3D44-C4C5-8D7F34A452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008" y="5944194"/>
            <a:ext cx="856829" cy="365126"/>
          </a:xfrm>
          <a:prstGeom prst="rect">
            <a:avLst/>
          </a:prstGeom>
        </p:spPr>
      </p:pic>
      <p:pic>
        <p:nvPicPr>
          <p:cNvPr id="2" name="Resim 1" descr="yazı tipi, simge, sembol, metin, daire içeren bir resim&#10;&#10;Açıklama otomatik olarak oluşturuldu">
            <a:extLst>
              <a:ext uri="{FF2B5EF4-FFF2-40B4-BE49-F238E27FC236}">
                <a16:creationId xmlns:a16="http://schemas.microsoft.com/office/drawing/2014/main" id="{8AED4339-30B5-8F14-8C15-28490DCFFC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152433"/>
            <a:ext cx="965182" cy="1004577"/>
          </a:xfrm>
          <a:prstGeom prst="rect">
            <a:avLst/>
          </a:prstGeom>
        </p:spPr>
      </p:pic>
    </p:spTree>
    <p:extLst>
      <p:ext uri="{BB962C8B-B14F-4D97-AF65-F5344CB8AC3E}">
        <p14:creationId xmlns:p14="http://schemas.microsoft.com/office/powerpoint/2010/main" val="1694091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TotalTime>
  <Words>867</Words>
  <Application>Microsoft Office PowerPoint</Application>
  <PresentationFormat>On-screen Show (4:3)</PresentationFormat>
  <Paragraphs>141</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ADLaM Display</vt:lpstr>
      <vt:lpstr>Arial</vt:lpstr>
      <vt:lpstr>Arial Black</vt:lpstr>
      <vt:lpstr>Baguet Script</vt:lpstr>
      <vt:lpstr>Calibri</vt:lpstr>
      <vt:lpstr>Wingdings</vt:lpstr>
      <vt:lpstr>Office Theme</vt:lpstr>
      <vt:lpstr>BEST PRACTICE:</vt:lpstr>
      <vt:lpstr>DEU Faculty of Business International Mobility Numbers</vt:lpstr>
      <vt:lpstr>Why International Week (IW)?</vt:lpstr>
      <vt:lpstr>For Students:</vt:lpstr>
      <vt:lpstr>For Partners:</vt:lpstr>
      <vt:lpstr>Some feedbacks from our participants:</vt:lpstr>
      <vt:lpstr>For Faculty:</vt:lpstr>
      <vt:lpstr>PowerPoint Presentation</vt:lpstr>
      <vt:lpstr>Tips for sucessful organization  </vt:lpstr>
      <vt:lpstr>  International Week Program </vt:lpstr>
      <vt:lpstr>Social Part </vt:lpstr>
      <vt:lpstr>Thank you for your participation</vt:lpstr>
      <vt:lpstr>PowerPoint Presentation</vt:lpstr>
    </vt:vector>
  </TitlesOfParts>
  <Company>isletme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07-245</dc:creator>
  <cp:lastModifiedBy>user</cp:lastModifiedBy>
  <cp:revision>86</cp:revision>
  <dcterms:created xsi:type="dcterms:W3CDTF">2013-03-04T09:24:34Z</dcterms:created>
  <dcterms:modified xsi:type="dcterms:W3CDTF">2023-11-15T06:55:15Z</dcterms:modified>
</cp:coreProperties>
</file>