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8" r:id="rId1"/>
  </p:sldMasterIdLst>
  <p:notesMasterIdLst>
    <p:notesMasterId r:id="rId29"/>
  </p:notesMasterIdLst>
  <p:sldIdLst>
    <p:sldId id="260" r:id="rId2"/>
    <p:sldId id="261" r:id="rId3"/>
    <p:sldId id="283" r:id="rId4"/>
    <p:sldId id="269" r:id="rId5"/>
    <p:sldId id="285" r:id="rId6"/>
    <p:sldId id="270" r:id="rId7"/>
    <p:sldId id="262" r:id="rId8"/>
    <p:sldId id="263" r:id="rId9"/>
    <p:sldId id="264" r:id="rId10"/>
    <p:sldId id="265" r:id="rId11"/>
    <p:sldId id="266" r:id="rId12"/>
    <p:sldId id="286" r:id="rId13"/>
    <p:sldId id="288" r:id="rId14"/>
    <p:sldId id="290" r:id="rId15"/>
    <p:sldId id="291" r:id="rId16"/>
    <p:sldId id="268" r:id="rId17"/>
    <p:sldId id="292" r:id="rId18"/>
    <p:sldId id="276" r:id="rId19"/>
    <p:sldId id="296" r:id="rId20"/>
    <p:sldId id="293" r:id="rId21"/>
    <p:sldId id="273" r:id="rId22"/>
    <p:sldId id="297" r:id="rId23"/>
    <p:sldId id="274" r:id="rId24"/>
    <p:sldId id="298" r:id="rId25"/>
    <p:sldId id="294" r:id="rId26"/>
    <p:sldId id="272" r:id="rId27"/>
    <p:sldId id="277"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97" autoAdjust="0"/>
    <p:restoredTop sz="93188" autoAdjust="0"/>
  </p:normalViewPr>
  <p:slideViewPr>
    <p:cSldViewPr>
      <p:cViewPr>
        <p:scale>
          <a:sx n="90" d="100"/>
          <a:sy n="90" d="100"/>
        </p:scale>
        <p:origin x="-732" y="73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5A22B3-FBDE-43AF-807D-D4E34B85E19F}" type="datetimeFigureOut">
              <a:rPr lang="en-GB" smtClean="0"/>
              <a:pPr/>
              <a:t>10/11/2016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4FC398-0042-42D6-898C-037D4E633987}" type="slidenum">
              <a:rPr lang="en-GB" smtClean="0"/>
              <a:pPr/>
              <a:t>‹#›</a:t>
            </a:fld>
            <a:endParaRPr lang="en-GB"/>
          </a:p>
        </p:txBody>
      </p:sp>
    </p:spTree>
    <p:extLst>
      <p:ext uri="{BB962C8B-B14F-4D97-AF65-F5344CB8AC3E}">
        <p14:creationId xmlns:p14="http://schemas.microsoft.com/office/powerpoint/2010/main" val="9849125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E0F1BB2-DAD3-416E-8F38-C193A353ABC3}" type="datetimeFigureOut">
              <a:rPr lang="en-GB" smtClean="0"/>
              <a:pPr/>
              <a:t>10/11/2016</a:t>
            </a:fld>
            <a:endParaRPr lang="en-GB"/>
          </a:p>
        </p:txBody>
      </p:sp>
      <p:sp>
        <p:nvSpPr>
          <p:cNvPr id="17" name="Footer Placeholder 16"/>
          <p:cNvSpPr>
            <a:spLocks noGrp="1"/>
          </p:cNvSpPr>
          <p:nvPr>
            <p:ph type="ftr" sz="quarter" idx="11"/>
          </p:nvPr>
        </p:nvSpPr>
        <p:spPr/>
        <p:txBody>
          <a:bodyPr/>
          <a:lstStyle/>
          <a:p>
            <a:endParaRPr lang="en-GB"/>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FCCC5257-CF34-4DFF-B6A0-754EB252D87C}" type="slidenum">
              <a:rPr lang="en-GB" smtClean="0"/>
              <a:pPr/>
              <a:t>‹#›</a:t>
            </a:fld>
            <a:endParaRPr lang="en-GB"/>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E0F1BB2-DAD3-416E-8F38-C193A353ABC3}" type="datetimeFigureOut">
              <a:rPr lang="en-GB" smtClean="0"/>
              <a:pPr/>
              <a:t>10/11/2016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CCC5257-CF34-4DFF-B6A0-754EB252D87C}"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E0F1BB2-DAD3-416E-8F38-C193A353ABC3}" type="datetimeFigureOut">
              <a:rPr lang="en-GB" smtClean="0"/>
              <a:pPr/>
              <a:t>10/11/2016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CCC5257-CF34-4DFF-B6A0-754EB252D87C}"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E0F1BB2-DAD3-416E-8F38-C193A353ABC3}" type="datetimeFigureOut">
              <a:rPr lang="en-GB" smtClean="0"/>
              <a:pPr/>
              <a:t>10/11/2016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CCC5257-CF34-4DFF-B6A0-754EB252D87C}" type="slidenum">
              <a:rPr lang="en-GB" smtClean="0"/>
              <a:pPr/>
              <a:t>‹#›</a:t>
            </a:fld>
            <a:endParaRPr lang="en-GB"/>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E0F1BB2-DAD3-416E-8F38-C193A353ABC3}" type="datetimeFigureOut">
              <a:rPr lang="en-GB" smtClean="0"/>
              <a:pPr/>
              <a:t>10/11/2016</a:t>
            </a:fld>
            <a:endParaRPr lang="en-GB"/>
          </a:p>
        </p:txBody>
      </p:sp>
      <p:sp>
        <p:nvSpPr>
          <p:cNvPr id="5" name="Footer Placeholder 4"/>
          <p:cNvSpPr>
            <a:spLocks noGrp="1"/>
          </p:cNvSpPr>
          <p:nvPr>
            <p:ph type="ftr" sz="quarter" idx="11"/>
          </p:nvPr>
        </p:nvSpPr>
        <p:spPr>
          <a:xfrm>
            <a:off x="800100" y="6172200"/>
            <a:ext cx="4000500" cy="457200"/>
          </a:xfrm>
        </p:spPr>
        <p:txBody>
          <a:bodyPr/>
          <a:lstStyle/>
          <a:p>
            <a:endParaRPr lang="en-GB"/>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FCCC5257-CF34-4DFF-B6A0-754EB252D87C}"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E0F1BB2-DAD3-416E-8F38-C193A353ABC3}" type="datetimeFigureOut">
              <a:rPr lang="en-GB" smtClean="0"/>
              <a:pPr/>
              <a:t>10/11/2016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CCC5257-CF34-4DFF-B6A0-754EB252D87C}" type="slidenum">
              <a:rPr lang="en-GB" smtClean="0"/>
              <a:pPr/>
              <a:t>‹#›</a:t>
            </a:fld>
            <a:endParaRPr lang="en-GB"/>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E0F1BB2-DAD3-416E-8F38-C193A353ABC3}" type="datetimeFigureOut">
              <a:rPr lang="en-GB" smtClean="0"/>
              <a:pPr/>
              <a:t>10/11/2016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CCC5257-CF34-4DFF-B6A0-754EB252D87C}" type="slidenum">
              <a:rPr lang="en-GB" smtClean="0"/>
              <a:pPr/>
              <a:t>‹#›</a:t>
            </a:fld>
            <a:endParaRPr lang="en-GB"/>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E0F1BB2-DAD3-416E-8F38-C193A353ABC3}" type="datetimeFigureOut">
              <a:rPr lang="en-GB" smtClean="0"/>
              <a:pPr/>
              <a:t>10/11/2016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CCC5257-CF34-4DFF-B6A0-754EB252D87C}"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0F1BB2-DAD3-416E-8F38-C193A353ABC3}" type="datetimeFigureOut">
              <a:rPr lang="en-GB" smtClean="0"/>
              <a:pPr/>
              <a:t>10/11/2016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CCC5257-CF34-4DFF-B6A0-754EB252D87C}"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E0F1BB2-DAD3-416E-8F38-C193A353ABC3}" type="datetimeFigureOut">
              <a:rPr lang="en-GB" smtClean="0"/>
              <a:pPr/>
              <a:t>10/11/2016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CCC5257-CF34-4DFF-B6A0-754EB252D87C}" type="slidenum">
              <a:rPr lang="en-GB" smtClean="0"/>
              <a:pPr/>
              <a:t>‹#›</a:t>
            </a:fld>
            <a:endParaRPr lang="en-GB"/>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E0F1BB2-DAD3-416E-8F38-C193A353ABC3}" type="datetimeFigureOut">
              <a:rPr lang="en-GB" smtClean="0"/>
              <a:pPr/>
              <a:t>10/11/2016</a:t>
            </a:fld>
            <a:endParaRPr lang="en-GB"/>
          </a:p>
        </p:txBody>
      </p:sp>
      <p:sp>
        <p:nvSpPr>
          <p:cNvPr id="6" name="Footer Placeholder 5"/>
          <p:cNvSpPr>
            <a:spLocks noGrp="1"/>
          </p:cNvSpPr>
          <p:nvPr>
            <p:ph type="ftr" sz="quarter" idx="11"/>
          </p:nvPr>
        </p:nvSpPr>
        <p:spPr>
          <a:xfrm>
            <a:off x="914400" y="6172200"/>
            <a:ext cx="3886200" cy="457200"/>
          </a:xfrm>
        </p:spPr>
        <p:txBody>
          <a:bodyPr/>
          <a:lstStyle/>
          <a:p>
            <a:endParaRPr lang="en-GB"/>
          </a:p>
        </p:txBody>
      </p:sp>
      <p:sp>
        <p:nvSpPr>
          <p:cNvPr id="7" name="Slide Number Placeholder 6"/>
          <p:cNvSpPr>
            <a:spLocks noGrp="1"/>
          </p:cNvSpPr>
          <p:nvPr>
            <p:ph type="sldNum" sz="quarter" idx="12"/>
          </p:nvPr>
        </p:nvSpPr>
        <p:spPr>
          <a:xfrm>
            <a:off x="146304" y="6208776"/>
            <a:ext cx="457200" cy="457200"/>
          </a:xfrm>
        </p:spPr>
        <p:txBody>
          <a:bodyPr/>
          <a:lstStyle/>
          <a:p>
            <a:fld id="{FCCC5257-CF34-4DFF-B6A0-754EB252D87C}" type="slidenum">
              <a:rPr lang="en-GB" smtClean="0"/>
              <a:pPr/>
              <a:t>‹#›</a:t>
            </a:fld>
            <a:endParaRPr lang="en-GB"/>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FE0F1BB2-DAD3-416E-8F38-C193A353ABC3}" type="datetimeFigureOut">
              <a:rPr lang="en-GB" smtClean="0"/>
              <a:pPr/>
              <a:t>10/11/2016</a:t>
            </a:fld>
            <a:endParaRPr lang="en-GB"/>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GB"/>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FCCC5257-CF34-4DFF-B6A0-754EB252D87C}"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unprme.org/working-groups/champion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www.unprme.org/working-groups/display-working-group.php?wgid=2933" TargetMode="External"/><Relationship Id="rId13" Type="http://schemas.openxmlformats.org/officeDocument/2006/relationships/hyperlink" Target="http://www.unprme.org/working-groups/display-working-group.php?wgid=3111" TargetMode="External"/><Relationship Id="rId3" Type="http://schemas.openxmlformats.org/officeDocument/2006/relationships/hyperlink" Target="http://www.unprme.org/working-groups/display-working-group.php?wgid=2931" TargetMode="External"/><Relationship Id="rId7" Type="http://schemas.openxmlformats.org/officeDocument/2006/relationships/hyperlink" Target="http://www.unprme.org/working-groups/display-working-group.php?wgid=3140" TargetMode="External"/><Relationship Id="rId12" Type="http://schemas.openxmlformats.org/officeDocument/2006/relationships/hyperlink" Target="http://www.unprme.org/working-groups/display-working-group.php?wgid=2927" TargetMode="External"/><Relationship Id="rId2" Type="http://schemas.openxmlformats.org/officeDocument/2006/relationships/hyperlink" Target="http://www.unprme.org/working-groups/display-working-group.php?wgid=3179" TargetMode="External"/><Relationship Id="rId16" Type="http://schemas.openxmlformats.org/officeDocument/2006/relationships/hyperlink" Target="http://www.unprme.org/working-groups/chapters" TargetMode="External"/><Relationship Id="rId1" Type="http://schemas.openxmlformats.org/officeDocument/2006/relationships/slideLayout" Target="../slideLayouts/slideLayout2.xml"/><Relationship Id="rId6" Type="http://schemas.openxmlformats.org/officeDocument/2006/relationships/hyperlink" Target="http://www.unprme.org/working-groups/display-working-group.php?wgid=3308" TargetMode="External"/><Relationship Id="rId11" Type="http://schemas.openxmlformats.org/officeDocument/2006/relationships/hyperlink" Target="http://www.unprme.org/working-groups/display-working-group.php?wgid=2932" TargetMode="External"/><Relationship Id="rId5" Type="http://schemas.openxmlformats.org/officeDocument/2006/relationships/hyperlink" Target="http://www.unprme.org/working-groups/display-working-group.php?wgid=2934" TargetMode="External"/><Relationship Id="rId15" Type="http://schemas.openxmlformats.org/officeDocument/2006/relationships/hyperlink" Target="http://www.unprme.org/working-groups/display-working-group.php?wgid=3035" TargetMode="External"/><Relationship Id="rId10" Type="http://schemas.openxmlformats.org/officeDocument/2006/relationships/hyperlink" Target="http://www.unprme.org/working-groups/display-working-group.php?wgid=2929" TargetMode="External"/><Relationship Id="rId4" Type="http://schemas.openxmlformats.org/officeDocument/2006/relationships/hyperlink" Target="http://www.unprme.org/working-groups/display-working-group.php?wgid=2930" TargetMode="External"/><Relationship Id="rId9" Type="http://schemas.openxmlformats.org/officeDocument/2006/relationships/hyperlink" Target="http://www.unprme.org/working-groups/display-working-group.php?wgid=3045" TargetMode="External"/><Relationship Id="rId14" Type="http://schemas.openxmlformats.org/officeDocument/2006/relationships/hyperlink" Target="http://www.unprme.org/working-groups/display-working-group.php?wgid=3305"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unprme.org/reports/6343PRMEReportv3.pdf" TargetMode="External"/><Relationship Id="rId2" Type="http://schemas.openxmlformats.org/officeDocument/2006/relationships/hyperlink" Target="http://www.unprme.or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unprme.org/reports/9635PRMEProgressReportFINAL.pdf" TargetMode="External"/><Relationship Id="rId2" Type="http://schemas.openxmlformats.org/officeDocument/2006/relationships/hyperlink" Target="http://www.unprme.org/"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business.mmu.ac.uk/seeg" TargetMode="External"/><Relationship Id="rId2" Type="http://schemas.openxmlformats.org/officeDocument/2006/relationships/hyperlink" Target="http://www.mmu.ac.uk/environment/"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business.mmu.ac.uk/seeg"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mmucfe.co.uk/" TargetMode="External"/><Relationship Id="rId2" Type="http://schemas.openxmlformats.org/officeDocument/2006/relationships/hyperlink" Target="http://www.caux.ch/Trust-and-Integrity-in-the-Global-Economy-TIGE" TargetMode="External"/><Relationship Id="rId1" Type="http://schemas.openxmlformats.org/officeDocument/2006/relationships/slideLayout" Target="../slideLayouts/slideLayout2.xml"/><Relationship Id="rId4" Type="http://schemas.openxmlformats.org/officeDocument/2006/relationships/hyperlink" Target="https://www.gov.uk/government/publications/draft-european-regional-development-fund-operational-programme-2014-to-2020" TargetMode="External"/></Relationships>
</file>

<file path=ppt/slides/_rels/slide25.xml.rels><?xml version="1.0" encoding="UTF-8" standalone="yes"?>
<Relationships xmlns="http://schemas.openxmlformats.org/package/2006/relationships"><Relationship Id="rId2" Type="http://schemas.openxmlformats.org/officeDocument/2006/relationships/hyperlink" Target="http://www.unprme.org/"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www.unprme.org/working-groups/champions" TargetMode="External"/><Relationship Id="rId13" Type="http://schemas.openxmlformats.org/officeDocument/2006/relationships/hyperlink" Target="http://www.unprme.org/reports/6343PRMEReportv3.pdf" TargetMode="External"/><Relationship Id="rId3" Type="http://schemas.openxmlformats.org/officeDocument/2006/relationships/hyperlink" Target="http://www.unprme.org/resource-docs/PRMETransformationalWeb.pdf" TargetMode="External"/><Relationship Id="rId7" Type="http://schemas.openxmlformats.org/officeDocument/2006/relationships/hyperlink" Target="http://www.unprme.org/resource-docs/LearninginaSocialContextReport.pdf" TargetMode="External"/><Relationship Id="rId12" Type="http://schemas.openxmlformats.org/officeDocument/2006/relationships/hyperlink" Target="http://www.mmu.ac.uk/environment/" TargetMode="External"/><Relationship Id="rId2" Type="http://schemas.openxmlformats.org/officeDocument/2006/relationships/hyperlink" Target="http://www.unprme.org/resources/display-resources-sub.php?scid=24" TargetMode="External"/><Relationship Id="rId1" Type="http://schemas.openxmlformats.org/officeDocument/2006/relationships/slideLayout" Target="../slideLayouts/slideLayout2.xml"/><Relationship Id="rId6" Type="http://schemas.openxmlformats.org/officeDocument/2006/relationships/hyperlink" Target="http://www.grli.org/" TargetMode="External"/><Relationship Id="rId11" Type="http://schemas.openxmlformats.org/officeDocument/2006/relationships/hyperlink" Target="http://www.mmucfe.co.uk/" TargetMode="External"/><Relationship Id="rId5" Type="http://schemas.openxmlformats.org/officeDocument/2006/relationships/hyperlink" Target="http://www.unprme.org/resource-docs/FDReportFinalWeb.pdf" TargetMode="External"/><Relationship Id="rId15" Type="http://schemas.openxmlformats.org/officeDocument/2006/relationships/hyperlink" Target="https://www.gov.uk/government/publications/draft-european-regional-development-fund-operational-programme-2014-to-2020" TargetMode="External"/><Relationship Id="rId10" Type="http://schemas.openxmlformats.org/officeDocument/2006/relationships/hyperlink" Target="http://www.caux.ch/Trust-and-Integrity-in-the-Global-Economy-TIGE" TargetMode="External"/><Relationship Id="rId4" Type="http://schemas.openxmlformats.org/officeDocument/2006/relationships/hyperlink" Target="http://www.unprme.org/resource-docs/businessbschoolpartnerships.pdf" TargetMode="External"/><Relationship Id="rId9" Type="http://schemas.openxmlformats.org/officeDocument/2006/relationships/hyperlink" Target="http://www.business.mmu.ac.uk/seeg" TargetMode="External"/><Relationship Id="rId14" Type="http://schemas.openxmlformats.org/officeDocument/2006/relationships/hyperlink" Target="http://www.unprme.org/reports/9635PRMEProgressReportFINAL.pdf"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www.unprme.org/about-prme/steering-committee/cladea.php" TargetMode="External"/><Relationship Id="rId3" Type="http://schemas.openxmlformats.org/officeDocument/2006/relationships/hyperlink" Target="http://www.unprme.org/about-prme/steering-committee/aacsb-international.php" TargetMode="External"/><Relationship Id="rId7" Type="http://schemas.openxmlformats.org/officeDocument/2006/relationships/hyperlink" Target="http://www.unprme.org/about-prme/steering-committee/aabs.php" TargetMode="External"/><Relationship Id="rId12" Type="http://schemas.openxmlformats.org/officeDocument/2006/relationships/hyperlink" Target="http://www.unprme.org/about-prme/steering-committee" TargetMode="External"/><Relationship Id="rId2" Type="http://schemas.openxmlformats.org/officeDocument/2006/relationships/hyperlink" Target="http://www.unprme.org/about-prme/steering-committee/un-global-compact.php" TargetMode="External"/><Relationship Id="rId1" Type="http://schemas.openxmlformats.org/officeDocument/2006/relationships/slideLayout" Target="../slideLayouts/slideLayout2.xml"/><Relationship Id="rId6" Type="http://schemas.openxmlformats.org/officeDocument/2006/relationships/hyperlink" Target="http://www.unprme.org/about-prme/steering-committee/ceeman.php" TargetMode="External"/><Relationship Id="rId11" Type="http://schemas.openxmlformats.org/officeDocument/2006/relationships/hyperlink" Target="http://www.unprme.org/about-prme/steering-committee/grli.php" TargetMode="External"/><Relationship Id="rId5" Type="http://schemas.openxmlformats.org/officeDocument/2006/relationships/hyperlink" Target="http://www.unprme.org/about-prme/steering-committee/amba.php" TargetMode="External"/><Relationship Id="rId10" Type="http://schemas.openxmlformats.org/officeDocument/2006/relationships/hyperlink" Target="http://www.unprme.org/about-prme/steering-committee/eabis.php" TargetMode="External"/><Relationship Id="rId4" Type="http://schemas.openxmlformats.org/officeDocument/2006/relationships/hyperlink" Target="http://www.unprme.org/about-prme/steering-committee/efmd.php" TargetMode="External"/><Relationship Id="rId9" Type="http://schemas.openxmlformats.org/officeDocument/2006/relationships/hyperlink" Target="http://www.unprme.org/about-prme/steering-committee/acbsp.php"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unprme.org/about-prme/history" TargetMode="External"/><Relationship Id="rId2" Type="http://schemas.openxmlformats.org/officeDocument/2006/relationships/hyperlink" Target="https://www.unglobalcompact.org/what-is-gc/mission/principle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unprme.org/about-prme/the-six-principle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unprme.org/about-prme/the-six-principle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www.unprme.org/working-groups/display-working-group.php?wgid=824" TargetMode="External"/><Relationship Id="rId3" Type="http://schemas.openxmlformats.org/officeDocument/2006/relationships/hyperlink" Target="http://www.unprme.org/working-groups/display-working-group.php?wgid=3306" TargetMode="External"/><Relationship Id="rId7" Type="http://schemas.openxmlformats.org/officeDocument/2006/relationships/hyperlink" Target="http://www.unprme.org/working-groups/display-working-group.php?wgid=2715" TargetMode="External"/><Relationship Id="rId12" Type="http://schemas.openxmlformats.org/officeDocument/2006/relationships/hyperlink" Target="http://www.unprme.org/working-groups/display-working-group.php?wgid=2724" TargetMode="External"/><Relationship Id="rId2" Type="http://schemas.openxmlformats.org/officeDocument/2006/relationships/hyperlink" Target="http://www.unprme.org/working-groups/display-working-group.php?wgid=748" TargetMode="External"/><Relationship Id="rId1" Type="http://schemas.openxmlformats.org/officeDocument/2006/relationships/slideLayout" Target="../slideLayouts/slideLayout2.xml"/><Relationship Id="rId6" Type="http://schemas.openxmlformats.org/officeDocument/2006/relationships/hyperlink" Target="http://www.unprme.org/working-groups/display-working-group.php?wgid=3344" TargetMode="External"/><Relationship Id="rId11" Type="http://schemas.openxmlformats.org/officeDocument/2006/relationships/hyperlink" Target="http://www.unprme.org/working-groups/display-working-group.php?wgid=2514" TargetMode="External"/><Relationship Id="rId5" Type="http://schemas.openxmlformats.org/officeDocument/2006/relationships/hyperlink" Target="http://www.unprme.org/working-groups/display-working-group.php?wgid=3379" TargetMode="External"/><Relationship Id="rId10" Type="http://schemas.openxmlformats.org/officeDocument/2006/relationships/hyperlink" Target="http://www.unprme.org/working-groups/display-working-group.php?wgid=823" TargetMode="External"/><Relationship Id="rId4" Type="http://schemas.openxmlformats.org/officeDocument/2006/relationships/hyperlink" Target="http://www.unprme.org/working-groups/display-working-group.php?wgid=3146" TargetMode="External"/><Relationship Id="rId9" Type="http://schemas.openxmlformats.org/officeDocument/2006/relationships/hyperlink" Target="http://www.unprme.org/working-groups/display-working-group.php?wgid=262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alpha val="58000"/>
          </a:schemeClr>
        </a:solidFill>
        <a:effectLst/>
      </p:bgPr>
    </p:bg>
    <p:spTree>
      <p:nvGrpSpPr>
        <p:cNvPr id="1" name=""/>
        <p:cNvGrpSpPr/>
        <p:nvPr/>
      </p:nvGrpSpPr>
      <p:grpSpPr>
        <a:xfrm>
          <a:off x="0" y="0"/>
          <a:ext cx="0" cy="0"/>
          <a:chOff x="0" y="0"/>
          <a:chExt cx="0" cy="0"/>
        </a:xfrm>
      </p:grpSpPr>
      <p:sp>
        <p:nvSpPr>
          <p:cNvPr id="2051" name="Subtitle 4"/>
          <p:cNvSpPr>
            <a:spLocks noGrp="1"/>
          </p:cNvSpPr>
          <p:nvPr>
            <p:ph type="subTitle" idx="1"/>
          </p:nvPr>
        </p:nvSpPr>
        <p:spPr>
          <a:xfrm>
            <a:off x="1043608" y="4581128"/>
            <a:ext cx="7416824" cy="1473200"/>
          </a:xfrm>
        </p:spPr>
        <p:txBody>
          <a:bodyPr>
            <a:noAutofit/>
          </a:bodyPr>
          <a:lstStyle/>
          <a:p>
            <a:pPr>
              <a:spcBef>
                <a:spcPts val="0"/>
              </a:spcBef>
            </a:pPr>
            <a:r>
              <a:rPr lang="en-US" sz="2400" dirty="0" smtClean="0"/>
              <a:t>Nathalie Ormrod</a:t>
            </a:r>
          </a:p>
          <a:p>
            <a:pPr>
              <a:spcBef>
                <a:spcPts val="0"/>
              </a:spcBef>
            </a:pPr>
            <a:r>
              <a:rPr lang="en-US" altLang="en-US" sz="2400" dirty="0" smtClean="0"/>
              <a:t>Senior Lecturer in Marketing and Business Ethics</a:t>
            </a:r>
          </a:p>
          <a:p>
            <a:pPr>
              <a:spcBef>
                <a:spcPts val="0"/>
              </a:spcBef>
            </a:pPr>
            <a:r>
              <a:rPr lang="en-US" altLang="en-US" sz="2400" dirty="0" smtClean="0"/>
              <a:t>Manchester Metropolitan University </a:t>
            </a:r>
            <a:endParaRPr lang="en-GB" altLang="en-US" sz="2400" dirty="0" smtClean="0"/>
          </a:p>
        </p:txBody>
      </p:sp>
      <p:sp>
        <p:nvSpPr>
          <p:cNvPr id="2050" name="Title 3"/>
          <p:cNvSpPr>
            <a:spLocks noGrp="1"/>
          </p:cNvSpPr>
          <p:nvPr>
            <p:ph type="ctrTitle"/>
          </p:nvPr>
        </p:nvSpPr>
        <p:spPr/>
        <p:txBody>
          <a:bodyPr>
            <a:normAutofit/>
          </a:bodyPr>
          <a:lstStyle/>
          <a:p>
            <a:r>
              <a:rPr lang="en-GB" sz="3600" dirty="0" smtClean="0"/>
              <a:t>Principles for Responsible Management Education (PRME) initiative</a:t>
            </a:r>
            <a:endParaRPr lang="en-GB" altLang="en-US" sz="3600" b="1" dirty="0" smtClean="0"/>
          </a:p>
        </p:txBody>
      </p:sp>
    </p:spTree>
    <p:extLst>
      <p:ext uri="{BB962C8B-B14F-4D97-AF65-F5344CB8AC3E}">
        <p14:creationId xmlns:p14="http://schemas.microsoft.com/office/powerpoint/2010/main" val="6882735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476672"/>
            <a:ext cx="7772400" cy="1143000"/>
          </a:xfrm>
        </p:spPr>
        <p:txBody>
          <a:bodyPr>
            <a:normAutofit fontScale="90000"/>
          </a:bodyPr>
          <a:lstStyle/>
          <a:p>
            <a:r>
              <a:rPr lang="en-GB" b="1" dirty="0" smtClean="0"/>
              <a:t/>
            </a:r>
            <a:br>
              <a:rPr lang="en-GB" b="1" dirty="0" smtClean="0"/>
            </a:br>
            <a:r>
              <a:rPr lang="en-GB" dirty="0" smtClean="0"/>
              <a:t>PRME’s </a:t>
            </a:r>
            <a:r>
              <a:rPr lang="en-GB" dirty="0" smtClean="0"/>
              <a:t>Champions</a:t>
            </a:r>
            <a:r>
              <a:rPr lang="en-GB" b="1" dirty="0" smtClean="0"/>
              <a:t/>
            </a:r>
            <a:br>
              <a:rPr lang="en-GB" b="1" dirty="0" smtClean="0"/>
            </a:br>
            <a:endParaRPr lang="en-GB" dirty="0"/>
          </a:p>
        </p:txBody>
      </p:sp>
      <p:sp>
        <p:nvSpPr>
          <p:cNvPr id="3" name="Content Placeholder 2"/>
          <p:cNvSpPr>
            <a:spLocks noGrp="1"/>
          </p:cNvSpPr>
          <p:nvPr>
            <p:ph sz="quarter" idx="1"/>
          </p:nvPr>
        </p:nvSpPr>
        <p:spPr/>
        <p:txBody>
          <a:bodyPr>
            <a:normAutofit fontScale="77500" lnSpcReduction="20000"/>
          </a:bodyPr>
          <a:lstStyle/>
          <a:p>
            <a:r>
              <a:rPr lang="en-GB" b="1" dirty="0" smtClean="0"/>
              <a:t>Leadership Group</a:t>
            </a:r>
          </a:p>
          <a:p>
            <a:r>
              <a:rPr lang="en-GB" b="1" dirty="0" smtClean="0"/>
              <a:t>Mission</a:t>
            </a:r>
          </a:p>
          <a:p>
            <a:pPr lvl="1"/>
            <a:r>
              <a:rPr lang="en-GB" dirty="0" smtClean="0"/>
              <a:t>Contribute to </a:t>
            </a:r>
            <a:r>
              <a:rPr lang="en-GB" b="1" dirty="0" smtClean="0"/>
              <a:t>thought and action leadership on responsible management education </a:t>
            </a:r>
            <a:r>
              <a:rPr lang="en-GB" dirty="0" smtClean="0"/>
              <a:t>in the context of the United Nations’ sustainable development agenda.</a:t>
            </a:r>
          </a:p>
          <a:p>
            <a:pPr lvl="1"/>
            <a:r>
              <a:rPr lang="en-GB" dirty="0" smtClean="0"/>
              <a:t>Work collaboratively to achieve </a:t>
            </a:r>
            <a:r>
              <a:rPr lang="en-GB" b="1" dirty="0" smtClean="0"/>
              <a:t>higher levels of performance </a:t>
            </a:r>
            <a:r>
              <a:rPr lang="en-GB" dirty="0" smtClean="0"/>
              <a:t>in transforming business and management education in five key areas: </a:t>
            </a:r>
            <a:r>
              <a:rPr lang="en-GB" b="1" dirty="0" smtClean="0"/>
              <a:t>curricula, research, educational frameworks, sustainability-based partnerships, and thought leadership.</a:t>
            </a:r>
          </a:p>
          <a:p>
            <a:pPr lvl="1"/>
            <a:r>
              <a:rPr lang="en-GB" dirty="0" smtClean="0"/>
              <a:t>Serve the </a:t>
            </a:r>
            <a:r>
              <a:rPr lang="en-GB" b="1" dirty="0" smtClean="0"/>
              <a:t>broader PRME community </a:t>
            </a:r>
            <a:r>
              <a:rPr lang="en-GB" dirty="0" smtClean="0"/>
              <a:t>through active engagement with existing PRME Chapters, PRME Working Groups, Global Compact LEAD, and other global opportunities, as well as to support broader and deeper implementation of sustainability principles in the institutional context of the PRME initiative.</a:t>
            </a:r>
          </a:p>
          <a:p>
            <a:pPr lvl="1"/>
            <a:r>
              <a:rPr lang="en-GB" dirty="0" smtClean="0"/>
              <a:t>Contribute to </a:t>
            </a:r>
            <a:r>
              <a:rPr lang="en-GB" b="1" dirty="0" smtClean="0"/>
              <a:t>broader UN goals and issues</a:t>
            </a:r>
            <a:r>
              <a:rPr lang="en-GB" dirty="0" smtClean="0"/>
              <a:t>, particularly helping to realize the </a:t>
            </a:r>
            <a:r>
              <a:rPr lang="en-GB" b="1" dirty="0" smtClean="0"/>
              <a:t>Sustainable Development Goals</a:t>
            </a:r>
            <a:r>
              <a:rPr lang="en-GB" dirty="0" smtClean="0"/>
              <a:t>.</a:t>
            </a:r>
          </a:p>
          <a:p>
            <a:pPr algn="r">
              <a:buNone/>
            </a:pPr>
            <a:r>
              <a:rPr lang="en-GB" dirty="0" smtClean="0"/>
              <a:t>(</a:t>
            </a:r>
            <a:r>
              <a:rPr lang="en-GB" dirty="0" smtClean="0">
                <a:hlinkClick r:id="rId2"/>
              </a:rPr>
              <a:t>www.unprme.org/working-groups/champions</a:t>
            </a:r>
            <a:r>
              <a:rPr lang="en-GB" dirty="0" smtClean="0"/>
              <a:t>, 2016)</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PRME Chapters </a:t>
            </a:r>
            <a:endParaRPr lang="en-GB" dirty="0"/>
          </a:p>
        </p:txBody>
      </p:sp>
      <p:sp>
        <p:nvSpPr>
          <p:cNvPr id="3" name="Content Placeholder 2"/>
          <p:cNvSpPr>
            <a:spLocks noGrp="1"/>
          </p:cNvSpPr>
          <p:nvPr>
            <p:ph sz="quarter" idx="1"/>
          </p:nvPr>
        </p:nvSpPr>
        <p:spPr>
          <a:xfrm>
            <a:off x="914400" y="1628800"/>
            <a:ext cx="7772400" cy="4968552"/>
          </a:xfrm>
        </p:spPr>
        <p:txBody>
          <a:bodyPr>
            <a:normAutofit fontScale="92500" lnSpcReduction="10000"/>
          </a:bodyPr>
          <a:lstStyle/>
          <a:p>
            <a:r>
              <a:rPr lang="en-GB" sz="2200" b="1" dirty="0" smtClean="0"/>
              <a:t>Regional platforms </a:t>
            </a:r>
            <a:r>
              <a:rPr lang="en-GB" sz="2200" dirty="0" smtClean="0"/>
              <a:t>advancing the Six Principles of PRME within geographic, national, regional, cultural and linguistic contexts</a:t>
            </a:r>
          </a:p>
          <a:p>
            <a:endParaRPr lang="en-GB" sz="900" dirty="0" smtClean="0"/>
          </a:p>
          <a:p>
            <a:pPr lvl="2"/>
            <a:r>
              <a:rPr lang="en-GB" dirty="0" smtClean="0">
                <a:hlinkClick r:id="rId2" tooltip="PRME Chapter ASEAN+"/>
              </a:rPr>
              <a:t>PRME Chapter ASEAN+</a:t>
            </a:r>
            <a:r>
              <a:rPr lang="en-GB" dirty="0" smtClean="0"/>
              <a:t>	</a:t>
            </a:r>
            <a:r>
              <a:rPr lang="en-GB" dirty="0" smtClean="0">
                <a:hlinkClick r:id="rId3" tooltip="PRME Chapter MENA "/>
              </a:rPr>
              <a:t>PRME Chapter MENA </a:t>
            </a:r>
            <a:endParaRPr lang="en-GB" dirty="0" smtClean="0"/>
          </a:p>
          <a:p>
            <a:pPr lvl="2"/>
            <a:r>
              <a:rPr lang="en-GB" dirty="0" smtClean="0">
                <a:hlinkClick r:id="rId4" tooltip="PRME Chapter Brazil"/>
              </a:rPr>
              <a:t>PRME Chapter Brazil</a:t>
            </a:r>
            <a:r>
              <a:rPr lang="en-GB" dirty="0" smtClean="0"/>
              <a:t>		</a:t>
            </a:r>
            <a:r>
              <a:rPr lang="en-GB" dirty="0" smtClean="0">
                <a:hlinkClick r:id="rId5" tooltip="PRME Chapter UK &amp; Ireland "/>
              </a:rPr>
              <a:t>PRME Chapter UK &amp; Ireland </a:t>
            </a:r>
            <a:endParaRPr lang="en-GB" dirty="0" smtClean="0"/>
          </a:p>
          <a:p>
            <a:pPr lvl="2"/>
            <a:r>
              <a:rPr lang="en-GB" dirty="0" smtClean="0">
                <a:hlinkClick r:id="rId6" tooltip="PRME Chapter CEE"/>
              </a:rPr>
              <a:t>PRME Chapter CEE</a:t>
            </a:r>
            <a:r>
              <a:rPr lang="en-GB" dirty="0" smtClean="0"/>
              <a:t>		</a:t>
            </a:r>
            <a:r>
              <a:rPr lang="en-GB" dirty="0" smtClean="0">
                <a:hlinkClick r:id="rId7" tooltip="PRME Chapter North America"/>
              </a:rPr>
              <a:t>PRME Chapter North America</a:t>
            </a:r>
            <a:endParaRPr lang="en-GB" dirty="0" smtClean="0"/>
          </a:p>
          <a:p>
            <a:pPr lvl="2"/>
            <a:r>
              <a:rPr lang="en-GB" dirty="0" smtClean="0">
                <a:hlinkClick r:id="rId8" tooltip="PRME Chapter DACH "/>
              </a:rPr>
              <a:t>PRME Chapter DACH </a:t>
            </a:r>
            <a:r>
              <a:rPr lang="en-GB" dirty="0" smtClean="0"/>
              <a:t>	</a:t>
            </a:r>
            <a:r>
              <a:rPr lang="en-GB" dirty="0" smtClean="0">
                <a:hlinkClick r:id="rId9" tooltip="PRME Chapter Nordic"/>
              </a:rPr>
              <a:t>PRME Chapter Nordic</a:t>
            </a:r>
            <a:endParaRPr lang="en-GB" dirty="0" smtClean="0"/>
          </a:p>
          <a:p>
            <a:pPr lvl="2"/>
            <a:r>
              <a:rPr lang="en-GB" dirty="0" smtClean="0">
                <a:hlinkClick r:id="rId10" tooltip="PRME Chapter Latin America and Caribbean"/>
              </a:rPr>
              <a:t>PRME Chapter Latin America and Caribbean</a:t>
            </a:r>
            <a:endParaRPr lang="en-GB" dirty="0" smtClean="0"/>
          </a:p>
          <a:p>
            <a:pPr>
              <a:lnSpc>
                <a:spcPct val="110000"/>
              </a:lnSpc>
              <a:spcBef>
                <a:spcPts val="0"/>
              </a:spcBef>
              <a:buNone/>
            </a:pPr>
            <a:endParaRPr lang="en-GB" sz="1000" b="1" dirty="0" smtClean="0"/>
          </a:p>
          <a:p>
            <a:pPr>
              <a:lnSpc>
                <a:spcPct val="110000"/>
              </a:lnSpc>
              <a:spcBef>
                <a:spcPts val="0"/>
              </a:spcBef>
              <a:buNone/>
            </a:pPr>
            <a:endParaRPr lang="en-GB" sz="1000" b="1" dirty="0" smtClean="0"/>
          </a:p>
          <a:p>
            <a:r>
              <a:rPr lang="en-GB" sz="2200" b="1" dirty="0" smtClean="0"/>
              <a:t>Emerging</a:t>
            </a:r>
            <a:r>
              <a:rPr lang="en-GB" sz="2200" dirty="0" smtClean="0"/>
              <a:t> Chapters</a:t>
            </a:r>
          </a:p>
          <a:p>
            <a:pPr lvl="2"/>
            <a:r>
              <a:rPr lang="en-GB" dirty="0" smtClean="0">
                <a:hlinkClick r:id="rId11" tooltip="PRME Chapter Australia/New Zealand"/>
              </a:rPr>
              <a:t>PRME Chapter Australia/New Zealand</a:t>
            </a:r>
            <a:endParaRPr lang="en-GB" dirty="0" smtClean="0"/>
          </a:p>
          <a:p>
            <a:pPr lvl="2"/>
            <a:r>
              <a:rPr lang="en-GB" dirty="0" smtClean="0">
                <a:hlinkClick r:id="rId12" tooltip="PRME Chapter East Asia "/>
              </a:rPr>
              <a:t>PRME Chapter East Asia </a:t>
            </a:r>
            <a:endParaRPr lang="en-GB" dirty="0" smtClean="0"/>
          </a:p>
          <a:p>
            <a:pPr lvl="2"/>
            <a:r>
              <a:rPr lang="en-GB" dirty="0" smtClean="0">
                <a:hlinkClick r:id="rId13" tooltip="PRME Chapter Iberian (Spain and Portugal) "/>
              </a:rPr>
              <a:t>PRME Chapter Iberian (Spain and Portugal) </a:t>
            </a:r>
            <a:endParaRPr lang="en-GB" dirty="0" smtClean="0"/>
          </a:p>
          <a:p>
            <a:pPr lvl="2"/>
            <a:r>
              <a:rPr lang="en-GB" dirty="0" smtClean="0">
                <a:hlinkClick r:id="rId14" tooltip="PRME Chapter India"/>
              </a:rPr>
              <a:t>PRME Chapter India</a:t>
            </a:r>
            <a:endParaRPr lang="en-GB" dirty="0" smtClean="0"/>
          </a:p>
          <a:p>
            <a:pPr lvl="2"/>
            <a:r>
              <a:rPr lang="en-GB" dirty="0" smtClean="0">
                <a:hlinkClick r:id="rId15" tooltip="PRME Chapter South Asia"/>
              </a:rPr>
              <a:t>PRME Chapter South Asia</a:t>
            </a:r>
            <a:endParaRPr lang="en-GB" dirty="0" smtClean="0"/>
          </a:p>
          <a:p>
            <a:pPr algn="r">
              <a:buNone/>
            </a:pPr>
            <a:r>
              <a:rPr lang="en-GB" sz="1900" dirty="0" smtClean="0">
                <a:hlinkClick r:id="rId16"/>
              </a:rPr>
              <a:t>(www.unprme.org/working-groups/chapters</a:t>
            </a:r>
            <a:r>
              <a:rPr lang="en-GB" sz="1900" dirty="0" smtClean="0"/>
              <a:t>, 2016)</a:t>
            </a:r>
            <a:endParaRPr lang="en-GB" sz="19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PRME – Looking forward</a:t>
            </a:r>
            <a:endParaRPr lang="en-GB" dirty="0"/>
          </a:p>
        </p:txBody>
      </p:sp>
      <p:sp>
        <p:nvSpPr>
          <p:cNvPr id="3" name="Content Placeholder 2"/>
          <p:cNvSpPr>
            <a:spLocks noGrp="1"/>
          </p:cNvSpPr>
          <p:nvPr>
            <p:ph sz="quarter" idx="1"/>
          </p:nvPr>
        </p:nvSpPr>
        <p:spPr>
          <a:xfrm>
            <a:off x="914400" y="1556792"/>
            <a:ext cx="7906072" cy="5040560"/>
          </a:xfrm>
        </p:spPr>
        <p:txBody>
          <a:bodyPr>
            <a:normAutofit fontScale="77500" lnSpcReduction="20000"/>
          </a:bodyPr>
          <a:lstStyle/>
          <a:p>
            <a:r>
              <a:rPr lang="en-GB" b="1" dirty="0"/>
              <a:t>15-year plan </a:t>
            </a:r>
            <a:r>
              <a:rPr lang="en-GB" dirty="0"/>
              <a:t>adopted in 2015 by all 193 UN member states </a:t>
            </a:r>
            <a:r>
              <a:rPr lang="en-GB" b="1" dirty="0"/>
              <a:t>(“2030 Agenda”) </a:t>
            </a:r>
          </a:p>
          <a:p>
            <a:pPr lvl="0"/>
            <a:r>
              <a:rPr lang="en-GB" dirty="0"/>
              <a:t>A</a:t>
            </a:r>
            <a:r>
              <a:rPr lang="en-GB" dirty="0" smtClean="0"/>
              <a:t>chieving </a:t>
            </a:r>
            <a:r>
              <a:rPr lang="en-GB" dirty="0"/>
              <a:t>a </a:t>
            </a:r>
            <a:r>
              <a:rPr lang="en-GB" b="1" dirty="0"/>
              <a:t>better future </a:t>
            </a:r>
            <a:r>
              <a:rPr lang="en-GB" dirty="0"/>
              <a:t>for all – good governance incl. peace and security</a:t>
            </a:r>
          </a:p>
          <a:p>
            <a:pPr lvl="0"/>
            <a:r>
              <a:rPr lang="en-GB" dirty="0"/>
              <a:t>E</a:t>
            </a:r>
            <a:r>
              <a:rPr lang="en-GB" dirty="0" smtClean="0"/>
              <a:t>nding </a:t>
            </a:r>
            <a:r>
              <a:rPr lang="en-GB" dirty="0"/>
              <a:t>extreme poverty – </a:t>
            </a:r>
            <a:r>
              <a:rPr lang="en-GB" b="1" dirty="0"/>
              <a:t>economic development</a:t>
            </a:r>
          </a:p>
          <a:p>
            <a:pPr lvl="0"/>
            <a:r>
              <a:rPr lang="en-GB" dirty="0"/>
              <a:t>F</a:t>
            </a:r>
            <a:r>
              <a:rPr lang="en-GB" dirty="0" smtClean="0"/>
              <a:t>ighting </a:t>
            </a:r>
            <a:r>
              <a:rPr lang="en-GB" dirty="0"/>
              <a:t>inequality and injustice – </a:t>
            </a:r>
            <a:r>
              <a:rPr lang="en-GB" b="1" dirty="0"/>
              <a:t>social inclusion</a:t>
            </a:r>
          </a:p>
          <a:p>
            <a:pPr lvl="0"/>
            <a:r>
              <a:rPr lang="en-GB" dirty="0"/>
              <a:t>P</a:t>
            </a:r>
            <a:r>
              <a:rPr lang="en-GB" dirty="0" smtClean="0"/>
              <a:t>rotecting </a:t>
            </a:r>
            <a:r>
              <a:rPr lang="en-GB" dirty="0"/>
              <a:t>our planet – </a:t>
            </a:r>
            <a:r>
              <a:rPr lang="en-GB" b="1" dirty="0"/>
              <a:t>environmental sustainability</a:t>
            </a:r>
          </a:p>
          <a:p>
            <a:pPr lvl="0"/>
            <a:r>
              <a:rPr lang="en-GB" dirty="0"/>
              <a:t>A</a:t>
            </a:r>
            <a:r>
              <a:rPr lang="en-GB" dirty="0" smtClean="0"/>
              <a:t>ddressing </a:t>
            </a:r>
            <a:r>
              <a:rPr lang="en-GB" dirty="0"/>
              <a:t>the most pressing economic, social, environmental and governance challenges of our time</a:t>
            </a:r>
          </a:p>
          <a:p>
            <a:r>
              <a:rPr lang="en-GB" b="1" dirty="0" smtClean="0"/>
              <a:t>Sustainable </a:t>
            </a:r>
            <a:r>
              <a:rPr lang="en-GB" b="1" dirty="0"/>
              <a:t>Development Goals </a:t>
            </a:r>
            <a:r>
              <a:rPr lang="en-GB" dirty="0"/>
              <a:t>(SDGs) </a:t>
            </a:r>
          </a:p>
          <a:p>
            <a:pPr lvl="0"/>
            <a:r>
              <a:rPr lang="en-GB" b="1" dirty="0" smtClean="0"/>
              <a:t>Common </a:t>
            </a:r>
            <a:r>
              <a:rPr lang="en-GB" b="1" dirty="0"/>
              <a:t>framework </a:t>
            </a:r>
            <a:r>
              <a:rPr lang="en-GB" dirty="0"/>
              <a:t>to enable dialogue and action among the PRME initiative, the UN, the UN Global Compact, business and students, as well as other stakeholders and </a:t>
            </a:r>
            <a:r>
              <a:rPr lang="en-GB" dirty="0" smtClean="0"/>
              <a:t>partners</a:t>
            </a:r>
          </a:p>
          <a:p>
            <a:pPr lvl="0"/>
            <a:r>
              <a:rPr lang="en-GB" dirty="0" smtClean="0"/>
              <a:t>Education </a:t>
            </a:r>
            <a:r>
              <a:rPr lang="en-GB" dirty="0"/>
              <a:t>to develop </a:t>
            </a:r>
            <a:r>
              <a:rPr lang="en-GB" b="1" dirty="0"/>
              <a:t>globally responsible citizens, managers and leaders </a:t>
            </a:r>
            <a:r>
              <a:rPr lang="en-GB" dirty="0"/>
              <a:t>with capabilities and commitment to sustainability</a:t>
            </a:r>
          </a:p>
          <a:p>
            <a:pPr lvl="0"/>
            <a:r>
              <a:rPr lang="en-GB" b="1" dirty="0"/>
              <a:t>Research</a:t>
            </a:r>
            <a:r>
              <a:rPr lang="en-GB" dirty="0"/>
              <a:t> to enable policy makers and (business) organisations to serve UN goals and SDGs. </a:t>
            </a:r>
          </a:p>
          <a:p>
            <a:pPr lvl="0"/>
            <a:r>
              <a:rPr lang="en-GB" b="1" dirty="0"/>
              <a:t>Public debate </a:t>
            </a:r>
            <a:r>
              <a:rPr lang="en-GB" dirty="0"/>
              <a:t>to engage in the </a:t>
            </a:r>
            <a:r>
              <a:rPr lang="en-GB" b="1" dirty="0"/>
              <a:t>transformation</a:t>
            </a:r>
            <a:r>
              <a:rPr lang="en-GB" dirty="0"/>
              <a:t> of business and society.</a:t>
            </a:r>
          </a:p>
          <a:p>
            <a:pPr lvl="0"/>
            <a:endParaRPr lang="en-GB" dirty="0"/>
          </a:p>
          <a:p>
            <a:endParaRPr lang="en-GB" dirty="0"/>
          </a:p>
        </p:txBody>
      </p:sp>
    </p:spTree>
    <p:extLst>
      <p:ext uri="{BB962C8B-B14F-4D97-AF65-F5344CB8AC3E}">
        <p14:creationId xmlns:p14="http://schemas.microsoft.com/office/powerpoint/2010/main" val="29592265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1052736"/>
            <a:ext cx="7772400" cy="1143000"/>
          </a:xfrm>
        </p:spPr>
        <p:txBody>
          <a:bodyPr>
            <a:normAutofit fontScale="90000"/>
          </a:bodyPr>
          <a:lstStyle/>
          <a:p>
            <a:r>
              <a:rPr lang="en-GB" dirty="0" smtClean="0"/>
              <a:t>Sharing </a:t>
            </a:r>
            <a:r>
              <a:rPr lang="en-GB" dirty="0"/>
              <a:t>Information </a:t>
            </a:r>
            <a:r>
              <a:rPr lang="en-GB" dirty="0" smtClean="0"/>
              <a:t>on Progress </a:t>
            </a:r>
            <a:br>
              <a:rPr lang="en-GB" dirty="0" smtClean="0"/>
            </a:br>
            <a:r>
              <a:rPr lang="en-GB" dirty="0" smtClean="0"/>
              <a:t>MMU Report 2012</a:t>
            </a:r>
            <a:r>
              <a:rPr lang="en-GB" dirty="0"/>
              <a:t/>
            </a:r>
            <a:br>
              <a:rPr lang="en-GB" dirty="0"/>
            </a:br>
            <a:endParaRPr lang="en-GB" dirty="0"/>
          </a:p>
        </p:txBody>
      </p:sp>
      <p:sp>
        <p:nvSpPr>
          <p:cNvPr id="3" name="Content Placeholder 2"/>
          <p:cNvSpPr>
            <a:spLocks noGrp="1"/>
          </p:cNvSpPr>
          <p:nvPr>
            <p:ph sz="quarter" idx="1"/>
          </p:nvPr>
        </p:nvSpPr>
        <p:spPr>
          <a:xfrm>
            <a:off x="899592" y="1988840"/>
            <a:ext cx="7772400" cy="4174976"/>
          </a:xfrm>
        </p:spPr>
        <p:txBody>
          <a:bodyPr>
            <a:normAutofit fontScale="92500" lnSpcReduction="10000"/>
          </a:bodyPr>
          <a:lstStyle/>
          <a:p>
            <a:r>
              <a:rPr lang="en-GB" i="1" dirty="0"/>
              <a:t>To be recognised as a leading professional Business School as a result of our commitment to develop within our students the qualities of excellent academic scholarship, an entrepreneurial vision, a set of professional skills and the high standards of social responsibility that will positively impact organisations, communities, and the environment.</a:t>
            </a:r>
            <a:endParaRPr lang="en-GB" dirty="0"/>
          </a:p>
          <a:p>
            <a:pPr marL="0" indent="0">
              <a:buNone/>
            </a:pPr>
            <a:endParaRPr lang="en-GB" dirty="0"/>
          </a:p>
          <a:p>
            <a:r>
              <a:rPr lang="en-GB" dirty="0"/>
              <a:t>Determination to develop responsible managers for tomorrow and  connect with employers, business and </a:t>
            </a:r>
            <a:r>
              <a:rPr lang="en-GB" dirty="0" smtClean="0"/>
              <a:t>alumni</a:t>
            </a:r>
          </a:p>
          <a:p>
            <a:pPr marL="0" indent="0">
              <a:buNone/>
            </a:pPr>
            <a:endParaRPr lang="en-GB" dirty="0" smtClean="0"/>
          </a:p>
          <a:p>
            <a:pPr marL="0" indent="0" algn="r">
              <a:buNone/>
            </a:pPr>
            <a:r>
              <a:rPr lang="en-GB" sz="1900" dirty="0"/>
              <a:t>Faculty of Business and Law, Business School, Principles for Responsible, Management Education, </a:t>
            </a:r>
            <a:r>
              <a:rPr lang="en-GB" sz="1900" u="sng" dirty="0">
                <a:hlinkClick r:id="rId2"/>
              </a:rPr>
              <a:t>www.unprme.org</a:t>
            </a:r>
            <a:r>
              <a:rPr lang="en-GB" sz="1900" dirty="0"/>
              <a:t>, Sharing Information on Progress </a:t>
            </a:r>
            <a:r>
              <a:rPr lang="en-GB" sz="1900" dirty="0" smtClean="0"/>
              <a:t>Report, November 2012 </a:t>
            </a:r>
            <a:r>
              <a:rPr lang="en-GB" sz="1900" dirty="0" smtClean="0">
                <a:hlinkClick r:id="rId3"/>
              </a:rPr>
              <a:t>http</a:t>
            </a:r>
            <a:r>
              <a:rPr lang="en-GB" sz="1900" dirty="0">
                <a:hlinkClick r:id="rId3"/>
              </a:rPr>
              <a:t>://www.unprme.org/reports/6343PRMEReportv3.pdf</a:t>
            </a:r>
            <a:endParaRPr lang="en-GB" sz="1900" dirty="0"/>
          </a:p>
          <a:p>
            <a:endParaRPr lang="en-GB" dirty="0"/>
          </a:p>
          <a:p>
            <a:pPr marL="0" indent="0">
              <a:buNone/>
            </a:pPr>
            <a:endParaRPr lang="en-GB" dirty="0"/>
          </a:p>
          <a:p>
            <a:endParaRPr lang="en-GB" dirty="0"/>
          </a:p>
        </p:txBody>
      </p:sp>
    </p:spTree>
    <p:extLst>
      <p:ext uri="{BB962C8B-B14F-4D97-AF65-F5344CB8AC3E}">
        <p14:creationId xmlns:p14="http://schemas.microsoft.com/office/powerpoint/2010/main" val="8147623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60648"/>
            <a:ext cx="7772400" cy="1143000"/>
          </a:xfrm>
        </p:spPr>
        <p:txBody>
          <a:bodyPr>
            <a:normAutofit fontScale="90000"/>
          </a:bodyPr>
          <a:lstStyle/>
          <a:p>
            <a:r>
              <a:rPr lang="en-GB" dirty="0" smtClean="0"/>
              <a:t>Achievements since joining PRME</a:t>
            </a:r>
            <a:br>
              <a:rPr lang="en-GB" dirty="0" smtClean="0"/>
            </a:br>
            <a:r>
              <a:rPr lang="en-GB" dirty="0" smtClean="0"/>
              <a:t>(</a:t>
            </a:r>
            <a:r>
              <a:rPr lang="en-GB" dirty="0"/>
              <a:t>MMU SIP </a:t>
            </a:r>
            <a:r>
              <a:rPr lang="en-GB" dirty="0" smtClean="0"/>
              <a:t>Report 2012</a:t>
            </a:r>
            <a:r>
              <a:rPr lang="en-GB" dirty="0"/>
              <a:t>)</a:t>
            </a:r>
          </a:p>
        </p:txBody>
      </p:sp>
      <p:sp>
        <p:nvSpPr>
          <p:cNvPr id="3" name="Content Placeholder 2"/>
          <p:cNvSpPr>
            <a:spLocks noGrp="1"/>
          </p:cNvSpPr>
          <p:nvPr>
            <p:ph sz="quarter" idx="1"/>
          </p:nvPr>
        </p:nvSpPr>
        <p:spPr>
          <a:xfrm>
            <a:off x="395536" y="1628800"/>
            <a:ext cx="8276456" cy="5328592"/>
          </a:xfrm>
        </p:spPr>
        <p:txBody>
          <a:bodyPr>
            <a:normAutofit fontScale="85000" lnSpcReduction="10000"/>
          </a:bodyPr>
          <a:lstStyle/>
          <a:p>
            <a:pPr lvl="0"/>
            <a:r>
              <a:rPr lang="en-GB" sz="2800" dirty="0"/>
              <a:t>2006 – MMU ranked 91st in the People and Planet Green League (comprehensive and independent league table of UK universities ranked by environmental and ethical performance)</a:t>
            </a:r>
            <a:endParaRPr lang="en-GB" sz="2400" dirty="0"/>
          </a:p>
          <a:p>
            <a:r>
              <a:rPr lang="en-GB" sz="2800" dirty="0" smtClean="0"/>
              <a:t>2010 </a:t>
            </a:r>
            <a:r>
              <a:rPr lang="en-GB" sz="2800" dirty="0"/>
              <a:t>onward – one of the </a:t>
            </a:r>
            <a:r>
              <a:rPr lang="en-GB" sz="2800" b="1" dirty="0"/>
              <a:t>top 10 greenest universities </a:t>
            </a:r>
            <a:r>
              <a:rPr lang="en-GB" sz="2800" dirty="0"/>
              <a:t>in the UK</a:t>
            </a:r>
            <a:endParaRPr lang="en-GB" sz="2400" dirty="0"/>
          </a:p>
          <a:p>
            <a:pPr lvl="1"/>
            <a:r>
              <a:rPr lang="en-GB" dirty="0"/>
              <a:t>Carbon emissions reduced by 18.5% </a:t>
            </a:r>
            <a:endParaRPr lang="en-GB" sz="2000" dirty="0"/>
          </a:p>
          <a:p>
            <a:pPr lvl="1"/>
            <a:r>
              <a:rPr lang="en-GB" dirty="0"/>
              <a:t>MMU awarded the </a:t>
            </a:r>
            <a:r>
              <a:rPr lang="en-GB" b="1" dirty="0"/>
              <a:t>Carbon Trust Standard </a:t>
            </a:r>
            <a:endParaRPr lang="en-GB" sz="2000" b="1" dirty="0"/>
          </a:p>
          <a:p>
            <a:pPr lvl="1"/>
            <a:r>
              <a:rPr lang="en-GB" b="1" dirty="0" smtClean="0"/>
              <a:t>Voted ‘</a:t>
            </a:r>
            <a:r>
              <a:rPr lang="en-GB" b="1" dirty="0" err="1" smtClean="0"/>
              <a:t>Ecofriendly</a:t>
            </a:r>
            <a:r>
              <a:rPr lang="en-GB" b="1" dirty="0" smtClean="0"/>
              <a:t> </a:t>
            </a:r>
            <a:r>
              <a:rPr lang="en-GB" b="1" dirty="0"/>
              <a:t>university’ </a:t>
            </a:r>
            <a:r>
              <a:rPr lang="en-GB" dirty="0" smtClean="0"/>
              <a:t>by </a:t>
            </a:r>
            <a:r>
              <a:rPr lang="en-GB" dirty="0"/>
              <a:t>94% of MMU students</a:t>
            </a:r>
            <a:endParaRPr lang="en-GB" sz="2000" dirty="0"/>
          </a:p>
          <a:p>
            <a:pPr lvl="1"/>
            <a:r>
              <a:rPr lang="en-GB" b="1" dirty="0"/>
              <a:t>Green Impact Awards for recycling</a:t>
            </a:r>
            <a:endParaRPr lang="en-GB" sz="2000" b="1" dirty="0"/>
          </a:p>
          <a:p>
            <a:pPr lvl="0"/>
            <a:r>
              <a:rPr lang="en-GB" sz="2800" dirty="0" smtClean="0"/>
              <a:t>2010/11 MMUBS </a:t>
            </a:r>
            <a:r>
              <a:rPr lang="en-GB" sz="2800" b="1" dirty="0" smtClean="0"/>
              <a:t>review </a:t>
            </a:r>
            <a:r>
              <a:rPr lang="en-GB" sz="2800" b="1" dirty="0"/>
              <a:t>of </a:t>
            </a:r>
            <a:r>
              <a:rPr lang="en-GB" sz="2800" b="1" dirty="0" smtClean="0"/>
              <a:t>UG curriculum </a:t>
            </a:r>
            <a:endParaRPr lang="en-GB" sz="2400" b="1" dirty="0"/>
          </a:p>
          <a:p>
            <a:pPr lvl="1"/>
            <a:r>
              <a:rPr lang="en-GB" dirty="0"/>
              <a:t>All programmes have now embedded responsible management within the first year </a:t>
            </a:r>
            <a:r>
              <a:rPr lang="en-GB" dirty="0" smtClean="0"/>
              <a:t>(L4) and </a:t>
            </a:r>
            <a:r>
              <a:rPr lang="en-GB" dirty="0"/>
              <a:t>in consequential units at levels 5 and 6. </a:t>
            </a:r>
            <a:endParaRPr lang="en-GB" sz="2000" dirty="0"/>
          </a:p>
          <a:p>
            <a:r>
              <a:rPr lang="en-GB" sz="2800" dirty="0"/>
              <a:t> </a:t>
            </a:r>
            <a:r>
              <a:rPr lang="en-GB" sz="2800" dirty="0" smtClean="0"/>
              <a:t>2012 </a:t>
            </a:r>
            <a:r>
              <a:rPr lang="en-GB" sz="2800" dirty="0"/>
              <a:t>– two </a:t>
            </a:r>
            <a:r>
              <a:rPr lang="en-GB" sz="2800" b="1" dirty="0"/>
              <a:t>Green Gown Awards </a:t>
            </a:r>
            <a:r>
              <a:rPr lang="en-GB" sz="2800" dirty="0"/>
              <a:t>(UK and International) in the ‘Continuous Improvement: Institutional Change’ category (awarded by Environmental Association for Universities and Colleges, EAUC)</a:t>
            </a:r>
            <a:endParaRPr lang="en-GB" sz="2400" dirty="0"/>
          </a:p>
          <a:p>
            <a:endParaRPr lang="en-GB" sz="2400" dirty="0"/>
          </a:p>
          <a:p>
            <a:endParaRPr lang="en-GB" dirty="0"/>
          </a:p>
        </p:txBody>
      </p:sp>
    </p:spTree>
    <p:extLst>
      <p:ext uri="{BB962C8B-B14F-4D97-AF65-F5344CB8AC3E}">
        <p14:creationId xmlns:p14="http://schemas.microsoft.com/office/powerpoint/2010/main" val="6239430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67544" y="1700808"/>
            <a:ext cx="8219256" cy="4752528"/>
          </a:xfrm>
        </p:spPr>
        <p:txBody>
          <a:bodyPr>
            <a:normAutofit fontScale="92500" lnSpcReduction="10000"/>
          </a:bodyPr>
          <a:lstStyle/>
          <a:p>
            <a:pPr lvl="0"/>
            <a:r>
              <a:rPr lang="en-GB" sz="2800" dirty="0"/>
              <a:t>S</a:t>
            </a:r>
            <a:r>
              <a:rPr lang="en-GB" sz="2800" dirty="0" smtClean="0"/>
              <a:t>ustainability </a:t>
            </a:r>
            <a:r>
              <a:rPr lang="en-GB" sz="2800" dirty="0"/>
              <a:t>initiatives embedded in core business operations to help create a sustainable future</a:t>
            </a:r>
            <a:endParaRPr lang="en-GB" sz="2400" dirty="0"/>
          </a:p>
          <a:p>
            <a:pPr lvl="1"/>
            <a:r>
              <a:rPr lang="en-GB" dirty="0"/>
              <a:t>Pilot organisation for highly innovative </a:t>
            </a:r>
            <a:r>
              <a:rPr lang="en-GB" b="1" dirty="0"/>
              <a:t>Carbon Literacy Project </a:t>
            </a:r>
            <a:r>
              <a:rPr lang="en-GB" dirty="0"/>
              <a:t>(creating shift in how we live, work and study) – 90 students involved </a:t>
            </a:r>
            <a:endParaRPr lang="en-GB" sz="2000" dirty="0"/>
          </a:p>
          <a:p>
            <a:pPr lvl="1"/>
            <a:r>
              <a:rPr lang="en-GB" b="1" dirty="0"/>
              <a:t>Green Impact programme for staff and students </a:t>
            </a:r>
            <a:r>
              <a:rPr lang="en-GB" dirty="0"/>
              <a:t>(4</a:t>
            </a:r>
            <a:r>
              <a:rPr lang="en-GB" baseline="30000" dirty="0"/>
              <a:t>th</a:t>
            </a:r>
            <a:r>
              <a:rPr lang="en-GB" dirty="0"/>
              <a:t> year running) </a:t>
            </a:r>
            <a:r>
              <a:rPr lang="en-GB" dirty="0" smtClean="0"/>
              <a:t>e.g. third </a:t>
            </a:r>
            <a:r>
              <a:rPr lang="en-GB" dirty="0"/>
              <a:t>year business students investigating feasibility of keeping bees and selling honey, or running sustainable transport competitions</a:t>
            </a:r>
            <a:endParaRPr lang="en-GB" sz="2000" dirty="0"/>
          </a:p>
          <a:p>
            <a:r>
              <a:rPr lang="en-GB" sz="2400" b="1" dirty="0" smtClean="0"/>
              <a:t>Collaborative</a:t>
            </a:r>
            <a:r>
              <a:rPr lang="en-GB" sz="2400" dirty="0" smtClean="0"/>
              <a:t> </a:t>
            </a:r>
            <a:r>
              <a:rPr lang="en-GB" sz="2400" dirty="0"/>
              <a:t>approaches and </a:t>
            </a:r>
            <a:r>
              <a:rPr lang="en-GB" sz="2400" b="1" dirty="0"/>
              <a:t>inter-faculty linkages </a:t>
            </a:r>
            <a:r>
              <a:rPr lang="en-GB" sz="2400" dirty="0"/>
              <a:t>essential for embedding sustainable practices throughout MMU</a:t>
            </a:r>
          </a:p>
          <a:p>
            <a:r>
              <a:rPr lang="en-GB" sz="2400" b="1" dirty="0" smtClean="0"/>
              <a:t>Connections </a:t>
            </a:r>
            <a:r>
              <a:rPr lang="en-GB" sz="2400" b="1" dirty="0"/>
              <a:t>and interactions </a:t>
            </a:r>
            <a:r>
              <a:rPr lang="en-GB" sz="2400" dirty="0"/>
              <a:t>between groups of </a:t>
            </a:r>
            <a:r>
              <a:rPr lang="en-GB" sz="2400" b="1" dirty="0"/>
              <a:t>key stakeholders </a:t>
            </a:r>
            <a:endParaRPr lang="en-GB" sz="2400" b="1" dirty="0" smtClean="0"/>
          </a:p>
          <a:p>
            <a:r>
              <a:rPr lang="en-GB" sz="2400" b="1" dirty="0" smtClean="0"/>
              <a:t>Holistic </a:t>
            </a:r>
            <a:r>
              <a:rPr lang="en-GB" sz="2400" b="1" dirty="0"/>
              <a:t>approach </a:t>
            </a:r>
            <a:r>
              <a:rPr lang="en-GB" sz="2400" dirty="0"/>
              <a:t>to embed sustainability at MMU</a:t>
            </a:r>
          </a:p>
          <a:p>
            <a:r>
              <a:rPr lang="en-GB" sz="2400" dirty="0"/>
              <a:t> </a:t>
            </a:r>
            <a:r>
              <a:rPr lang="en-GB" sz="2400" dirty="0" smtClean="0"/>
              <a:t>Creating </a:t>
            </a:r>
            <a:r>
              <a:rPr lang="en-GB" sz="2400" dirty="0"/>
              <a:t>frameworks to deliver similar </a:t>
            </a:r>
            <a:r>
              <a:rPr lang="en-GB" sz="2400" b="1" dirty="0"/>
              <a:t>training opportunities to local communities </a:t>
            </a:r>
            <a:r>
              <a:rPr lang="en-GB" sz="2400" dirty="0"/>
              <a:t>over coming </a:t>
            </a:r>
            <a:r>
              <a:rPr lang="en-GB" sz="2400" dirty="0" smtClean="0"/>
              <a:t>years</a:t>
            </a:r>
            <a:r>
              <a:rPr lang="en-GB" sz="2400" dirty="0"/>
              <a:t> </a:t>
            </a:r>
          </a:p>
          <a:p>
            <a:endParaRPr lang="en-GB" sz="2400" dirty="0"/>
          </a:p>
          <a:p>
            <a:endParaRPr lang="en-GB" dirty="0"/>
          </a:p>
        </p:txBody>
      </p:sp>
      <p:sp>
        <p:nvSpPr>
          <p:cNvPr id="4" name="Title 1"/>
          <p:cNvSpPr>
            <a:spLocks noGrp="1"/>
          </p:cNvSpPr>
          <p:nvPr>
            <p:ph type="title"/>
          </p:nvPr>
        </p:nvSpPr>
        <p:spPr>
          <a:xfrm>
            <a:off x="611560" y="260648"/>
            <a:ext cx="7772400" cy="1143000"/>
          </a:xfrm>
        </p:spPr>
        <p:txBody>
          <a:bodyPr>
            <a:normAutofit fontScale="90000"/>
          </a:bodyPr>
          <a:lstStyle/>
          <a:p>
            <a:r>
              <a:rPr lang="en-GB" dirty="0"/>
              <a:t>Achievements since joining PRME</a:t>
            </a:r>
            <a:br>
              <a:rPr lang="en-GB" dirty="0"/>
            </a:br>
            <a:r>
              <a:rPr lang="en-GB" dirty="0"/>
              <a:t>(MMU SIP Report 2012)</a:t>
            </a:r>
          </a:p>
        </p:txBody>
      </p:sp>
    </p:spTree>
    <p:extLst>
      <p:ext uri="{BB962C8B-B14F-4D97-AF65-F5344CB8AC3E}">
        <p14:creationId xmlns:p14="http://schemas.microsoft.com/office/powerpoint/2010/main" val="37211732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980728"/>
            <a:ext cx="8136904" cy="1143000"/>
          </a:xfrm>
        </p:spPr>
        <p:txBody>
          <a:bodyPr>
            <a:normAutofit fontScale="90000"/>
          </a:bodyPr>
          <a:lstStyle/>
          <a:p>
            <a:r>
              <a:rPr lang="en-GB" dirty="0"/>
              <a:t/>
            </a:r>
            <a:br>
              <a:rPr lang="en-GB" dirty="0"/>
            </a:br>
            <a:r>
              <a:rPr lang="en-GB" dirty="0"/>
              <a:t>Achievements since </a:t>
            </a:r>
            <a:r>
              <a:rPr lang="en-GB" dirty="0" smtClean="0"/>
              <a:t>last MMU SIP 2012 MMU </a:t>
            </a:r>
            <a:r>
              <a:rPr lang="en-GB" dirty="0"/>
              <a:t>SIP </a:t>
            </a:r>
            <a:r>
              <a:rPr lang="en-GB" dirty="0" smtClean="0"/>
              <a:t>Report 2014</a:t>
            </a:r>
            <a:r>
              <a:rPr lang="en-GB" dirty="0"/>
              <a:t/>
            </a:r>
            <a:br>
              <a:rPr lang="en-GB" dirty="0"/>
            </a:br>
            <a:endParaRPr lang="en-GB" dirty="0"/>
          </a:p>
        </p:txBody>
      </p:sp>
      <p:sp>
        <p:nvSpPr>
          <p:cNvPr id="3" name="Content Placeholder 2"/>
          <p:cNvSpPr>
            <a:spLocks noGrp="1"/>
          </p:cNvSpPr>
          <p:nvPr>
            <p:ph sz="quarter" idx="1"/>
          </p:nvPr>
        </p:nvSpPr>
        <p:spPr>
          <a:xfrm>
            <a:off x="467544" y="1700808"/>
            <a:ext cx="8219256" cy="5040560"/>
          </a:xfrm>
        </p:spPr>
        <p:txBody>
          <a:bodyPr>
            <a:normAutofit fontScale="85000" lnSpcReduction="20000"/>
          </a:bodyPr>
          <a:lstStyle/>
          <a:p>
            <a:r>
              <a:rPr lang="en-GB" dirty="0"/>
              <a:t>S</a:t>
            </a:r>
            <a:r>
              <a:rPr lang="en-GB" dirty="0" smtClean="0"/>
              <a:t>teady </a:t>
            </a:r>
            <a:r>
              <a:rPr lang="en-GB" b="1" dirty="0"/>
              <a:t>progress and improvement </a:t>
            </a:r>
            <a:r>
              <a:rPr lang="en-GB" dirty="0"/>
              <a:t>in environmental and ethical performance since MMU failed the first Green League assessment back in 2007</a:t>
            </a:r>
          </a:p>
          <a:p>
            <a:r>
              <a:rPr lang="en-GB" dirty="0" smtClean="0"/>
              <a:t>2014 – MMUBS </a:t>
            </a:r>
            <a:r>
              <a:rPr lang="en-GB" dirty="0"/>
              <a:t>building has exceeded the ‘Excellent’ rating of the BREEAM </a:t>
            </a:r>
          </a:p>
          <a:p>
            <a:pPr lvl="1"/>
            <a:r>
              <a:rPr lang="en-GB" dirty="0"/>
              <a:t>Sustainability Award Winner </a:t>
            </a:r>
          </a:p>
          <a:p>
            <a:pPr lvl="1"/>
            <a:r>
              <a:rPr lang="en-GB" dirty="0"/>
              <a:t>The Concrete Society Awards 2012</a:t>
            </a:r>
          </a:p>
          <a:p>
            <a:pPr lvl="1"/>
            <a:r>
              <a:rPr lang="en-GB" dirty="0"/>
              <a:t>The Prime Minister’s Award for Better Public Buildings</a:t>
            </a:r>
          </a:p>
          <a:p>
            <a:pPr lvl="1"/>
            <a:r>
              <a:rPr lang="en-GB" dirty="0"/>
              <a:t>The British Constriction Industry Awards </a:t>
            </a:r>
            <a:r>
              <a:rPr lang="en-GB" dirty="0" smtClean="0"/>
              <a:t>2013</a:t>
            </a:r>
            <a:endParaRPr lang="en-GB" dirty="0"/>
          </a:p>
          <a:p>
            <a:pPr lvl="1"/>
            <a:r>
              <a:rPr lang="en-GB" dirty="0"/>
              <a:t>Recognition by the Royal Institute of British Architects as an outstanding example of architecture in the North West</a:t>
            </a:r>
          </a:p>
          <a:p>
            <a:pPr marL="0" indent="0">
              <a:buNone/>
            </a:pPr>
            <a:endParaRPr lang="en-GB" sz="1000" dirty="0"/>
          </a:p>
          <a:p>
            <a:r>
              <a:rPr lang="en-GB" b="1" dirty="0"/>
              <a:t>Greenest University in the UK </a:t>
            </a:r>
            <a:r>
              <a:rPr lang="en-GB" dirty="0"/>
              <a:t>topping the 2013 People and Planet league table of 140 universities for environmental sustainability and performance</a:t>
            </a:r>
          </a:p>
          <a:p>
            <a:pPr marL="0" indent="0" algn="r">
              <a:buNone/>
            </a:pPr>
            <a:r>
              <a:rPr lang="en-GB" dirty="0" smtClean="0"/>
              <a:t>(People </a:t>
            </a:r>
            <a:r>
              <a:rPr lang="en-GB" dirty="0"/>
              <a:t>and Planet – UK’s only comprehensive and independent ranking </a:t>
            </a:r>
            <a:r>
              <a:rPr lang="en-GB" dirty="0" smtClean="0"/>
              <a:t>of universities </a:t>
            </a:r>
            <a:r>
              <a:rPr lang="en-GB" dirty="0"/>
              <a:t>by ethical and environmental criteria published by The </a:t>
            </a:r>
            <a:r>
              <a:rPr lang="en-GB" dirty="0" smtClean="0"/>
              <a:t>Guardian)</a:t>
            </a:r>
            <a:endParaRPr lang="en-GB" dirty="0"/>
          </a:p>
          <a:p>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836712"/>
            <a:ext cx="7772400" cy="854968"/>
          </a:xfrm>
        </p:spPr>
        <p:txBody>
          <a:bodyPr>
            <a:normAutofit fontScale="90000"/>
          </a:bodyPr>
          <a:lstStyle/>
          <a:p>
            <a:r>
              <a:rPr lang="en-GB" dirty="0"/>
              <a:t>MMU SIP </a:t>
            </a:r>
            <a:r>
              <a:rPr lang="en-GB" dirty="0" smtClean="0"/>
              <a:t>Report 2014</a:t>
            </a:r>
            <a:r>
              <a:rPr lang="en-GB" dirty="0"/>
              <a:t/>
            </a:r>
            <a:br>
              <a:rPr lang="en-GB" dirty="0"/>
            </a:br>
            <a:endParaRPr lang="en-GB" dirty="0"/>
          </a:p>
        </p:txBody>
      </p:sp>
      <p:sp>
        <p:nvSpPr>
          <p:cNvPr id="3" name="Content Placeholder 2"/>
          <p:cNvSpPr>
            <a:spLocks noGrp="1"/>
          </p:cNvSpPr>
          <p:nvPr>
            <p:ph sz="quarter" idx="1"/>
          </p:nvPr>
        </p:nvSpPr>
        <p:spPr>
          <a:xfrm>
            <a:off x="395536" y="1340768"/>
            <a:ext cx="8291264" cy="5616624"/>
          </a:xfrm>
        </p:spPr>
        <p:txBody>
          <a:bodyPr>
            <a:normAutofit fontScale="77500" lnSpcReduction="20000"/>
          </a:bodyPr>
          <a:lstStyle/>
          <a:p>
            <a:r>
              <a:rPr lang="en-GB" sz="2800" dirty="0"/>
              <a:t>2014 awards </a:t>
            </a:r>
            <a:r>
              <a:rPr lang="en-GB" sz="2800" dirty="0" smtClean="0"/>
              <a:t>in </a:t>
            </a:r>
            <a:r>
              <a:rPr lang="en-GB" sz="2800" b="1" i="1" dirty="0" smtClean="0"/>
              <a:t>Learning </a:t>
            </a:r>
            <a:r>
              <a:rPr lang="en-GB" sz="2800" b="1" i="1" dirty="0"/>
              <a:t>for a Sustainable Future</a:t>
            </a:r>
            <a:r>
              <a:rPr lang="en-GB" sz="2800" dirty="0"/>
              <a:t>, curricula or non-curricular activities engaging students in the sustainability agenda</a:t>
            </a:r>
          </a:p>
          <a:p>
            <a:r>
              <a:rPr lang="en-GB" sz="2800" dirty="0" smtClean="0"/>
              <a:t>Extra-curricular </a:t>
            </a:r>
            <a:r>
              <a:rPr lang="en-GB" sz="2800" dirty="0"/>
              <a:t>projects for </a:t>
            </a:r>
            <a:r>
              <a:rPr lang="en-GB" sz="2800" b="1" dirty="0" smtClean="0"/>
              <a:t>Green </a:t>
            </a:r>
            <a:r>
              <a:rPr lang="en-GB" sz="2800" b="1" dirty="0"/>
              <a:t>Impact submission</a:t>
            </a:r>
          </a:p>
          <a:p>
            <a:pPr lvl="0"/>
            <a:r>
              <a:rPr lang="en-GB" sz="2800" b="1" dirty="0"/>
              <a:t>T</a:t>
            </a:r>
            <a:r>
              <a:rPr lang="en-GB" sz="2800" b="1" dirty="0" smtClean="0"/>
              <a:t>eaching </a:t>
            </a:r>
            <a:r>
              <a:rPr lang="en-GB" sz="2800" b="1" dirty="0"/>
              <a:t>project </a:t>
            </a:r>
            <a:r>
              <a:rPr lang="en-GB" sz="2800" dirty="0" smtClean="0"/>
              <a:t>related </a:t>
            </a:r>
            <a:r>
              <a:rPr lang="en-GB" sz="2800" dirty="0"/>
              <a:t>to </a:t>
            </a:r>
            <a:r>
              <a:rPr lang="en-GB" sz="2800" dirty="0" smtClean="0"/>
              <a:t>new </a:t>
            </a:r>
            <a:r>
              <a:rPr lang="en-GB" sz="2800" dirty="0"/>
              <a:t>final year unit – Entrepreneurs, Business and Society – </a:t>
            </a:r>
            <a:r>
              <a:rPr lang="en-GB" sz="2800" dirty="0" smtClean="0"/>
              <a:t>strong </a:t>
            </a:r>
            <a:r>
              <a:rPr lang="en-GB" sz="2800" dirty="0"/>
              <a:t>sustainability / social enterprise content</a:t>
            </a:r>
          </a:p>
          <a:p>
            <a:pPr lvl="0"/>
            <a:r>
              <a:rPr lang="en-GB" b="1" dirty="0"/>
              <a:t>K</a:t>
            </a:r>
            <a:r>
              <a:rPr lang="en-GB" b="1" dirty="0" smtClean="0"/>
              <a:t>nowledge-sharing</a:t>
            </a:r>
            <a:r>
              <a:rPr lang="en-GB" dirty="0" smtClean="0"/>
              <a:t> </a:t>
            </a:r>
            <a:r>
              <a:rPr lang="en-GB" dirty="0"/>
              <a:t>project related to workshops promoting more sustainability in curriculum</a:t>
            </a:r>
          </a:p>
          <a:p>
            <a:pPr lvl="0"/>
            <a:r>
              <a:rPr lang="en-GB" b="1" dirty="0" smtClean="0"/>
              <a:t>AACSB </a:t>
            </a:r>
            <a:r>
              <a:rPr lang="en-GB" b="1" dirty="0"/>
              <a:t>accreditation </a:t>
            </a:r>
            <a:r>
              <a:rPr lang="en-GB" dirty="0"/>
              <a:t>(March 2016) – PRME is part of </a:t>
            </a:r>
            <a:r>
              <a:rPr lang="en-GB" dirty="0" smtClean="0"/>
              <a:t>the MMU AACSB </a:t>
            </a:r>
            <a:r>
              <a:rPr lang="en-GB" dirty="0"/>
              <a:t>accreditation ‘story</a:t>
            </a:r>
            <a:r>
              <a:rPr lang="en-GB" dirty="0" smtClean="0"/>
              <a:t>’</a:t>
            </a:r>
            <a:endParaRPr lang="en-GB" dirty="0"/>
          </a:p>
          <a:p>
            <a:pPr lvl="0"/>
            <a:r>
              <a:rPr lang="en-GB" sz="2800" dirty="0"/>
              <a:t>Strategic management and resource</a:t>
            </a:r>
          </a:p>
          <a:p>
            <a:r>
              <a:rPr lang="en-GB" sz="2800" dirty="0"/>
              <a:t>Learning and teaching practices including ethics and sustainability as </a:t>
            </a:r>
            <a:r>
              <a:rPr lang="en-GB" sz="2800" b="1" dirty="0"/>
              <a:t>measurable performance trait</a:t>
            </a:r>
            <a:r>
              <a:rPr lang="en-GB" sz="2800" dirty="0"/>
              <a:t> in student work </a:t>
            </a:r>
          </a:p>
          <a:p>
            <a:pPr lvl="0"/>
            <a:r>
              <a:rPr lang="en-GB" sz="2800" dirty="0" smtClean="0"/>
              <a:t>Student </a:t>
            </a:r>
            <a:r>
              <a:rPr lang="en-GB" sz="2800" dirty="0"/>
              <a:t>orientation, engagement, experience, academic progression and </a:t>
            </a:r>
            <a:r>
              <a:rPr lang="en-GB" sz="2800" dirty="0" smtClean="0"/>
              <a:t>employability</a:t>
            </a:r>
          </a:p>
          <a:p>
            <a:pPr lvl="0"/>
            <a:r>
              <a:rPr lang="en-GB" sz="2800" dirty="0" smtClean="0"/>
              <a:t>Academic </a:t>
            </a:r>
            <a:r>
              <a:rPr lang="en-GB" sz="2800" dirty="0"/>
              <a:t>and </a:t>
            </a:r>
            <a:r>
              <a:rPr lang="en-GB" sz="2800" b="1" dirty="0"/>
              <a:t>professional career preparation and advancement</a:t>
            </a:r>
            <a:r>
              <a:rPr lang="en-GB" sz="2800" dirty="0"/>
              <a:t>, including a new value </a:t>
            </a:r>
            <a:r>
              <a:rPr lang="en-GB" sz="2800" dirty="0" smtClean="0"/>
              <a:t>‘Statement’ – </a:t>
            </a:r>
            <a:r>
              <a:rPr lang="en-GB" i="1" dirty="0" smtClean="0"/>
              <a:t>“</a:t>
            </a:r>
            <a:r>
              <a:rPr lang="en-GB" i="1" dirty="0"/>
              <a:t>work in a collegiate and supportive way, continuously striving to enhance our qualities in a manner that is socially, ethically and environmentally responsible”</a:t>
            </a:r>
            <a:endParaRPr lang="en-GB" sz="2000" dirty="0"/>
          </a:p>
          <a:p>
            <a:endParaRPr lang="en-GB" dirty="0"/>
          </a:p>
        </p:txBody>
      </p:sp>
    </p:spTree>
    <p:extLst>
      <p:ext uri="{BB962C8B-B14F-4D97-AF65-F5344CB8AC3E}">
        <p14:creationId xmlns:p14="http://schemas.microsoft.com/office/powerpoint/2010/main" val="38772807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692696"/>
            <a:ext cx="7772400" cy="634082"/>
          </a:xfrm>
        </p:spPr>
        <p:txBody>
          <a:bodyPr>
            <a:normAutofit fontScale="90000"/>
          </a:bodyPr>
          <a:lstStyle/>
          <a:p>
            <a:r>
              <a:rPr lang="en-GB" dirty="0" smtClean="0"/>
              <a:t>Sustainability in the MMU Business School Curriculum </a:t>
            </a:r>
            <a:endParaRPr lang="en-GB" dirty="0"/>
          </a:p>
        </p:txBody>
      </p:sp>
      <p:sp>
        <p:nvSpPr>
          <p:cNvPr id="3" name="Content Placeholder 2"/>
          <p:cNvSpPr>
            <a:spLocks noGrp="1"/>
          </p:cNvSpPr>
          <p:nvPr>
            <p:ph sz="quarter" idx="1"/>
          </p:nvPr>
        </p:nvSpPr>
        <p:spPr>
          <a:xfrm>
            <a:off x="323528" y="1412776"/>
            <a:ext cx="8568952" cy="5445224"/>
          </a:xfrm>
        </p:spPr>
        <p:txBody>
          <a:bodyPr>
            <a:normAutofit fontScale="92500" lnSpcReduction="20000"/>
          </a:bodyPr>
          <a:lstStyle/>
          <a:p>
            <a:r>
              <a:rPr lang="en-GB" b="1" dirty="0" smtClean="0"/>
              <a:t>QQR/AACSB Guidance</a:t>
            </a:r>
          </a:p>
          <a:p>
            <a:r>
              <a:rPr lang="en-GB" b="1" dirty="0" smtClean="0"/>
              <a:t>Quinquennial Review </a:t>
            </a:r>
            <a:r>
              <a:rPr lang="en-GB" dirty="0" smtClean="0"/>
              <a:t>with Business School adopting AACSB related criteria </a:t>
            </a:r>
            <a:r>
              <a:rPr lang="en-GB" dirty="0" smtClean="0"/>
              <a:t>(ethical </a:t>
            </a:r>
            <a:r>
              <a:rPr lang="en-GB" dirty="0" smtClean="0"/>
              <a:t>and sustainability </a:t>
            </a:r>
            <a:r>
              <a:rPr lang="en-GB" dirty="0" smtClean="0"/>
              <a:t>awareness) </a:t>
            </a:r>
          </a:p>
          <a:p>
            <a:r>
              <a:rPr lang="en-GB" dirty="0" smtClean="0"/>
              <a:t>Guidelines to </a:t>
            </a:r>
            <a:r>
              <a:rPr lang="en-GB" dirty="0" smtClean="0"/>
              <a:t>include ethical/sustainability content in </a:t>
            </a:r>
            <a:r>
              <a:rPr lang="en-GB" dirty="0" smtClean="0"/>
              <a:t>existing </a:t>
            </a:r>
            <a:r>
              <a:rPr lang="en-GB" dirty="0" smtClean="0"/>
              <a:t>and/or new units (unit specifications and/or designing unit assessment – </a:t>
            </a:r>
            <a:r>
              <a:rPr lang="en-GB" b="1" dirty="0" smtClean="0"/>
              <a:t>SEEG led</a:t>
            </a:r>
            <a:r>
              <a:rPr lang="en-GB" dirty="0" smtClean="0"/>
              <a:t>)</a:t>
            </a:r>
            <a:endParaRPr lang="en-GB" sz="1100" dirty="0" smtClean="0"/>
          </a:p>
          <a:p>
            <a:r>
              <a:rPr lang="en-GB" b="1" dirty="0" smtClean="0"/>
              <a:t>Background </a:t>
            </a:r>
            <a:r>
              <a:rPr lang="en-GB" dirty="0" smtClean="0"/>
              <a:t>- Sustainability is a broad and contested concept.  UNESCO (2007) (UN Decade of Education for Sustainable Development, 2005-2014) presents four key learning concepts of education for sustainable development (ESD):</a:t>
            </a:r>
          </a:p>
          <a:p>
            <a:pPr lvl="2"/>
            <a:r>
              <a:rPr lang="en-GB" b="1" dirty="0" smtClean="0"/>
              <a:t>Envisioning</a:t>
            </a:r>
            <a:r>
              <a:rPr lang="en-GB" dirty="0" smtClean="0"/>
              <a:t>: being able to imagine a better future. </a:t>
            </a:r>
          </a:p>
          <a:p>
            <a:pPr lvl="2"/>
            <a:r>
              <a:rPr lang="en-GB" b="1" dirty="0" smtClean="0"/>
              <a:t>Critical thinking and reflection</a:t>
            </a:r>
            <a:r>
              <a:rPr lang="en-GB" dirty="0" smtClean="0"/>
              <a:t>: critical thinking skills help people learn to examine the economic, environmental, social or cultural structure in the context of sustainable development</a:t>
            </a:r>
          </a:p>
          <a:p>
            <a:pPr lvl="2"/>
            <a:r>
              <a:rPr lang="en-GB" b="1" dirty="0" smtClean="0"/>
              <a:t>Systemic thinking</a:t>
            </a:r>
            <a:r>
              <a:rPr lang="en-GB" dirty="0" smtClean="0"/>
              <a:t>: acknowledging complexities and looking for links and synergies when trying to find solutions to problems.</a:t>
            </a:r>
          </a:p>
          <a:p>
            <a:pPr lvl="2"/>
            <a:r>
              <a:rPr lang="en-GB" b="1" dirty="0" smtClean="0"/>
              <a:t>Building partnerships</a:t>
            </a:r>
            <a:r>
              <a:rPr lang="en-GB" dirty="0" smtClean="0"/>
              <a:t>: promoting dialogue and negotiation, learning to work together with different groups and stakeholders.</a:t>
            </a:r>
          </a:p>
          <a:p>
            <a:pPr lvl="1"/>
            <a:endParaRPr lang="en-GB"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8291264" cy="1143000"/>
          </a:xfrm>
        </p:spPr>
        <p:txBody>
          <a:bodyPr>
            <a:normAutofit fontScale="90000"/>
          </a:bodyPr>
          <a:lstStyle/>
          <a:p>
            <a:r>
              <a:rPr lang="en-GB" dirty="0"/>
              <a:t>MMU SIP </a:t>
            </a:r>
            <a:r>
              <a:rPr lang="en-GB" dirty="0" smtClean="0"/>
              <a:t>Report 2014</a:t>
            </a:r>
            <a:r>
              <a:rPr lang="en-GB" dirty="0"/>
              <a:t/>
            </a:r>
            <a:br>
              <a:rPr lang="en-GB" dirty="0"/>
            </a:br>
            <a:endParaRPr lang="en-GB" dirty="0"/>
          </a:p>
        </p:txBody>
      </p:sp>
      <p:sp>
        <p:nvSpPr>
          <p:cNvPr id="3" name="Content Placeholder 2"/>
          <p:cNvSpPr>
            <a:spLocks noGrp="1"/>
          </p:cNvSpPr>
          <p:nvPr>
            <p:ph sz="quarter" idx="1"/>
          </p:nvPr>
        </p:nvSpPr>
        <p:spPr>
          <a:xfrm>
            <a:off x="467544" y="1268760"/>
            <a:ext cx="8219256" cy="5589240"/>
          </a:xfrm>
        </p:spPr>
        <p:txBody>
          <a:bodyPr>
            <a:normAutofit/>
          </a:bodyPr>
          <a:lstStyle/>
          <a:p>
            <a:r>
              <a:rPr lang="en-GB" sz="2200" b="1" dirty="0"/>
              <a:t>Key syllabus content </a:t>
            </a:r>
            <a:r>
              <a:rPr lang="en-GB" sz="2200" dirty="0"/>
              <a:t>- all units aiming to include some ethical or sustainability content (sustainability, sustainable development and CSR). </a:t>
            </a:r>
          </a:p>
          <a:p>
            <a:pPr lvl="0"/>
            <a:r>
              <a:rPr lang="en-GB" sz="2200" b="1" dirty="0" smtClean="0"/>
              <a:t>Five-Year </a:t>
            </a:r>
            <a:r>
              <a:rPr lang="en-GB" sz="2200" b="1" dirty="0"/>
              <a:t>Periodic Review of Programmes </a:t>
            </a:r>
            <a:r>
              <a:rPr lang="en-GB" sz="2200" dirty="0"/>
              <a:t>– 2014 five-year review leading to five programme learning outcomes for student attainment, one of which directly related to </a:t>
            </a:r>
            <a:r>
              <a:rPr lang="en-GB" sz="2200" b="1" dirty="0"/>
              <a:t>instilling sustainable and ethical awareness</a:t>
            </a:r>
            <a:r>
              <a:rPr lang="en-GB" sz="2200" dirty="0"/>
              <a:t> throughout studying and a professional development framework</a:t>
            </a:r>
            <a:r>
              <a:rPr lang="en-GB" sz="2200" dirty="0" smtClean="0"/>
              <a:t>.</a:t>
            </a:r>
          </a:p>
          <a:p>
            <a:pPr lvl="0"/>
            <a:r>
              <a:rPr lang="en-GB" sz="2200" b="1" dirty="0" smtClean="0"/>
              <a:t>MMU Employability </a:t>
            </a:r>
            <a:r>
              <a:rPr lang="en-GB" sz="2200" b="1" dirty="0"/>
              <a:t>&amp; Sustainability </a:t>
            </a:r>
            <a:r>
              <a:rPr lang="en-GB" sz="2200" b="1" dirty="0" smtClean="0"/>
              <a:t>Outcomes </a:t>
            </a:r>
            <a:r>
              <a:rPr lang="en-GB" sz="2200" dirty="0" smtClean="0"/>
              <a:t>- all </a:t>
            </a:r>
            <a:r>
              <a:rPr lang="en-GB" sz="2200" dirty="0"/>
              <a:t>MMU units include following statements:</a:t>
            </a:r>
          </a:p>
          <a:p>
            <a:pPr lvl="2"/>
            <a:r>
              <a:rPr lang="en-GB" dirty="0"/>
              <a:t>Analyse real world situations critically </a:t>
            </a:r>
          </a:p>
          <a:p>
            <a:pPr lvl="2"/>
            <a:r>
              <a:rPr lang="en-GB" dirty="0"/>
              <a:t>Demonstrate professionalism and ethical awareness</a:t>
            </a:r>
          </a:p>
          <a:p>
            <a:pPr lvl="2"/>
            <a:r>
              <a:rPr lang="en-GB" dirty="0"/>
              <a:t>Communicate effectively using a range of media </a:t>
            </a:r>
          </a:p>
          <a:p>
            <a:pPr lvl="2"/>
            <a:r>
              <a:rPr lang="en-GB" dirty="0"/>
              <a:t>Find, evaluate, synthesise and use information </a:t>
            </a:r>
          </a:p>
          <a:p>
            <a:pPr lvl="2"/>
            <a:r>
              <a:rPr lang="en-GB" dirty="0"/>
              <a:t>Work within social, environmental and community contexts </a:t>
            </a:r>
          </a:p>
          <a:p>
            <a:pPr lvl="2"/>
            <a:r>
              <a:rPr lang="en-GB" dirty="0"/>
              <a:t>Use systems and scenario thinking </a:t>
            </a:r>
          </a:p>
          <a:p>
            <a:pPr lvl="2"/>
            <a:r>
              <a:rPr lang="en-GB" dirty="0"/>
              <a:t>Engage with stakeholder/interdisciplinary perspectives</a:t>
            </a:r>
          </a:p>
          <a:p>
            <a:endParaRPr lang="en-GB" dirty="0"/>
          </a:p>
          <a:p>
            <a:endParaRPr lang="en-GB" sz="2400" dirty="0"/>
          </a:p>
          <a:p>
            <a:endParaRPr lang="en-GB" dirty="0"/>
          </a:p>
        </p:txBody>
      </p:sp>
    </p:spTree>
    <p:extLst>
      <p:ext uri="{BB962C8B-B14F-4D97-AF65-F5344CB8AC3E}">
        <p14:creationId xmlns:p14="http://schemas.microsoft.com/office/powerpoint/2010/main" val="18088839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PRME Network</a:t>
            </a:r>
            <a:endParaRPr lang="en-GB" dirty="0"/>
          </a:p>
        </p:txBody>
      </p:sp>
      <p:sp>
        <p:nvSpPr>
          <p:cNvPr id="3" name="Content Placeholder 2"/>
          <p:cNvSpPr>
            <a:spLocks noGrp="1"/>
          </p:cNvSpPr>
          <p:nvPr>
            <p:ph sz="quarter" idx="1"/>
          </p:nvPr>
        </p:nvSpPr>
        <p:spPr>
          <a:xfrm>
            <a:off x="914400" y="2060848"/>
            <a:ext cx="7772400" cy="4797152"/>
          </a:xfrm>
        </p:spPr>
        <p:txBody>
          <a:bodyPr>
            <a:normAutofit/>
          </a:bodyPr>
          <a:lstStyle/>
          <a:p>
            <a:r>
              <a:rPr lang="en-GB" sz="2400" dirty="0" smtClean="0"/>
              <a:t>Launched at the 2007 UN Global Compact Leaders Summit in Geneva</a:t>
            </a:r>
          </a:p>
          <a:p>
            <a:r>
              <a:rPr lang="en-GB" sz="2400" dirty="0" smtClean="0"/>
              <a:t>Largest organised relationship between UN and business </a:t>
            </a:r>
            <a:r>
              <a:rPr lang="en-GB" sz="2400" dirty="0" smtClean="0"/>
              <a:t>schools</a:t>
            </a:r>
          </a:p>
          <a:p>
            <a:r>
              <a:rPr lang="en-GB" sz="2400" dirty="0" smtClean="0"/>
              <a:t>Over </a:t>
            </a:r>
            <a:r>
              <a:rPr lang="en-GB" sz="2400" dirty="0"/>
              <a:t>650 leading business schools and management-related academic institutions from over 80 countries </a:t>
            </a:r>
            <a:r>
              <a:rPr lang="en-GB" sz="2400" dirty="0" smtClean="0"/>
              <a:t>worldwide</a:t>
            </a:r>
          </a:p>
          <a:p>
            <a:r>
              <a:rPr lang="en-GB" sz="2400" dirty="0"/>
              <a:t>The PRME Principles – framework for </a:t>
            </a:r>
            <a:r>
              <a:rPr lang="en-GB" sz="2400" b="1" dirty="0"/>
              <a:t>gradual, systemic change in business schools and management-related academic institutions</a:t>
            </a:r>
          </a:p>
          <a:p>
            <a:endParaRPr lang="en-GB" sz="2400" dirty="0"/>
          </a:p>
          <a:p>
            <a:endParaRPr lang="en-GB"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4664"/>
            <a:ext cx="8291264" cy="1012974"/>
          </a:xfrm>
        </p:spPr>
        <p:txBody>
          <a:bodyPr>
            <a:normAutofit fontScale="90000"/>
          </a:bodyPr>
          <a:lstStyle/>
          <a:p>
            <a:r>
              <a:rPr lang="en-GB" dirty="0"/>
              <a:t>MMU SIP </a:t>
            </a:r>
            <a:r>
              <a:rPr lang="en-GB" dirty="0" smtClean="0"/>
              <a:t>Report 2014</a:t>
            </a:r>
            <a:r>
              <a:rPr lang="en-GB" dirty="0"/>
              <a:t/>
            </a:r>
            <a:br>
              <a:rPr lang="en-GB" dirty="0"/>
            </a:br>
            <a:endParaRPr lang="en-GB" dirty="0"/>
          </a:p>
        </p:txBody>
      </p:sp>
      <p:sp>
        <p:nvSpPr>
          <p:cNvPr id="3" name="Content Placeholder 2"/>
          <p:cNvSpPr>
            <a:spLocks noGrp="1"/>
          </p:cNvSpPr>
          <p:nvPr>
            <p:ph sz="quarter" idx="1"/>
          </p:nvPr>
        </p:nvSpPr>
        <p:spPr>
          <a:xfrm>
            <a:off x="467544" y="1124744"/>
            <a:ext cx="8219256" cy="5733256"/>
          </a:xfrm>
        </p:spPr>
        <p:txBody>
          <a:bodyPr>
            <a:normAutofit fontScale="92500" lnSpcReduction="10000"/>
          </a:bodyPr>
          <a:lstStyle/>
          <a:p>
            <a:pPr lvl="0"/>
            <a:r>
              <a:rPr lang="en-GB" sz="2400" b="1" dirty="0" smtClean="0"/>
              <a:t>Research </a:t>
            </a:r>
            <a:r>
              <a:rPr lang="en-GB" sz="2400" b="1" dirty="0"/>
              <a:t>quality and impact </a:t>
            </a:r>
            <a:r>
              <a:rPr lang="en-GB" sz="2400" dirty="0"/>
              <a:t>with examples of innovation, impact and engagement achieved through targeted resource investment and collegial processes for critical </a:t>
            </a:r>
            <a:r>
              <a:rPr lang="en-GB" sz="2400" dirty="0" smtClean="0"/>
              <a:t>reflection</a:t>
            </a:r>
            <a:endParaRPr lang="en-GB" sz="2400" dirty="0"/>
          </a:p>
          <a:p>
            <a:pPr lvl="0"/>
            <a:r>
              <a:rPr lang="en-GB" sz="2400" dirty="0"/>
              <a:t>Developing Educational Frameworks, Materials and Environments through </a:t>
            </a:r>
            <a:r>
              <a:rPr lang="en-GB" sz="2400" b="1" dirty="0"/>
              <a:t>The Early Career Professional</a:t>
            </a:r>
          </a:p>
          <a:p>
            <a:pPr lvl="1"/>
            <a:r>
              <a:rPr lang="en-GB" sz="2200" dirty="0" smtClean="0"/>
              <a:t>Translate </a:t>
            </a:r>
            <a:r>
              <a:rPr lang="en-GB" sz="2200" dirty="0"/>
              <a:t>curriculum focus on </a:t>
            </a:r>
            <a:r>
              <a:rPr lang="en-GB" sz="2200" b="1" dirty="0"/>
              <a:t>employability, professionalism, ethical and sustainable enterprise</a:t>
            </a:r>
            <a:r>
              <a:rPr lang="en-GB" sz="2200" dirty="0"/>
              <a:t> into the development of a </a:t>
            </a:r>
            <a:r>
              <a:rPr lang="en-GB" sz="2200" b="1" dirty="0"/>
              <a:t>professional </a:t>
            </a:r>
            <a:r>
              <a:rPr lang="en-GB" sz="2200" b="1" dirty="0" smtClean="0"/>
              <a:t>identity</a:t>
            </a:r>
            <a:endParaRPr lang="en-GB" sz="2200" b="1" dirty="0"/>
          </a:p>
          <a:p>
            <a:pPr lvl="1"/>
            <a:r>
              <a:rPr lang="en-GB" sz="2200" dirty="0" smtClean="0"/>
              <a:t>Promote </a:t>
            </a:r>
            <a:r>
              <a:rPr lang="en-GB" sz="2200" dirty="0"/>
              <a:t>student ownership of their </a:t>
            </a:r>
            <a:r>
              <a:rPr lang="en-GB" sz="2200" b="1" dirty="0"/>
              <a:t>own personal </a:t>
            </a:r>
            <a:r>
              <a:rPr lang="en-GB" sz="2200" b="1" dirty="0" smtClean="0"/>
              <a:t>&amp; </a:t>
            </a:r>
            <a:r>
              <a:rPr lang="en-GB" sz="2200" b="1" dirty="0"/>
              <a:t>professional development</a:t>
            </a:r>
          </a:p>
          <a:p>
            <a:pPr lvl="1"/>
            <a:r>
              <a:rPr lang="en-GB" sz="2200" dirty="0" smtClean="0"/>
              <a:t>Develop </a:t>
            </a:r>
            <a:r>
              <a:rPr lang="en-GB" sz="2200" b="1" dirty="0"/>
              <a:t>students’ professional network and identity </a:t>
            </a:r>
            <a:r>
              <a:rPr lang="en-GB" sz="2200" dirty="0" smtClean="0"/>
              <a:t>– engage </a:t>
            </a:r>
            <a:r>
              <a:rPr lang="en-GB" sz="2200" dirty="0"/>
              <a:t>in their chosen professional community and accredit skills (professional bodies) </a:t>
            </a:r>
          </a:p>
          <a:p>
            <a:pPr lvl="1"/>
            <a:r>
              <a:rPr lang="en-GB" sz="2200" dirty="0" smtClean="0"/>
              <a:t>Encourage </a:t>
            </a:r>
            <a:r>
              <a:rPr lang="en-GB" sz="2200" dirty="0"/>
              <a:t>students to identify and </a:t>
            </a:r>
            <a:r>
              <a:rPr lang="en-GB" sz="2200" b="1" dirty="0"/>
              <a:t>capture transferable skil</a:t>
            </a:r>
            <a:r>
              <a:rPr lang="en-GB" sz="2200" dirty="0"/>
              <a:t>ls gained across curricular, extra-curricular, work, leisure and social activities, and record this in a </a:t>
            </a:r>
            <a:r>
              <a:rPr lang="en-GB" sz="2200" b="1" dirty="0"/>
              <a:t>portfolio</a:t>
            </a:r>
            <a:r>
              <a:rPr lang="en-GB" sz="2200" dirty="0"/>
              <a:t> (flexible and personally tailored approach)</a:t>
            </a:r>
          </a:p>
          <a:p>
            <a:pPr marL="0" indent="0" algn="r">
              <a:buNone/>
            </a:pPr>
            <a:endParaRPr lang="en-GB" sz="900" dirty="0" smtClean="0"/>
          </a:p>
          <a:p>
            <a:pPr marL="0" indent="0" algn="r">
              <a:buNone/>
            </a:pPr>
            <a:r>
              <a:rPr lang="en-GB" sz="2000" dirty="0" smtClean="0"/>
              <a:t>Faculty </a:t>
            </a:r>
            <a:r>
              <a:rPr lang="en-GB" sz="2000" dirty="0"/>
              <a:t>of Business and Law, Business School, Principles for Responsible, Management Education, </a:t>
            </a:r>
            <a:r>
              <a:rPr lang="en-GB" sz="2000" u="sng" dirty="0">
                <a:hlinkClick r:id="rId2"/>
              </a:rPr>
              <a:t>www.unprme.org</a:t>
            </a:r>
            <a:r>
              <a:rPr lang="en-GB" sz="2000" dirty="0"/>
              <a:t>, Sharing Information on Progress Report, November </a:t>
            </a:r>
            <a:r>
              <a:rPr lang="en-GB" sz="2000" dirty="0" smtClean="0"/>
              <a:t>2014 </a:t>
            </a:r>
            <a:r>
              <a:rPr lang="en-GB" sz="2000" dirty="0" smtClean="0">
                <a:hlinkClick r:id="rId3"/>
              </a:rPr>
              <a:t>http</a:t>
            </a:r>
            <a:r>
              <a:rPr lang="en-GB" sz="2000" dirty="0">
                <a:hlinkClick r:id="rId3"/>
              </a:rPr>
              <a:t>://www.unprme.org/reports/9635PRMEProgressReportFINAL.pdf</a:t>
            </a:r>
            <a:endParaRPr lang="en-GB" sz="2000" dirty="0"/>
          </a:p>
          <a:p>
            <a:endParaRPr lang="en-GB" sz="2400" dirty="0"/>
          </a:p>
          <a:p>
            <a:endParaRPr lang="en-GB" dirty="0"/>
          </a:p>
        </p:txBody>
      </p:sp>
    </p:spTree>
    <p:extLst>
      <p:ext uri="{BB962C8B-B14F-4D97-AF65-F5344CB8AC3E}">
        <p14:creationId xmlns:p14="http://schemas.microsoft.com/office/powerpoint/2010/main" val="7238448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836712"/>
            <a:ext cx="7772400" cy="1156990"/>
          </a:xfrm>
        </p:spPr>
        <p:txBody>
          <a:bodyPr>
            <a:normAutofit fontScale="90000"/>
          </a:bodyPr>
          <a:lstStyle/>
          <a:p>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smtClean="0"/>
              <a:t/>
            </a:r>
            <a:br>
              <a:rPr lang="en-GB" b="1" dirty="0" smtClean="0"/>
            </a:br>
            <a:r>
              <a:rPr lang="en-GB" dirty="0" smtClean="0"/>
              <a:t>MMU Sustainable and Ethical Enterprise Group </a:t>
            </a:r>
            <a:r>
              <a:rPr lang="en-GB" dirty="0" smtClean="0"/>
              <a:t>(</a:t>
            </a:r>
            <a:r>
              <a:rPr lang="en-GB" dirty="0" smtClean="0"/>
              <a:t>SEEG)</a:t>
            </a:r>
            <a:br>
              <a:rPr lang="en-GB" dirty="0" smtClean="0"/>
            </a:br>
            <a:endParaRPr lang="en-GB" dirty="0"/>
          </a:p>
        </p:txBody>
      </p:sp>
      <p:sp>
        <p:nvSpPr>
          <p:cNvPr id="3" name="Content Placeholder 2"/>
          <p:cNvSpPr>
            <a:spLocks noGrp="1"/>
          </p:cNvSpPr>
          <p:nvPr>
            <p:ph sz="quarter" idx="1"/>
          </p:nvPr>
        </p:nvSpPr>
        <p:spPr>
          <a:xfrm>
            <a:off x="611560" y="1484784"/>
            <a:ext cx="8075240" cy="5373216"/>
          </a:xfrm>
        </p:spPr>
        <p:txBody>
          <a:bodyPr>
            <a:normAutofit fontScale="92500" lnSpcReduction="10000"/>
          </a:bodyPr>
          <a:lstStyle/>
          <a:p>
            <a:r>
              <a:rPr lang="en-GB" dirty="0" smtClean="0"/>
              <a:t>Founded in 2012 and given cluster status in 2013 by the university (monthly meetings</a:t>
            </a:r>
            <a:r>
              <a:rPr lang="en-GB" dirty="0" smtClean="0"/>
              <a:t>)</a:t>
            </a:r>
          </a:p>
          <a:p>
            <a:endParaRPr lang="en-GB" sz="900" dirty="0" smtClean="0"/>
          </a:p>
          <a:p>
            <a:r>
              <a:rPr lang="en-GB" b="1" dirty="0" smtClean="0"/>
              <a:t>Mission Statement</a:t>
            </a:r>
            <a:br>
              <a:rPr lang="en-GB" b="1" dirty="0" smtClean="0"/>
            </a:br>
            <a:r>
              <a:rPr lang="en-GB" i="1" dirty="0" smtClean="0"/>
              <a:t>SEEG aspires to act as a central hub for researchers, academics, and environmental practitioners within the university who come together and share opportunities, exchange knowledge and work as a collective, so as to forward and to contribute to embedding sustainable and ethical considerations across all aspects of the MMU’s activities. Through such a mission we can ensure that our research is of social value, and that our students enter the working environment with an understanding of the wider socio-economic and environment impacts of everything they do. The group works in partnership with, and in support of the universities award winning </a:t>
            </a:r>
            <a:r>
              <a:rPr lang="en-GB" i="1" dirty="0" smtClean="0">
                <a:hlinkClick r:id="rId2"/>
              </a:rPr>
              <a:t>Environment Team</a:t>
            </a:r>
            <a:r>
              <a:rPr lang="en-GB" i="1" dirty="0" smtClean="0"/>
              <a:t>, in ensuring that Manchester Metropolitan University remains the country’s leading institution in environmental commitments and achievements.</a:t>
            </a:r>
          </a:p>
          <a:p>
            <a:pPr algn="r">
              <a:buNone/>
            </a:pPr>
            <a:r>
              <a:rPr lang="en-GB" sz="2200" dirty="0" smtClean="0"/>
              <a:t>(</a:t>
            </a:r>
            <a:r>
              <a:rPr lang="en-GB" sz="2200" dirty="0" smtClean="0">
                <a:hlinkClick r:id="rId3"/>
              </a:rPr>
              <a:t>www.business.mmu.ac.uk/seeg</a:t>
            </a:r>
            <a:r>
              <a:rPr lang="en-GB" sz="2200" dirty="0" smtClean="0"/>
              <a:t>, 2016)</a:t>
            </a:r>
            <a:endParaRPr lang="en-GB" sz="22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7772400" cy="1156990"/>
          </a:xfrm>
        </p:spPr>
        <p:txBody>
          <a:bodyPr>
            <a:normAutofit fontScale="90000"/>
          </a:bodyPr>
          <a:lstStyle/>
          <a:p>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smtClean="0"/>
              <a:t/>
            </a:r>
            <a:br>
              <a:rPr lang="en-GB" b="1" dirty="0" smtClean="0"/>
            </a:br>
            <a:r>
              <a:rPr lang="en-GB" dirty="0" smtClean="0"/>
              <a:t>MMU Sustainable and Ethical Enterprise Group  (SEEG)</a:t>
            </a:r>
            <a:br>
              <a:rPr lang="en-GB" dirty="0" smtClean="0"/>
            </a:br>
            <a:endParaRPr lang="en-GB" dirty="0"/>
          </a:p>
        </p:txBody>
      </p:sp>
      <p:sp>
        <p:nvSpPr>
          <p:cNvPr id="3" name="Content Placeholder 2"/>
          <p:cNvSpPr>
            <a:spLocks noGrp="1"/>
          </p:cNvSpPr>
          <p:nvPr>
            <p:ph sz="quarter" idx="1"/>
          </p:nvPr>
        </p:nvSpPr>
        <p:spPr>
          <a:xfrm>
            <a:off x="539552" y="1454583"/>
            <a:ext cx="8136904" cy="4998753"/>
          </a:xfrm>
        </p:spPr>
        <p:txBody>
          <a:bodyPr>
            <a:normAutofit fontScale="92500"/>
          </a:bodyPr>
          <a:lstStyle/>
          <a:p>
            <a:r>
              <a:rPr lang="en-GB" sz="2400" b="1" dirty="0" smtClean="0"/>
              <a:t>Multi </a:t>
            </a:r>
            <a:r>
              <a:rPr lang="en-GB" sz="2400" b="1" dirty="0" smtClean="0"/>
              <a:t>interdisciplinary and cross-faculty group </a:t>
            </a:r>
            <a:r>
              <a:rPr lang="en-GB" sz="2400" dirty="0" smtClean="0"/>
              <a:t>– applied (societal impact) and curricular (improving teaching of and understanding of sustainability issues) </a:t>
            </a:r>
          </a:p>
          <a:p>
            <a:r>
              <a:rPr lang="en-GB" sz="2400" dirty="0" smtClean="0"/>
              <a:t>Take part in teaching, curriculum development and supervision (UG and PG) across faculties and departments</a:t>
            </a:r>
          </a:p>
          <a:p>
            <a:r>
              <a:rPr lang="en-GB" sz="2400" dirty="0" smtClean="0"/>
              <a:t>Essential training/master classes for </a:t>
            </a:r>
            <a:r>
              <a:rPr lang="en-GB" sz="2400" b="1" dirty="0" smtClean="0"/>
              <a:t>early career academics</a:t>
            </a:r>
          </a:p>
          <a:p>
            <a:r>
              <a:rPr lang="en-GB" sz="2400" dirty="0" smtClean="0"/>
              <a:t>Cross-faculty and institutional level programme and unit level coordination</a:t>
            </a:r>
          </a:p>
          <a:p>
            <a:r>
              <a:rPr lang="en-GB" sz="2400" dirty="0" smtClean="0"/>
              <a:t>Publications, reports and policy papers – </a:t>
            </a:r>
            <a:r>
              <a:rPr lang="en-GB" sz="2400" b="1" dirty="0" smtClean="0"/>
              <a:t>Research dissemination</a:t>
            </a:r>
          </a:p>
          <a:p>
            <a:r>
              <a:rPr lang="en-GB" sz="2400" dirty="0" smtClean="0"/>
              <a:t>Delivery of courses leading to </a:t>
            </a:r>
            <a:r>
              <a:rPr lang="en-GB" sz="2400" b="1" dirty="0" smtClean="0"/>
              <a:t>professional qualifications </a:t>
            </a:r>
            <a:r>
              <a:rPr lang="en-GB" sz="2400" dirty="0" smtClean="0"/>
              <a:t>(e.g. CIMA)</a:t>
            </a:r>
          </a:p>
          <a:p>
            <a:r>
              <a:rPr lang="en-GB" sz="2400" b="1" dirty="0" smtClean="0"/>
              <a:t>External knowledge transfer</a:t>
            </a:r>
            <a:r>
              <a:rPr lang="en-GB" sz="2400" dirty="0" smtClean="0"/>
              <a:t>/exchange activities through advisory and consultancy</a:t>
            </a:r>
          </a:p>
          <a:p>
            <a:pPr algn="r">
              <a:buNone/>
            </a:pPr>
            <a:r>
              <a:rPr lang="en-GB" sz="2200" dirty="0" smtClean="0"/>
              <a:t>(</a:t>
            </a:r>
            <a:r>
              <a:rPr lang="en-GB" sz="2200" dirty="0" smtClean="0">
                <a:hlinkClick r:id="rId2"/>
              </a:rPr>
              <a:t>www.business.mmu.ac.uk/seeg</a:t>
            </a:r>
            <a:r>
              <a:rPr lang="en-GB" sz="2200" dirty="0" smtClean="0"/>
              <a:t>, 2016)</a:t>
            </a:r>
            <a:endParaRPr lang="en-GB" sz="2200" dirty="0"/>
          </a:p>
        </p:txBody>
      </p:sp>
    </p:spTree>
    <p:extLst>
      <p:ext uri="{BB962C8B-B14F-4D97-AF65-F5344CB8AC3E}">
        <p14:creationId xmlns:p14="http://schemas.microsoft.com/office/powerpoint/2010/main" val="20536256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412776"/>
            <a:ext cx="7772400" cy="1143000"/>
          </a:xfrm>
        </p:spPr>
        <p:txBody>
          <a:bodyPr>
            <a:normAutofit fontScale="90000"/>
          </a:bodyPr>
          <a:lstStyle/>
          <a:p>
            <a:r>
              <a:rPr lang="en-GB" dirty="0">
                <a:solidFill>
                  <a:schemeClr val="bg1">
                    <a:lumMod val="50000"/>
                  </a:schemeClr>
                </a:solidFill>
              </a:rPr>
              <a:t>MMU Sustainable and Ethical Enterprise Group  (SEEG)</a:t>
            </a:r>
            <a:br>
              <a:rPr lang="en-GB" dirty="0">
                <a:solidFill>
                  <a:schemeClr val="bg1">
                    <a:lumMod val="50000"/>
                  </a:schemeClr>
                </a:solidFill>
              </a:rPr>
            </a:br>
            <a:r>
              <a:rPr lang="en-GB" b="1" dirty="0" smtClean="0"/>
              <a:t/>
            </a:r>
            <a:br>
              <a:rPr lang="en-GB" b="1" dirty="0" smtClean="0"/>
            </a:br>
            <a:endParaRPr lang="en-GB" dirty="0"/>
          </a:p>
        </p:txBody>
      </p:sp>
      <p:sp>
        <p:nvSpPr>
          <p:cNvPr id="3" name="Content Placeholder 2"/>
          <p:cNvSpPr>
            <a:spLocks noGrp="1"/>
          </p:cNvSpPr>
          <p:nvPr>
            <p:ph sz="quarter" idx="1"/>
          </p:nvPr>
        </p:nvSpPr>
        <p:spPr>
          <a:xfrm>
            <a:off x="467544" y="1628800"/>
            <a:ext cx="8219256" cy="5229200"/>
          </a:xfrm>
        </p:spPr>
        <p:txBody>
          <a:bodyPr>
            <a:normAutofit fontScale="92500" lnSpcReduction="20000"/>
          </a:bodyPr>
          <a:lstStyle/>
          <a:p>
            <a:r>
              <a:rPr lang="en-GB" b="1" dirty="0" smtClean="0"/>
              <a:t>Guest lecturers and seminars </a:t>
            </a:r>
            <a:r>
              <a:rPr lang="en-GB" dirty="0" smtClean="0"/>
              <a:t>e.g.</a:t>
            </a:r>
          </a:p>
          <a:p>
            <a:pPr lvl="1"/>
            <a:r>
              <a:rPr lang="en-GB" dirty="0" smtClean="0"/>
              <a:t>The Business Case for Sustainability</a:t>
            </a:r>
          </a:p>
          <a:p>
            <a:pPr lvl="1"/>
            <a:r>
              <a:rPr lang="en-GB" dirty="0" smtClean="0"/>
              <a:t>Selling Sustainability – Save One Planet, Get One Free</a:t>
            </a:r>
          </a:p>
          <a:p>
            <a:pPr lvl="1"/>
            <a:r>
              <a:rPr lang="en-GB" dirty="0" smtClean="0"/>
              <a:t>Psychosocial processes involved in influencing pro-environmental decision-making in the organisation: an individual-level interpretative phenomenological analysis</a:t>
            </a:r>
          </a:p>
          <a:p>
            <a:pPr lvl="1"/>
            <a:r>
              <a:rPr lang="en-GB" dirty="0" smtClean="0"/>
              <a:t>Education for sustainable development</a:t>
            </a:r>
          </a:p>
          <a:p>
            <a:pPr lvl="1"/>
            <a:r>
              <a:rPr lang="en-GB" dirty="0" smtClean="0"/>
              <a:t>Waste management</a:t>
            </a:r>
          </a:p>
          <a:p>
            <a:pPr lvl="1"/>
            <a:r>
              <a:rPr lang="en-GB" dirty="0" smtClean="0"/>
              <a:t>Environmental Management System and Energy Projects</a:t>
            </a:r>
          </a:p>
          <a:p>
            <a:pPr lvl="1"/>
            <a:r>
              <a:rPr lang="en-GB" dirty="0" smtClean="0"/>
              <a:t>Green Travel initiatives at MMU</a:t>
            </a:r>
          </a:p>
          <a:p>
            <a:pPr lvl="1"/>
            <a:r>
              <a:rPr lang="en-GB" dirty="0" smtClean="0"/>
              <a:t>Co-operatives</a:t>
            </a:r>
          </a:p>
          <a:p>
            <a:pPr lvl="1"/>
            <a:r>
              <a:rPr lang="en-GB" dirty="0" smtClean="0"/>
              <a:t>Sustainable Curriculum</a:t>
            </a:r>
          </a:p>
          <a:p>
            <a:pPr lvl="1"/>
            <a:r>
              <a:rPr lang="en-GB" dirty="0" smtClean="0"/>
              <a:t>The challenges and tensions that face fashion designers and fashion educators as we shift position from ego-centric to eco-centric</a:t>
            </a:r>
          </a:p>
          <a:p>
            <a:pPr lvl="1"/>
            <a:r>
              <a:rPr lang="en-GB" dirty="0" smtClean="0"/>
              <a:t>The Circular Economy</a:t>
            </a:r>
            <a:br>
              <a:rPr lang="en-GB" dirty="0" smtClean="0"/>
            </a:br>
            <a:endParaRPr lang="en-GB"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476672"/>
            <a:ext cx="8712968" cy="1143000"/>
          </a:xfrm>
        </p:spPr>
        <p:txBody>
          <a:bodyPr>
            <a:normAutofit fontScale="90000"/>
          </a:bodyPr>
          <a:lstStyle/>
          <a:p>
            <a:r>
              <a:rPr lang="en-GB" dirty="0" smtClean="0"/>
              <a:t>MMU Cheshire Campus</a:t>
            </a:r>
            <a:br>
              <a:rPr lang="en-GB" dirty="0" smtClean="0"/>
            </a:br>
            <a:r>
              <a:rPr lang="en-GB" sz="3600" dirty="0" smtClean="0"/>
              <a:t>Business and Management’s additional initiatives</a:t>
            </a:r>
            <a:endParaRPr lang="en-GB" sz="3600" dirty="0"/>
          </a:p>
        </p:txBody>
      </p:sp>
      <p:sp>
        <p:nvSpPr>
          <p:cNvPr id="3" name="Content Placeholder 2"/>
          <p:cNvSpPr>
            <a:spLocks noGrp="1"/>
          </p:cNvSpPr>
          <p:nvPr>
            <p:ph sz="quarter" idx="1"/>
          </p:nvPr>
        </p:nvSpPr>
        <p:spPr>
          <a:xfrm>
            <a:off x="467544" y="1700808"/>
            <a:ext cx="8496944" cy="5157192"/>
          </a:xfrm>
        </p:spPr>
        <p:txBody>
          <a:bodyPr>
            <a:normAutofit/>
          </a:bodyPr>
          <a:lstStyle/>
          <a:p>
            <a:r>
              <a:rPr lang="en-GB" sz="2200" b="1" dirty="0" smtClean="0"/>
              <a:t>Responsible and Ethical Organisations </a:t>
            </a:r>
            <a:r>
              <a:rPr lang="en-GB" sz="2200" dirty="0" smtClean="0"/>
              <a:t>– core UG unit L5 following 2014 quinquennial review </a:t>
            </a:r>
          </a:p>
          <a:p>
            <a:r>
              <a:rPr lang="en-GB" sz="2200" dirty="0"/>
              <a:t>Attendance at annual </a:t>
            </a:r>
            <a:r>
              <a:rPr lang="en-GB" sz="2200" b="1" dirty="0"/>
              <a:t>TIGE Conference</a:t>
            </a:r>
            <a:r>
              <a:rPr lang="en-GB" sz="2200" dirty="0"/>
              <a:t>, </a:t>
            </a:r>
            <a:r>
              <a:rPr lang="en-GB" sz="2200" dirty="0" err="1"/>
              <a:t>Caux</a:t>
            </a:r>
            <a:r>
              <a:rPr lang="en-GB" sz="2200" dirty="0"/>
              <a:t>, Switzerland </a:t>
            </a:r>
            <a:r>
              <a:rPr lang="en-GB" sz="2200" dirty="0">
                <a:hlinkClick r:id="rId2"/>
              </a:rPr>
              <a:t>http://www.caux.ch/Trust-and-Integrity-in-the-Global-Economy-TIGE</a:t>
            </a:r>
            <a:endParaRPr lang="en-GB" sz="2200" dirty="0"/>
          </a:p>
          <a:p>
            <a:r>
              <a:rPr lang="en-GB" sz="2200" b="1" dirty="0" err="1" smtClean="0"/>
              <a:t>TIGERoadshow</a:t>
            </a:r>
            <a:r>
              <a:rPr lang="en-GB" sz="2200" dirty="0" smtClean="0"/>
              <a:t> (may 2016)</a:t>
            </a:r>
          </a:p>
          <a:p>
            <a:pPr lvl="1"/>
            <a:r>
              <a:rPr lang="en-GB" sz="2000" dirty="0" smtClean="0"/>
              <a:t>Ian </a:t>
            </a:r>
            <a:r>
              <a:rPr lang="en-GB" sz="2000" dirty="0" err="1"/>
              <a:t>Monteague</a:t>
            </a:r>
            <a:r>
              <a:rPr lang="en-GB" sz="2000" dirty="0"/>
              <a:t>, Chair of voluntary organisation </a:t>
            </a:r>
            <a:r>
              <a:rPr lang="en-GB" sz="2000" dirty="0" smtClean="0"/>
              <a:t>Family Action </a:t>
            </a:r>
            <a:r>
              <a:rPr lang="en-GB" sz="2000" dirty="0"/>
              <a:t>in </a:t>
            </a:r>
            <a:r>
              <a:rPr lang="en-GB" sz="2000" dirty="0" err="1"/>
              <a:t>Rogerfield</a:t>
            </a:r>
            <a:r>
              <a:rPr lang="en-GB" sz="2000" dirty="0"/>
              <a:t> and </a:t>
            </a:r>
            <a:r>
              <a:rPr lang="en-GB" sz="2000" dirty="0" err="1"/>
              <a:t>Easterhouse</a:t>
            </a:r>
            <a:r>
              <a:rPr lang="en-GB" sz="2000" dirty="0"/>
              <a:t> (FARE), </a:t>
            </a:r>
            <a:r>
              <a:rPr lang="en-GB" sz="2000" dirty="0" smtClean="0"/>
              <a:t>Glasgow</a:t>
            </a:r>
          </a:p>
          <a:p>
            <a:pPr lvl="1"/>
            <a:r>
              <a:rPr lang="en-GB" sz="2000" dirty="0" smtClean="0"/>
              <a:t>Greg </a:t>
            </a:r>
            <a:r>
              <a:rPr lang="en-GB" sz="2000" dirty="0"/>
              <a:t>Davis, Founder of Community Wealth Creation, </a:t>
            </a:r>
            <a:r>
              <a:rPr lang="en-GB" sz="2000" dirty="0" smtClean="0"/>
              <a:t> Community </a:t>
            </a:r>
            <a:r>
              <a:rPr lang="en-GB" sz="2000" dirty="0"/>
              <a:t>Enterprise, Manchester. </a:t>
            </a:r>
            <a:r>
              <a:rPr lang="en-GB" sz="2000" dirty="0" smtClean="0"/>
              <a:t>UK’s </a:t>
            </a:r>
            <a:r>
              <a:rPr lang="en-GB" sz="2000" dirty="0"/>
              <a:t>first ‘</a:t>
            </a:r>
            <a:r>
              <a:rPr lang="en-GB" sz="2000" dirty="0" smtClean="0"/>
              <a:t>Inner City </a:t>
            </a:r>
            <a:r>
              <a:rPr lang="en-GB" sz="2000" dirty="0"/>
              <a:t>Cultural </a:t>
            </a:r>
            <a:r>
              <a:rPr lang="en-GB" sz="2000" dirty="0" smtClean="0"/>
              <a:t>Centre</a:t>
            </a:r>
          </a:p>
          <a:p>
            <a:pPr lvl="1"/>
            <a:r>
              <a:rPr lang="en-GB" sz="2000" dirty="0" smtClean="0"/>
              <a:t>Mike Smith, ‘Pillars </a:t>
            </a:r>
            <a:r>
              <a:rPr lang="en-GB" sz="2000" dirty="0"/>
              <a:t>of </a:t>
            </a:r>
            <a:r>
              <a:rPr lang="en-GB" sz="2000" dirty="0" smtClean="0"/>
              <a:t>Trust’ workshop</a:t>
            </a:r>
          </a:p>
          <a:p>
            <a:r>
              <a:rPr lang="en-GB" sz="2000" b="1" dirty="0" smtClean="0"/>
              <a:t>Research</a:t>
            </a:r>
            <a:r>
              <a:rPr lang="en-GB" sz="2000" dirty="0" smtClean="0"/>
              <a:t> into PRME and Global Compact initiative at local level - </a:t>
            </a:r>
            <a:r>
              <a:rPr lang="en-GB" sz="2000" dirty="0"/>
              <a:t>working with the Centre for Enterprise </a:t>
            </a:r>
            <a:r>
              <a:rPr lang="en-GB" sz="2000" dirty="0"/>
              <a:t>(</a:t>
            </a:r>
            <a:r>
              <a:rPr lang="en-GB" sz="1800" dirty="0">
                <a:hlinkClick r:id="rId3"/>
              </a:rPr>
              <a:t>http://www.mmucfe.co.uk</a:t>
            </a:r>
            <a:r>
              <a:rPr lang="en-GB" sz="1800" dirty="0" smtClean="0">
                <a:hlinkClick r:id="rId3"/>
              </a:rPr>
              <a:t>/</a:t>
            </a:r>
            <a:r>
              <a:rPr lang="en-GB" sz="1800" dirty="0" smtClean="0"/>
              <a:t> </a:t>
            </a:r>
            <a:r>
              <a:rPr lang="en-GB" sz="2000" dirty="0" smtClean="0"/>
              <a:t>) on </a:t>
            </a:r>
            <a:r>
              <a:rPr lang="en-GB" sz="2000" dirty="0"/>
              <a:t>two ERDF </a:t>
            </a:r>
            <a:r>
              <a:rPr lang="en-GB" sz="2000" dirty="0" smtClean="0"/>
              <a:t>(</a:t>
            </a:r>
            <a:r>
              <a:rPr lang="en-GB" sz="1800" dirty="0" smtClean="0">
                <a:hlinkClick r:id="rId4"/>
              </a:rPr>
              <a:t>https</a:t>
            </a:r>
            <a:r>
              <a:rPr lang="en-GB" sz="1800" dirty="0">
                <a:hlinkClick r:id="rId4"/>
              </a:rPr>
              <a:t>://</a:t>
            </a:r>
            <a:r>
              <a:rPr lang="en-GB" sz="1800" dirty="0" smtClean="0">
                <a:hlinkClick r:id="rId4"/>
              </a:rPr>
              <a:t>www.gov.uk/government/publications/draft-european-regional-development-fund-operational-programme-2014-to-2020</a:t>
            </a:r>
            <a:r>
              <a:rPr lang="en-GB" sz="2000" dirty="0" smtClean="0"/>
              <a:t>) funded programmes</a:t>
            </a:r>
            <a:r>
              <a:rPr lang="en-GB" sz="2000" dirty="0"/>
              <a:t> </a:t>
            </a:r>
            <a:r>
              <a:rPr lang="en-GB" sz="2000" dirty="0" smtClean="0"/>
              <a:t>(400 local SMEs)</a:t>
            </a:r>
            <a:endParaRPr lang="en-GB" sz="2000" dirty="0"/>
          </a:p>
        </p:txBody>
      </p:sp>
    </p:spTree>
    <p:extLst>
      <p:ext uri="{BB962C8B-B14F-4D97-AF65-F5344CB8AC3E}">
        <p14:creationId xmlns:p14="http://schemas.microsoft.com/office/powerpoint/2010/main" val="41983743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55576" y="1052736"/>
            <a:ext cx="7772400" cy="4572000"/>
          </a:xfrm>
        </p:spPr>
        <p:txBody>
          <a:bodyPr/>
          <a:lstStyle/>
          <a:p>
            <a:pPr marL="0" indent="0">
              <a:buNone/>
            </a:pPr>
            <a:r>
              <a:rPr lang="en-GB" i="1" dirty="0"/>
              <a:t>“The [MMU Business] School must demonstrate a commitment to address, engage and respond to current and emerging corporate social responsibility issues, including environmental sustainability and sustainable development, educational frameworks, materials, processes and environments that enable effective learning experiences for responsible leadership”.</a:t>
            </a:r>
            <a:endParaRPr lang="en-GB" dirty="0"/>
          </a:p>
          <a:p>
            <a:pPr marL="0" indent="0">
              <a:buNone/>
            </a:pPr>
            <a:endParaRPr lang="en-GB" dirty="0"/>
          </a:p>
          <a:p>
            <a:pPr marL="0" indent="0" algn="r">
              <a:buNone/>
            </a:pPr>
            <a:r>
              <a:rPr lang="en-GB" sz="2000" dirty="0"/>
              <a:t>Principles for Responsible, Management Education, Sharing Information on Progress Report | November 2014, </a:t>
            </a:r>
            <a:r>
              <a:rPr lang="en-GB" sz="2000" u="sng" dirty="0">
                <a:hlinkClick r:id="rId2"/>
              </a:rPr>
              <a:t>www.unprme.org</a:t>
            </a:r>
            <a:endParaRPr lang="en-GB" sz="2000" dirty="0"/>
          </a:p>
          <a:p>
            <a:pPr marL="0" indent="0">
              <a:buNone/>
            </a:pPr>
            <a:endParaRPr lang="en-GB" dirty="0"/>
          </a:p>
        </p:txBody>
      </p:sp>
    </p:spTree>
    <p:extLst>
      <p:ext uri="{BB962C8B-B14F-4D97-AF65-F5344CB8AC3E}">
        <p14:creationId xmlns:p14="http://schemas.microsoft.com/office/powerpoint/2010/main" val="287784933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8" name="Picture 4" descr="http://www.globaleducationmagazine.com/wp-content/uploads/2015/11/sustainable-development-goals-global-goals-2030.png"/>
          <p:cNvPicPr>
            <a:picLocks noChangeAspect="1" noChangeArrowheads="1"/>
          </p:cNvPicPr>
          <p:nvPr/>
        </p:nvPicPr>
        <p:blipFill>
          <a:blip r:embed="rId2" cstate="print"/>
          <a:srcRect/>
          <a:stretch>
            <a:fillRect/>
          </a:stretch>
        </p:blipFill>
        <p:spPr bwMode="auto">
          <a:xfrm>
            <a:off x="1115616" y="980728"/>
            <a:ext cx="6912768" cy="5184576"/>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332656"/>
            <a:ext cx="7772400" cy="1143000"/>
          </a:xfrm>
        </p:spPr>
        <p:txBody>
          <a:bodyPr/>
          <a:lstStyle/>
          <a:p>
            <a:r>
              <a:rPr lang="en-GB" dirty="0" smtClean="0">
                <a:solidFill>
                  <a:schemeClr val="tx1">
                    <a:lumMod val="50000"/>
                    <a:lumOff val="50000"/>
                  </a:schemeClr>
                </a:solidFill>
              </a:rPr>
              <a:t>References and Useful Links</a:t>
            </a:r>
            <a:endParaRPr lang="en-GB" dirty="0">
              <a:solidFill>
                <a:schemeClr val="tx1">
                  <a:lumMod val="50000"/>
                  <a:lumOff val="50000"/>
                </a:schemeClr>
              </a:solidFill>
            </a:endParaRPr>
          </a:p>
        </p:txBody>
      </p:sp>
      <p:sp>
        <p:nvSpPr>
          <p:cNvPr id="3" name="Content Placeholder 2"/>
          <p:cNvSpPr>
            <a:spLocks noGrp="1"/>
          </p:cNvSpPr>
          <p:nvPr>
            <p:ph sz="quarter" idx="1"/>
          </p:nvPr>
        </p:nvSpPr>
        <p:spPr>
          <a:xfrm>
            <a:off x="755576" y="1628800"/>
            <a:ext cx="7931224" cy="4896544"/>
          </a:xfrm>
        </p:spPr>
        <p:txBody>
          <a:bodyPr>
            <a:normAutofit fontScale="70000" lnSpcReduction="20000"/>
          </a:bodyPr>
          <a:lstStyle/>
          <a:p>
            <a:r>
              <a:rPr lang="en-GB" sz="2900" u="sng" dirty="0">
                <a:hlinkClick r:id="rId2"/>
              </a:rPr>
              <a:t>https://www.unglobalcompact.org/</a:t>
            </a:r>
            <a:endParaRPr lang="en-GB" sz="2900" u="sng" dirty="0" smtClean="0">
              <a:hlinkClick r:id="rId2"/>
            </a:endParaRPr>
          </a:p>
          <a:p>
            <a:r>
              <a:rPr lang="en-GB" sz="2900" dirty="0" smtClean="0">
                <a:hlinkClick r:id="rId2"/>
              </a:rPr>
              <a:t>http</a:t>
            </a:r>
            <a:r>
              <a:rPr lang="en-GB" sz="2900" dirty="0" smtClean="0">
                <a:hlinkClick r:id="rId2"/>
              </a:rPr>
              <a:t>://www.unprme.org/index.php</a:t>
            </a:r>
          </a:p>
          <a:p>
            <a:r>
              <a:rPr lang="en-GB" sz="2900" dirty="0" smtClean="0">
                <a:hlinkClick r:id="rId3" tooltip="PRME Implementation Transformational Model PDF"/>
              </a:rPr>
              <a:t>PRME Implementation Transformational Model</a:t>
            </a:r>
            <a:endParaRPr lang="en-GB" sz="2900" dirty="0" smtClean="0"/>
          </a:p>
          <a:p>
            <a:r>
              <a:rPr lang="en-GB" sz="2900" dirty="0" smtClean="0">
                <a:hlinkClick r:id="rId4" tooltip="Partnerships between Companies and Higher Education Institutions PDF"/>
              </a:rPr>
              <a:t>Partnerships between </a:t>
            </a:r>
            <a:r>
              <a:rPr lang="en-GB" sz="2900" dirty="0" smtClean="0">
                <a:hlinkClick r:id="rId4" tooltip="Partnerships between Companies and Higher Education Institutions PDF"/>
              </a:rPr>
              <a:t>Companies </a:t>
            </a:r>
            <a:r>
              <a:rPr lang="en-GB" sz="2900" dirty="0" smtClean="0">
                <a:hlinkClick r:id="rId4" tooltip="Partnerships between Companies and Higher Education Institutions PDF"/>
              </a:rPr>
              <a:t>and Higher Education Institutions</a:t>
            </a:r>
            <a:endParaRPr lang="en-GB" sz="2900" dirty="0" smtClean="0"/>
          </a:p>
          <a:p>
            <a:r>
              <a:rPr lang="en-GB" sz="2900" dirty="0" smtClean="0">
                <a:hlinkClick r:id="rId5" tooltip="Faculty Development for Responsible Management Education PDF"/>
              </a:rPr>
              <a:t>Faculty Development for Responsible Management Education</a:t>
            </a:r>
            <a:endParaRPr lang="en-GB" sz="2900" dirty="0" smtClean="0"/>
          </a:p>
          <a:p>
            <a:r>
              <a:rPr lang="en-GB" sz="2900" dirty="0" smtClean="0">
                <a:hlinkClick r:id="rId6" tooltip="Globally Responsible Leadership Initiative Website"/>
              </a:rPr>
              <a:t>Globally Responsible Leadership Initiative</a:t>
            </a:r>
            <a:r>
              <a:rPr lang="en-GB" sz="2900" dirty="0" smtClean="0"/>
              <a:t> </a:t>
            </a:r>
            <a:r>
              <a:rPr lang="en-GB" sz="2900" dirty="0" smtClean="0">
                <a:hlinkClick r:id="rId7" tooltip="Learning in a Social Context PDF"/>
              </a:rPr>
              <a:t>Learning </a:t>
            </a:r>
            <a:r>
              <a:rPr lang="en-GB" sz="2900" dirty="0" smtClean="0">
                <a:hlinkClick r:id="rId7" tooltip="Learning in a Social Context PDF"/>
              </a:rPr>
              <a:t>in a Social </a:t>
            </a:r>
            <a:r>
              <a:rPr lang="en-GB" sz="2900" dirty="0" smtClean="0">
                <a:hlinkClick r:id="rId7" tooltip="Learning in a Social Context PDF"/>
              </a:rPr>
              <a:t>Context</a:t>
            </a:r>
            <a:endParaRPr lang="en-GB" sz="2900" dirty="0" smtClean="0"/>
          </a:p>
          <a:p>
            <a:r>
              <a:rPr lang="en-GB" sz="2900" dirty="0" smtClean="0">
                <a:hlinkClick r:id="rId8"/>
              </a:rPr>
              <a:t>www.unprme.org/working-groups/champions</a:t>
            </a:r>
            <a:endParaRPr lang="en-GB" sz="2900" dirty="0" smtClean="0"/>
          </a:p>
          <a:p>
            <a:r>
              <a:rPr lang="en-GB" sz="2900" dirty="0">
                <a:hlinkClick r:id="rId9"/>
              </a:rPr>
              <a:t>www.business.mmu.ac.uk/seeg</a:t>
            </a:r>
            <a:endParaRPr lang="en-GB" sz="2900" dirty="0"/>
          </a:p>
          <a:p>
            <a:r>
              <a:rPr lang="en-GB" sz="2900" dirty="0" smtClean="0">
                <a:hlinkClick r:id="rId10"/>
              </a:rPr>
              <a:t>http</a:t>
            </a:r>
            <a:r>
              <a:rPr lang="en-GB" sz="2900" dirty="0">
                <a:hlinkClick r:id="rId10"/>
              </a:rPr>
              <a:t>://</a:t>
            </a:r>
            <a:r>
              <a:rPr lang="en-GB" sz="2900" dirty="0" smtClean="0">
                <a:hlinkClick r:id="rId10"/>
              </a:rPr>
              <a:t>www.caux.ch/Trust-and-Integrity-in-the-Global-Economy-TIGE</a:t>
            </a:r>
            <a:endParaRPr lang="en-GB" sz="2900" dirty="0" smtClean="0"/>
          </a:p>
          <a:p>
            <a:r>
              <a:rPr lang="en-GB" sz="2900" dirty="0" smtClean="0">
                <a:hlinkClick r:id="rId11"/>
              </a:rPr>
              <a:t>http</a:t>
            </a:r>
            <a:r>
              <a:rPr lang="en-GB" sz="2900" dirty="0">
                <a:hlinkClick r:id="rId11"/>
              </a:rPr>
              <a:t>://</a:t>
            </a:r>
            <a:r>
              <a:rPr lang="en-GB" sz="2900" dirty="0" smtClean="0">
                <a:hlinkClick r:id="rId11"/>
              </a:rPr>
              <a:t>www.mmucfe.co.uk/</a:t>
            </a:r>
            <a:endParaRPr lang="en-GB" sz="2900" dirty="0" smtClean="0"/>
          </a:p>
          <a:p>
            <a:r>
              <a:rPr lang="en-GB" sz="2900" dirty="0">
                <a:hlinkClick r:id="rId12"/>
              </a:rPr>
              <a:t>http://www.mmu.ac.uk/environment</a:t>
            </a:r>
            <a:r>
              <a:rPr lang="en-GB" sz="2900" dirty="0" smtClean="0">
                <a:hlinkClick r:id="rId12"/>
              </a:rPr>
              <a:t>/</a:t>
            </a:r>
            <a:endParaRPr lang="en-GB" sz="2900" dirty="0" smtClean="0"/>
          </a:p>
          <a:p>
            <a:r>
              <a:rPr lang="en-GB" sz="2900" dirty="0">
                <a:hlinkClick r:id="rId13"/>
              </a:rPr>
              <a:t>http://www.unprme.org/reports/6343PRMEReportv3.pdf</a:t>
            </a:r>
            <a:endParaRPr lang="en-GB" sz="2900" dirty="0" smtClean="0">
              <a:hlinkClick r:id="rId14"/>
            </a:endParaRPr>
          </a:p>
          <a:p>
            <a:r>
              <a:rPr lang="en-GB" sz="2900" dirty="0" smtClean="0">
                <a:hlinkClick r:id="rId14"/>
              </a:rPr>
              <a:t>http</a:t>
            </a:r>
            <a:r>
              <a:rPr lang="en-GB" sz="2900" dirty="0">
                <a:hlinkClick r:id="rId14"/>
              </a:rPr>
              <a:t>://www.unprme.org/reports/9635PRMEProgressReportFINAL.pdf</a:t>
            </a:r>
            <a:endParaRPr lang="en-GB" sz="2900" dirty="0"/>
          </a:p>
          <a:p>
            <a:r>
              <a:rPr lang="en-GB" sz="2900" dirty="0" smtClean="0">
                <a:hlinkClick r:id="rId15"/>
              </a:rPr>
              <a:t>https</a:t>
            </a:r>
            <a:r>
              <a:rPr lang="en-GB" sz="2900" dirty="0">
                <a:hlinkClick r:id="rId15"/>
              </a:rPr>
              <a:t>://www.gov.uk/government/publications/draft-european-regional-development-fund-operational-programme-2014-to-2020</a:t>
            </a:r>
            <a:endParaRPr lang="en-GB" sz="2900" dirty="0" smtClean="0">
              <a:hlinkClick r:id="rId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PRME Steering Committee</a:t>
            </a:r>
            <a:endParaRPr lang="en-GB" dirty="0"/>
          </a:p>
        </p:txBody>
      </p:sp>
      <p:sp>
        <p:nvSpPr>
          <p:cNvPr id="3" name="Content Placeholder 2"/>
          <p:cNvSpPr>
            <a:spLocks noGrp="1"/>
          </p:cNvSpPr>
          <p:nvPr>
            <p:ph sz="quarter" idx="1"/>
          </p:nvPr>
        </p:nvSpPr>
        <p:spPr>
          <a:xfrm>
            <a:off x="914400" y="1700808"/>
            <a:ext cx="7772400" cy="5328592"/>
          </a:xfrm>
        </p:spPr>
        <p:txBody>
          <a:bodyPr>
            <a:normAutofit fontScale="85000" lnSpcReduction="20000"/>
          </a:bodyPr>
          <a:lstStyle/>
          <a:p>
            <a:r>
              <a:rPr lang="en-GB" dirty="0" smtClean="0"/>
              <a:t>The PRME initiative is a partnership of international co-convening organisations which form the :</a:t>
            </a:r>
          </a:p>
          <a:p>
            <a:pPr lvl="1"/>
            <a:r>
              <a:rPr lang="en-GB" u="sng" dirty="0" smtClean="0">
                <a:hlinkClick r:id="rId2" tooltip="UN Global Compact"/>
              </a:rPr>
              <a:t>UN Global Compact</a:t>
            </a:r>
            <a:endParaRPr lang="en-GB" dirty="0" smtClean="0"/>
          </a:p>
          <a:p>
            <a:pPr lvl="1"/>
            <a:r>
              <a:rPr lang="en-GB" u="sng" dirty="0" smtClean="0">
                <a:hlinkClick r:id="rId3" tooltip="AACSB International (The Association to Advance Collegiate Schools of Business)"/>
              </a:rPr>
              <a:t>AACSB International (The Association to Advance Collegiate Schools of Business)</a:t>
            </a:r>
            <a:endParaRPr lang="en-GB" dirty="0" smtClean="0"/>
          </a:p>
          <a:p>
            <a:pPr lvl="1"/>
            <a:r>
              <a:rPr lang="en-GB" u="sng" dirty="0" smtClean="0">
                <a:hlinkClick r:id="rId4" tooltip="European Foundation for Management Development (EFMD)"/>
              </a:rPr>
              <a:t>European Foundation for Management Development (EFMD)</a:t>
            </a:r>
            <a:endParaRPr lang="en-GB" dirty="0" smtClean="0"/>
          </a:p>
          <a:p>
            <a:pPr lvl="1"/>
            <a:r>
              <a:rPr lang="en-GB" u="sng" dirty="0" smtClean="0">
                <a:hlinkClick r:id="rId5" tooltip="Association of MBAs (AMBA)"/>
              </a:rPr>
              <a:t>Association of MBAs (AMBA)</a:t>
            </a:r>
            <a:endParaRPr lang="en-GB" dirty="0" smtClean="0"/>
          </a:p>
          <a:p>
            <a:pPr lvl="1"/>
            <a:r>
              <a:rPr lang="en-GB" u="sng" dirty="0" smtClean="0">
                <a:hlinkClick r:id="rId6" tooltip="Central and East European Management Development Association (CEEMAN)"/>
              </a:rPr>
              <a:t>Central and East European Management Development Association (CEEMAN)</a:t>
            </a:r>
            <a:endParaRPr lang="en-GB" dirty="0" smtClean="0"/>
          </a:p>
          <a:p>
            <a:pPr lvl="1"/>
            <a:r>
              <a:rPr lang="en-GB" dirty="0" smtClean="0">
                <a:hlinkClick r:id="rId7" tooltip="Association of African Business Schools"/>
              </a:rPr>
              <a:t>Association of African Business Schools (AABS)</a:t>
            </a:r>
            <a:endParaRPr lang="en-GB" dirty="0" smtClean="0"/>
          </a:p>
          <a:p>
            <a:pPr lvl="1"/>
            <a:r>
              <a:rPr lang="en-GB" u="sng" dirty="0" smtClean="0">
                <a:hlinkClick r:id="rId8" tooltip="Latin American Council of Management Schools (CLADEA)"/>
              </a:rPr>
              <a:t>Latin American Council of Management Schools (CLADEA)</a:t>
            </a:r>
            <a:endParaRPr lang="en-GB" dirty="0" smtClean="0"/>
          </a:p>
          <a:p>
            <a:pPr lvl="1"/>
            <a:r>
              <a:rPr lang="en-GB" u="sng" dirty="0" smtClean="0">
                <a:hlinkClick r:id="rId9" tooltip="Accreditation Council for Business Schools and Programs (ACBSP)"/>
              </a:rPr>
              <a:t>Accreditation Council for Business Schools and Programs (ACBSP)</a:t>
            </a:r>
            <a:endParaRPr lang="en-GB" dirty="0" smtClean="0"/>
          </a:p>
          <a:p>
            <a:pPr lvl="1"/>
            <a:r>
              <a:rPr lang="en-GB" u="sng" dirty="0" smtClean="0">
                <a:hlinkClick r:id="rId10" tooltip="The Academy of Business in Society (EABIS)"/>
              </a:rPr>
              <a:t>The Academy of Business in Society (ABIS)</a:t>
            </a:r>
            <a:endParaRPr lang="en-GB" dirty="0" smtClean="0"/>
          </a:p>
          <a:p>
            <a:pPr lvl="1"/>
            <a:r>
              <a:rPr lang="en-GB" u="sng" dirty="0" smtClean="0">
                <a:hlinkClick r:id="rId11" tooltip="Globally Responsible Leadership Initiative (GRLI)"/>
              </a:rPr>
              <a:t>Globally Responsible Leadership Initiative (GRLI)</a:t>
            </a:r>
            <a:endParaRPr lang="en-GB" u="sng" dirty="0" smtClean="0"/>
          </a:p>
          <a:p>
            <a:pPr lvl="1">
              <a:buNone/>
            </a:pPr>
            <a:endParaRPr lang="en-GB" u="sng" dirty="0" smtClean="0"/>
          </a:p>
          <a:p>
            <a:pPr lvl="1" algn="r">
              <a:buNone/>
            </a:pPr>
            <a:r>
              <a:rPr lang="en-GB" dirty="0" smtClean="0"/>
              <a:t>(</a:t>
            </a:r>
            <a:r>
              <a:rPr lang="en-GB" dirty="0" smtClean="0">
                <a:hlinkClick r:id="rId12"/>
              </a:rPr>
              <a:t>www.unprme.org/about-prme/steering-committee</a:t>
            </a:r>
            <a:r>
              <a:rPr lang="en-GB" dirty="0" smtClean="0"/>
              <a:t>, 2016)</a:t>
            </a:r>
          </a:p>
          <a:p>
            <a:pPr>
              <a:buNone/>
            </a:pPr>
            <a:r>
              <a:rPr lang="en-GB" dirty="0" smtClean="0"/>
              <a:t/>
            </a:r>
            <a:br>
              <a:rPr lang="en-GB" dirty="0" smtClean="0"/>
            </a:b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http://indonesiagcn.org/wp-content/themes/igcntheme/images/Model.png"/>
          <p:cNvPicPr>
            <a:picLocks noChangeAspect="1" noChangeArrowheads="1"/>
          </p:cNvPicPr>
          <p:nvPr/>
        </p:nvPicPr>
        <p:blipFill>
          <a:blip r:embed="rId2" cstate="print"/>
          <a:srcRect/>
          <a:stretch>
            <a:fillRect/>
          </a:stretch>
        </p:blipFill>
        <p:spPr bwMode="auto">
          <a:xfrm>
            <a:off x="899592" y="188640"/>
            <a:ext cx="7191375" cy="6408712"/>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PRME – Mission, Goals, Characteristics</a:t>
            </a:r>
            <a:endParaRPr lang="en-GB" dirty="0"/>
          </a:p>
        </p:txBody>
      </p:sp>
      <p:sp>
        <p:nvSpPr>
          <p:cNvPr id="3" name="Content Placeholder 2"/>
          <p:cNvSpPr>
            <a:spLocks noGrp="1"/>
          </p:cNvSpPr>
          <p:nvPr>
            <p:ph sz="quarter" idx="1"/>
          </p:nvPr>
        </p:nvSpPr>
        <p:spPr>
          <a:xfrm>
            <a:off x="899592" y="1556792"/>
            <a:ext cx="7772400" cy="5410200"/>
          </a:xfrm>
        </p:spPr>
        <p:txBody>
          <a:bodyPr>
            <a:normAutofit fontScale="85000" lnSpcReduction="20000"/>
          </a:bodyPr>
          <a:lstStyle/>
          <a:p>
            <a:r>
              <a:rPr lang="en-GB" b="1" dirty="0"/>
              <a:t>Mission</a:t>
            </a:r>
            <a:r>
              <a:rPr lang="en-GB" dirty="0"/>
              <a:t> – to transform management education, research and thought leadership globally by providing the Principles for Responsible Management Education framework, developing learning communities and promoting awareness about the United Nations' Sustainable Development Goals.</a:t>
            </a:r>
          </a:p>
          <a:p>
            <a:r>
              <a:rPr lang="en-GB" dirty="0"/>
              <a:t>Internationally accepted </a:t>
            </a:r>
            <a:r>
              <a:rPr lang="en-GB" b="1" dirty="0"/>
              <a:t>values</a:t>
            </a:r>
            <a:r>
              <a:rPr lang="en-GB" dirty="0"/>
              <a:t> (such as UN’s Global Compact's </a:t>
            </a:r>
            <a:r>
              <a:rPr lang="en-GB" dirty="0">
                <a:hlinkClick r:id="rId2" tooltip="Ten Principles"/>
              </a:rPr>
              <a:t>Ten Principles</a:t>
            </a:r>
            <a:r>
              <a:rPr lang="en-GB" dirty="0"/>
              <a:t>)</a:t>
            </a:r>
          </a:p>
          <a:p>
            <a:pPr lvl="1"/>
            <a:r>
              <a:rPr lang="en-GB" dirty="0"/>
              <a:t>provide engagement structure for academic institutions to </a:t>
            </a:r>
            <a:r>
              <a:rPr lang="en-GB" b="1" dirty="0"/>
              <a:t>advance social responsibility </a:t>
            </a:r>
            <a:r>
              <a:rPr lang="en-GB" dirty="0"/>
              <a:t>through incorporating universal values into curricula and research</a:t>
            </a:r>
          </a:p>
          <a:p>
            <a:pPr lvl="1"/>
            <a:r>
              <a:rPr lang="en-GB" dirty="0"/>
              <a:t>process of </a:t>
            </a:r>
            <a:r>
              <a:rPr lang="en-GB" b="1" dirty="0"/>
              <a:t>continuous improvement </a:t>
            </a:r>
            <a:r>
              <a:rPr lang="en-GB" dirty="0"/>
              <a:t>among institutions of management education in order to develop a </a:t>
            </a:r>
            <a:r>
              <a:rPr lang="en-GB" b="1" dirty="0"/>
              <a:t>new generation of business leaders </a:t>
            </a:r>
            <a:r>
              <a:rPr lang="en-GB" dirty="0"/>
              <a:t>capable of managing the complex challenges faced by business and society in the 21st century.</a:t>
            </a:r>
          </a:p>
          <a:p>
            <a:r>
              <a:rPr lang="en-GB" dirty="0"/>
              <a:t>Three distinctive characteristics of the initiative: </a:t>
            </a:r>
            <a:r>
              <a:rPr lang="en-GB" b="1" dirty="0"/>
              <a:t>continuing improvement</a:t>
            </a:r>
            <a:r>
              <a:rPr lang="en-GB" dirty="0"/>
              <a:t>, a </a:t>
            </a:r>
            <a:r>
              <a:rPr lang="en-GB" b="1" dirty="0"/>
              <a:t>learning network</a:t>
            </a:r>
            <a:r>
              <a:rPr lang="en-GB" dirty="0"/>
              <a:t>, and </a:t>
            </a:r>
            <a:r>
              <a:rPr lang="en-GB" b="1" dirty="0"/>
              <a:t>reporting progress to stakeholders</a:t>
            </a:r>
            <a:r>
              <a:rPr lang="en-GB" dirty="0"/>
              <a:t>. </a:t>
            </a:r>
          </a:p>
          <a:p>
            <a:pPr marL="0" indent="0" algn="r">
              <a:buNone/>
            </a:pPr>
            <a:r>
              <a:rPr lang="en-GB" dirty="0"/>
              <a:t>(</a:t>
            </a:r>
            <a:r>
              <a:rPr lang="en-GB" dirty="0">
                <a:hlinkClick r:id="rId3"/>
              </a:rPr>
              <a:t>www.unprme.org/about-prme/history</a:t>
            </a:r>
            <a:r>
              <a:rPr lang="en-GB" dirty="0"/>
              <a:t> , 2016)  </a:t>
            </a:r>
          </a:p>
          <a:p>
            <a:endParaRPr lang="en-GB" dirty="0"/>
          </a:p>
        </p:txBody>
      </p:sp>
    </p:spTree>
    <p:extLst>
      <p:ext uri="{BB962C8B-B14F-4D97-AF65-F5344CB8AC3E}">
        <p14:creationId xmlns:p14="http://schemas.microsoft.com/office/powerpoint/2010/main" val="41046852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http://www.procept.com/images/un-global-compact-ten-principles.png"/>
          <p:cNvPicPr>
            <a:picLocks noChangeAspect="1" noChangeArrowheads="1"/>
          </p:cNvPicPr>
          <p:nvPr/>
        </p:nvPicPr>
        <p:blipFill>
          <a:blip r:embed="rId2" cstate="print"/>
          <a:srcRect/>
          <a:stretch>
            <a:fillRect/>
          </a:stretch>
        </p:blipFill>
        <p:spPr bwMode="auto">
          <a:xfrm>
            <a:off x="251520" y="188640"/>
            <a:ext cx="8712968" cy="6408712"/>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PRME’s </a:t>
            </a:r>
            <a:r>
              <a:rPr lang="en-GB" dirty="0" smtClean="0"/>
              <a:t>Six Principles</a:t>
            </a:r>
            <a:endParaRPr lang="en-GB" dirty="0"/>
          </a:p>
        </p:txBody>
      </p:sp>
      <p:sp>
        <p:nvSpPr>
          <p:cNvPr id="3" name="Content Placeholder 2"/>
          <p:cNvSpPr>
            <a:spLocks noGrp="1"/>
          </p:cNvSpPr>
          <p:nvPr>
            <p:ph sz="quarter" idx="1"/>
          </p:nvPr>
        </p:nvSpPr>
        <p:spPr>
          <a:xfrm>
            <a:off x="914400" y="1628800"/>
            <a:ext cx="7772400" cy="5040560"/>
          </a:xfrm>
        </p:spPr>
        <p:txBody>
          <a:bodyPr>
            <a:normAutofit fontScale="55000" lnSpcReduction="20000"/>
          </a:bodyPr>
          <a:lstStyle/>
          <a:p>
            <a:pPr lvl="0"/>
            <a:r>
              <a:rPr lang="en-US" sz="3600" b="1" dirty="0" smtClean="0">
                <a:latin typeface="Arial" charset="0"/>
                <a:cs typeface="Arial" charset="0"/>
              </a:rPr>
              <a:t>Principle 1 | Purpose</a:t>
            </a:r>
            <a:r>
              <a:rPr lang="en-US" sz="3600" dirty="0" smtClean="0">
                <a:latin typeface="Arial" charset="0"/>
                <a:cs typeface="Arial" charset="0"/>
              </a:rPr>
              <a:t>: </a:t>
            </a:r>
          </a:p>
          <a:p>
            <a:pPr lvl="1"/>
            <a:r>
              <a:rPr lang="en-US" sz="3600" dirty="0" smtClean="0">
                <a:latin typeface="Arial" charset="0"/>
                <a:cs typeface="Arial" charset="0"/>
              </a:rPr>
              <a:t>Develop the capabilities of students to be future generators of sustainable value for business and society at large and to work for an inclusive and sustainable global economy.</a:t>
            </a:r>
          </a:p>
          <a:p>
            <a:pPr lvl="1"/>
            <a:endParaRPr lang="en-US" sz="3600" dirty="0" smtClean="0">
              <a:latin typeface="Arial" charset="0"/>
              <a:cs typeface="Arial" charset="0"/>
            </a:endParaRPr>
          </a:p>
          <a:p>
            <a:r>
              <a:rPr lang="en-US" sz="3600" b="1" dirty="0" smtClean="0">
                <a:latin typeface="Arial" charset="0"/>
                <a:cs typeface="Arial" charset="0"/>
              </a:rPr>
              <a:t>Principle 2 | Values</a:t>
            </a:r>
            <a:r>
              <a:rPr lang="en-US" sz="3600" dirty="0" smtClean="0">
                <a:latin typeface="Arial" charset="0"/>
                <a:cs typeface="Arial" charset="0"/>
              </a:rPr>
              <a:t>: </a:t>
            </a:r>
          </a:p>
          <a:p>
            <a:pPr lvl="1"/>
            <a:r>
              <a:rPr lang="en-US" sz="3600" dirty="0" smtClean="0">
                <a:latin typeface="Arial" charset="0"/>
                <a:cs typeface="Arial" charset="0"/>
              </a:rPr>
              <a:t>Incorporate into academic activities and curricula the values of global social responsibility as portrayed in international initiatives such as the United Nations Global Compact.</a:t>
            </a:r>
          </a:p>
          <a:p>
            <a:endParaRPr lang="en-US" sz="3600" dirty="0" smtClean="0">
              <a:latin typeface="Arial" charset="0"/>
              <a:cs typeface="Arial" charset="0"/>
            </a:endParaRPr>
          </a:p>
          <a:p>
            <a:r>
              <a:rPr lang="en-US" sz="3600" b="1" dirty="0" smtClean="0">
                <a:latin typeface="Arial" charset="0"/>
                <a:cs typeface="Arial" charset="0"/>
              </a:rPr>
              <a:t>Principle 3 | Method</a:t>
            </a:r>
            <a:r>
              <a:rPr lang="en-US" sz="3600" dirty="0" smtClean="0">
                <a:latin typeface="Arial" charset="0"/>
                <a:cs typeface="Arial" charset="0"/>
              </a:rPr>
              <a:t>: </a:t>
            </a:r>
          </a:p>
          <a:p>
            <a:pPr lvl="1"/>
            <a:r>
              <a:rPr lang="en-US" sz="3600" dirty="0" smtClean="0">
                <a:latin typeface="Arial" charset="0"/>
                <a:cs typeface="Arial" charset="0"/>
              </a:rPr>
              <a:t>Create educational frameworks, materials, processes and environments that enable effective learning experiences for responsible leadership. </a:t>
            </a:r>
            <a:endParaRPr lang="en-US" sz="2200" dirty="0" smtClean="0">
              <a:latin typeface="Arial" charset="0"/>
              <a:cs typeface="Arial" charset="0"/>
            </a:endParaRPr>
          </a:p>
          <a:p>
            <a:pPr marL="0" lvl="0" indent="0" eaLnBrk="0" fontAlgn="base" hangingPunct="0">
              <a:spcBef>
                <a:spcPct val="0"/>
              </a:spcBef>
              <a:spcAft>
                <a:spcPct val="0"/>
              </a:spcAft>
              <a:buClrTx/>
              <a:buSzTx/>
              <a:buNone/>
            </a:pPr>
            <a:endParaRPr lang="en-US" sz="2200" dirty="0" smtClean="0">
              <a:latin typeface="Arial" charset="0"/>
              <a:cs typeface="Arial" charset="0"/>
            </a:endParaRPr>
          </a:p>
          <a:p>
            <a:pPr marL="0" lvl="0" indent="0" eaLnBrk="0" fontAlgn="base" hangingPunct="0">
              <a:spcBef>
                <a:spcPct val="0"/>
              </a:spcBef>
              <a:spcAft>
                <a:spcPct val="0"/>
              </a:spcAft>
              <a:buClrTx/>
              <a:buSzTx/>
              <a:buNone/>
            </a:pPr>
            <a:r>
              <a:rPr lang="en-US" sz="2200" dirty="0" smtClean="0">
                <a:latin typeface="Arial" charset="0"/>
                <a:cs typeface="Arial" charset="0"/>
              </a:rPr>
              <a:t>               </a:t>
            </a:r>
          </a:p>
          <a:p>
            <a:pPr lvl="0" algn="r">
              <a:buNone/>
            </a:pPr>
            <a:r>
              <a:rPr lang="en-US" sz="2800" dirty="0" smtClean="0">
                <a:latin typeface="Arial" charset="0"/>
                <a:cs typeface="Arial" charset="0"/>
                <a:hlinkClick r:id="rId2"/>
              </a:rPr>
              <a:t>(www.unprme.org/about-prme/the-six-principles</a:t>
            </a:r>
            <a:r>
              <a:rPr lang="en-US" sz="2800" dirty="0" smtClean="0">
                <a:latin typeface="Arial" charset="0"/>
                <a:cs typeface="Arial" charset="0"/>
              </a:rPr>
              <a:t> , 2016)</a:t>
            </a:r>
          </a:p>
          <a:p>
            <a:endParaRPr lang="en-GB" dirty="0"/>
          </a:p>
        </p:txBody>
      </p:sp>
      <p:sp>
        <p:nvSpPr>
          <p:cNvPr id="7169" name="Rectangle 1"/>
          <p:cNvSpPr>
            <a:spLocks noChangeArrowheads="1"/>
          </p:cNvSpPr>
          <p:nvPr/>
        </p:nvSpPr>
        <p:spPr bwMode="auto">
          <a:xfrm>
            <a:off x="395536" y="6646713"/>
            <a:ext cx="8748464" cy="12464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3700" b="0" i="0" u="none" strike="noStrike" cap="none" normalizeH="0" baseline="0" dirty="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000" b="0" i="0" u="none" strike="noStrike" cap="none" normalizeH="0" baseline="0" dirty="0" smtClean="0">
                <a:ln>
                  <a:noFill/>
                </a:ln>
                <a:solidFill>
                  <a:schemeClr val="tx1"/>
                </a:solidFill>
                <a:effectLst/>
                <a:latin typeface="Arial" charset="0"/>
                <a:cs typeface="Arial" charset="0"/>
              </a:rPr>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PRME’s Six Principles</a:t>
            </a:r>
            <a:endParaRPr lang="en-GB" dirty="0"/>
          </a:p>
        </p:txBody>
      </p:sp>
      <p:sp>
        <p:nvSpPr>
          <p:cNvPr id="3" name="Content Placeholder 2"/>
          <p:cNvSpPr>
            <a:spLocks noGrp="1"/>
          </p:cNvSpPr>
          <p:nvPr>
            <p:ph sz="quarter" idx="1"/>
          </p:nvPr>
        </p:nvSpPr>
        <p:spPr>
          <a:xfrm>
            <a:off x="914400" y="1700808"/>
            <a:ext cx="7772400" cy="4318992"/>
          </a:xfrm>
        </p:spPr>
        <p:txBody>
          <a:bodyPr>
            <a:normAutofit fontScale="77500" lnSpcReduction="20000"/>
          </a:bodyPr>
          <a:lstStyle/>
          <a:p>
            <a:pPr lvl="0" eaLnBrk="0" fontAlgn="base" hangingPunct="0">
              <a:spcBef>
                <a:spcPct val="0"/>
              </a:spcBef>
              <a:spcAft>
                <a:spcPct val="0"/>
              </a:spcAft>
            </a:pPr>
            <a:r>
              <a:rPr lang="en-US" sz="2200" b="1" dirty="0" smtClean="0">
                <a:latin typeface="Arial" charset="0"/>
                <a:cs typeface="Arial" charset="0"/>
              </a:rPr>
              <a:t>Principle 4 | Research</a:t>
            </a:r>
            <a:r>
              <a:rPr lang="en-US" sz="2200" dirty="0" smtClean="0">
                <a:latin typeface="Arial" charset="0"/>
                <a:cs typeface="Arial" charset="0"/>
              </a:rPr>
              <a:t>: </a:t>
            </a:r>
          </a:p>
          <a:p>
            <a:pPr lvl="1" eaLnBrk="0" fontAlgn="base" hangingPunct="0">
              <a:spcBef>
                <a:spcPct val="0"/>
              </a:spcBef>
              <a:spcAft>
                <a:spcPct val="0"/>
              </a:spcAft>
            </a:pPr>
            <a:r>
              <a:rPr lang="en-US" sz="2200" dirty="0" smtClean="0">
                <a:latin typeface="Arial" charset="0"/>
                <a:cs typeface="Arial" charset="0"/>
              </a:rPr>
              <a:t>Engage in conceptual and empirical research that advances our understanding about the role, dynamics, and impact of corporations in the creation of sustainable social, environmental and economic value.</a:t>
            </a:r>
          </a:p>
          <a:p>
            <a:pPr lvl="1" eaLnBrk="0" fontAlgn="base" hangingPunct="0">
              <a:spcBef>
                <a:spcPct val="0"/>
              </a:spcBef>
              <a:spcAft>
                <a:spcPct val="0"/>
              </a:spcAft>
            </a:pPr>
            <a:endParaRPr lang="en-US" sz="2200" dirty="0" smtClean="0">
              <a:latin typeface="Arial" charset="0"/>
              <a:cs typeface="Arial" charset="0"/>
            </a:endParaRPr>
          </a:p>
          <a:p>
            <a:pPr lvl="0" eaLnBrk="0" fontAlgn="base" hangingPunct="0">
              <a:spcBef>
                <a:spcPct val="0"/>
              </a:spcBef>
              <a:spcAft>
                <a:spcPct val="0"/>
              </a:spcAft>
            </a:pPr>
            <a:r>
              <a:rPr lang="en-US" sz="2200" b="1" dirty="0" smtClean="0">
                <a:latin typeface="Arial" charset="0"/>
                <a:cs typeface="Arial" charset="0"/>
              </a:rPr>
              <a:t>Principle 5 | Partnership</a:t>
            </a:r>
            <a:r>
              <a:rPr lang="en-US" sz="2200" dirty="0" smtClean="0">
                <a:latin typeface="Arial" charset="0"/>
                <a:cs typeface="Arial" charset="0"/>
              </a:rPr>
              <a:t>: </a:t>
            </a:r>
          </a:p>
          <a:p>
            <a:pPr lvl="1" eaLnBrk="0" fontAlgn="base" hangingPunct="0">
              <a:spcBef>
                <a:spcPct val="0"/>
              </a:spcBef>
              <a:spcAft>
                <a:spcPct val="0"/>
              </a:spcAft>
            </a:pPr>
            <a:r>
              <a:rPr lang="en-US" sz="2200" dirty="0" smtClean="0">
                <a:latin typeface="Arial" charset="0"/>
                <a:cs typeface="Arial" charset="0"/>
              </a:rPr>
              <a:t>Interact with managers of business corporations to extend our knowledge of their challenges in meeting social and environmental responsibilities and to explore jointly effective approaches to meeting these challenges.</a:t>
            </a:r>
          </a:p>
          <a:p>
            <a:pPr lvl="1" eaLnBrk="0" fontAlgn="base" hangingPunct="0">
              <a:spcBef>
                <a:spcPct val="0"/>
              </a:spcBef>
              <a:spcAft>
                <a:spcPct val="0"/>
              </a:spcAft>
              <a:buNone/>
            </a:pPr>
            <a:endParaRPr lang="en-US" sz="2200" dirty="0" smtClean="0">
              <a:latin typeface="Arial" charset="0"/>
              <a:cs typeface="Arial" charset="0"/>
            </a:endParaRPr>
          </a:p>
          <a:p>
            <a:pPr lvl="0" eaLnBrk="0" fontAlgn="base" hangingPunct="0">
              <a:spcBef>
                <a:spcPct val="0"/>
              </a:spcBef>
              <a:spcAft>
                <a:spcPct val="0"/>
              </a:spcAft>
            </a:pPr>
            <a:r>
              <a:rPr lang="en-US" sz="2200" b="1" dirty="0" smtClean="0">
                <a:latin typeface="Arial" charset="0"/>
                <a:cs typeface="Arial" charset="0"/>
              </a:rPr>
              <a:t>Principle 6 | Dialogue</a:t>
            </a:r>
            <a:r>
              <a:rPr lang="en-US" sz="2200" dirty="0" smtClean="0">
                <a:latin typeface="Arial" charset="0"/>
                <a:cs typeface="Arial" charset="0"/>
              </a:rPr>
              <a:t>: </a:t>
            </a:r>
          </a:p>
          <a:p>
            <a:pPr lvl="1" eaLnBrk="0" fontAlgn="base" hangingPunct="0">
              <a:spcBef>
                <a:spcPct val="0"/>
              </a:spcBef>
              <a:spcAft>
                <a:spcPct val="0"/>
              </a:spcAft>
            </a:pPr>
            <a:r>
              <a:rPr lang="en-US" sz="2200" dirty="0" smtClean="0">
                <a:latin typeface="Arial" charset="0"/>
                <a:cs typeface="Arial" charset="0"/>
              </a:rPr>
              <a:t>Facilitate and support dialog and debate among educators, students, business, government, consumers, media, civil society organisations and other interested groups and stakeholders on critical issues related to global social responsibility and sustainability.</a:t>
            </a:r>
          </a:p>
          <a:p>
            <a:pPr lvl="1" eaLnBrk="0" fontAlgn="base" hangingPunct="0">
              <a:spcBef>
                <a:spcPct val="0"/>
              </a:spcBef>
              <a:spcAft>
                <a:spcPct val="0"/>
              </a:spcAft>
            </a:pPr>
            <a:endParaRPr lang="en-US" sz="2200" dirty="0" smtClean="0">
              <a:latin typeface="Arial" charset="0"/>
              <a:cs typeface="Arial" charset="0"/>
            </a:endParaRPr>
          </a:p>
          <a:p>
            <a:pPr lvl="1" eaLnBrk="0" fontAlgn="base" hangingPunct="0">
              <a:spcBef>
                <a:spcPct val="0"/>
              </a:spcBef>
              <a:spcAft>
                <a:spcPct val="0"/>
              </a:spcAft>
              <a:buNone/>
            </a:pPr>
            <a:endParaRPr lang="en-US" sz="2200" dirty="0" smtClean="0">
              <a:latin typeface="Arial" charset="0"/>
              <a:cs typeface="Arial" charset="0"/>
            </a:endParaRPr>
          </a:p>
          <a:p>
            <a:pPr lvl="1" algn="r" eaLnBrk="0" fontAlgn="base" hangingPunct="0">
              <a:spcBef>
                <a:spcPct val="0"/>
              </a:spcBef>
              <a:spcAft>
                <a:spcPct val="0"/>
              </a:spcAft>
              <a:buNone/>
            </a:pPr>
            <a:r>
              <a:rPr lang="en-US" sz="1800" dirty="0" smtClean="0">
                <a:latin typeface="Arial" charset="0"/>
                <a:cs typeface="Arial" charset="0"/>
                <a:hlinkClick r:id="rId2"/>
              </a:rPr>
              <a:t>(www.unprme.org/about-prme/the-six-principles</a:t>
            </a:r>
            <a:r>
              <a:rPr lang="en-US" sz="1800" dirty="0" smtClean="0">
                <a:latin typeface="Arial" charset="0"/>
                <a:cs typeface="Arial" charset="0"/>
              </a:rPr>
              <a:t> , 2016)</a:t>
            </a:r>
          </a:p>
          <a:p>
            <a:pPr lvl="1" eaLnBrk="0" fontAlgn="base" hangingPunct="0">
              <a:spcBef>
                <a:spcPct val="0"/>
              </a:spcBef>
              <a:spcAft>
                <a:spcPct val="0"/>
              </a:spcAft>
              <a:buNone/>
            </a:pPr>
            <a:endParaRPr lang="en-US" sz="2200" dirty="0" smtClean="0">
              <a:latin typeface="Arial" charset="0"/>
              <a:cs typeface="Arial" charset="0"/>
            </a:endParaRPr>
          </a:p>
          <a:p>
            <a:pPr eaLnBrk="0" fontAlgn="base" hangingPunct="0">
              <a:spcBef>
                <a:spcPct val="0"/>
              </a:spcBef>
              <a:spcAft>
                <a:spcPct val="0"/>
              </a:spcAft>
            </a:pPr>
            <a:endParaRPr lang="en-GB" sz="2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PRME’s </a:t>
            </a:r>
            <a:r>
              <a:rPr lang="en-GB" dirty="0" smtClean="0"/>
              <a:t>Working Groups </a:t>
            </a:r>
            <a:endParaRPr lang="en-GB" dirty="0"/>
          </a:p>
        </p:txBody>
      </p:sp>
      <p:sp>
        <p:nvSpPr>
          <p:cNvPr id="3" name="Content Placeholder 2"/>
          <p:cNvSpPr>
            <a:spLocks noGrp="1"/>
          </p:cNvSpPr>
          <p:nvPr>
            <p:ph sz="quarter" idx="1"/>
          </p:nvPr>
        </p:nvSpPr>
        <p:spPr/>
        <p:txBody>
          <a:bodyPr>
            <a:normAutofit fontScale="77500" lnSpcReduction="20000"/>
          </a:bodyPr>
          <a:lstStyle/>
          <a:p>
            <a:endParaRPr lang="en-GB" dirty="0" smtClean="0">
              <a:hlinkClick r:id="rId2" tooltip="PRME Working Group on Anti-Corruption in Curriculum Change"/>
            </a:endParaRPr>
          </a:p>
          <a:p>
            <a:r>
              <a:rPr lang="en-GB" dirty="0" smtClean="0">
                <a:hlinkClick r:id="rId2" tooltip="PRME Working Group on Anti-Corruption in Curriculum Change"/>
              </a:rPr>
              <a:t>PRME </a:t>
            </a:r>
            <a:r>
              <a:rPr lang="en-GB" dirty="0" smtClean="0">
                <a:hlinkClick r:id="rId2" tooltip="PRME Working Group on Anti-Corruption in Curriculum Change"/>
              </a:rPr>
              <a:t>Working Group on Anti-Corruption in Curriculum Change</a:t>
            </a:r>
            <a:endParaRPr lang="en-GB" dirty="0" smtClean="0"/>
          </a:p>
          <a:p>
            <a:r>
              <a:rPr lang="en-GB" dirty="0" smtClean="0">
                <a:hlinkClick r:id="rId3" tooltip="PRME Working Group on Business and Human Rights"/>
              </a:rPr>
              <a:t>PRME Working Group on Business and Human Rights</a:t>
            </a:r>
            <a:endParaRPr lang="en-GB" dirty="0" smtClean="0"/>
          </a:p>
          <a:p>
            <a:r>
              <a:rPr lang="en-GB" dirty="0" smtClean="0">
                <a:hlinkClick r:id="rId4" tooltip="PRME Working Group on Business for Peace"/>
              </a:rPr>
              <a:t>PRME Working Group on Business for Peace</a:t>
            </a:r>
            <a:endParaRPr lang="en-GB" dirty="0" smtClean="0"/>
          </a:p>
          <a:p>
            <a:r>
              <a:rPr lang="en-GB" dirty="0" smtClean="0">
                <a:hlinkClick r:id="rId5" tooltip="PRME Working Group on Climate Change and Environment"/>
              </a:rPr>
              <a:t>PRME Working Group on Climate Change and Environment</a:t>
            </a:r>
            <a:endParaRPr lang="en-GB" dirty="0" smtClean="0"/>
          </a:p>
          <a:p>
            <a:r>
              <a:rPr lang="en-GB" dirty="0" smtClean="0">
                <a:hlinkClick r:id="rId6" tooltip="PRME Working Group on Developing a Sustainability Mindset"/>
              </a:rPr>
              <a:t>PRME Working Group on Developing a Sustainability Mindset</a:t>
            </a:r>
            <a:endParaRPr lang="en-GB" dirty="0" smtClean="0"/>
          </a:p>
          <a:p>
            <a:r>
              <a:rPr lang="en-GB" dirty="0" smtClean="0">
                <a:hlinkClick r:id="rId7" tooltip="PRME Working Group on Gender Equality"/>
              </a:rPr>
              <a:t>PRME Working Group on Gender Equality</a:t>
            </a:r>
            <a:endParaRPr lang="en-GB" dirty="0" smtClean="0"/>
          </a:p>
          <a:p>
            <a:r>
              <a:rPr lang="en-GB" dirty="0" smtClean="0">
                <a:hlinkClick r:id="rId8" tooltip="PRME Working Group on Poverty, a Challenge for Management Education"/>
              </a:rPr>
              <a:t>PRME Working Group on Poverty, a Challenge for Management Education</a:t>
            </a:r>
            <a:endParaRPr lang="en-GB" dirty="0" smtClean="0"/>
          </a:p>
          <a:p>
            <a:r>
              <a:rPr lang="en-GB" dirty="0" smtClean="0">
                <a:hlinkClick r:id="rId9" tooltip="PRME Working Group on Sharing Information on Progress (SIPs)        "/>
              </a:rPr>
              <a:t>PRME Working Group on Sharing Information on Progress (SIPs) </a:t>
            </a:r>
            <a:endParaRPr lang="en-GB" dirty="0" smtClean="0"/>
          </a:p>
          <a:p>
            <a:r>
              <a:rPr lang="en-GB" dirty="0" smtClean="0">
                <a:hlinkClick r:id="rId10" tooltip="PRME Working Group on Sustainable Leadership in the Era of Climate Change (this group is currently inactive)"/>
              </a:rPr>
              <a:t>PRME Working Group on Sustainable Leadership in the Era of Climate Change (this group is currently inactive)</a:t>
            </a:r>
            <a:endParaRPr lang="en-GB" dirty="0" smtClean="0"/>
          </a:p>
          <a:p>
            <a:r>
              <a:rPr lang="en-GB" dirty="0" smtClean="0">
                <a:hlinkClick r:id="rId11" tooltip="PRME Working Group on the Incorporation of the Principles in Executive Degree Programmes (has fulfilled its mission and is no longer active)"/>
              </a:rPr>
              <a:t>PRME Working Group on the Incorporation of the Principles in Executive Degree Programmes (has fulfilled its mission and is no longer active)</a:t>
            </a:r>
            <a:endParaRPr lang="en-GB" dirty="0" smtClean="0"/>
          </a:p>
          <a:p>
            <a:r>
              <a:rPr lang="en-GB" dirty="0" smtClean="0">
                <a:hlinkClick r:id="rId12" tooltip="Working Group 50+20 – Management Education for the World Joint Project"/>
              </a:rPr>
              <a:t>Working Group 50+20 – Management Education for the World Joint Project</a:t>
            </a:r>
            <a:endParaRPr lang="en-GB"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908</TotalTime>
  <Words>2111</Words>
  <Application>Microsoft Office PowerPoint</Application>
  <PresentationFormat>On-screen Show (4:3)</PresentationFormat>
  <Paragraphs>237</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Equity</vt:lpstr>
      <vt:lpstr>Principles for Responsible Management Education (PRME) initiative</vt:lpstr>
      <vt:lpstr>PRME Network</vt:lpstr>
      <vt:lpstr>PRME Steering Committee</vt:lpstr>
      <vt:lpstr>PowerPoint Presentation</vt:lpstr>
      <vt:lpstr>PRME – Mission, Goals, Characteristics</vt:lpstr>
      <vt:lpstr>PowerPoint Presentation</vt:lpstr>
      <vt:lpstr>PRME’s Six Principles</vt:lpstr>
      <vt:lpstr>PRME’s Six Principles</vt:lpstr>
      <vt:lpstr>PRME’s Working Groups </vt:lpstr>
      <vt:lpstr> PRME’s Champions </vt:lpstr>
      <vt:lpstr>PRME Chapters </vt:lpstr>
      <vt:lpstr>PRME – Looking forward</vt:lpstr>
      <vt:lpstr>Sharing Information on Progress  MMU Report 2012 </vt:lpstr>
      <vt:lpstr>Achievements since joining PRME (MMU SIP Report 2012)</vt:lpstr>
      <vt:lpstr>Achievements since joining PRME (MMU SIP Report 2012)</vt:lpstr>
      <vt:lpstr> Achievements since last MMU SIP 2012 MMU SIP Report 2014 </vt:lpstr>
      <vt:lpstr>MMU SIP Report 2014 </vt:lpstr>
      <vt:lpstr>Sustainability in the MMU Business School Curriculum </vt:lpstr>
      <vt:lpstr>MMU SIP Report 2014 </vt:lpstr>
      <vt:lpstr>MMU SIP Report 2014 </vt:lpstr>
      <vt:lpstr>       MMU Sustainable and Ethical Enterprise Group (SEEG) </vt:lpstr>
      <vt:lpstr>       MMU Sustainable and Ethical Enterprise Group  (SEEG) </vt:lpstr>
      <vt:lpstr>MMU Sustainable and Ethical Enterprise Group  (SEEG)  </vt:lpstr>
      <vt:lpstr>MMU Cheshire Campus Business and Management’s additional initiatives</vt:lpstr>
      <vt:lpstr>PowerPoint Presentation</vt:lpstr>
      <vt:lpstr>PowerPoint Presentation</vt:lpstr>
      <vt:lpstr>References and Useful Links</vt:lpstr>
    </vt:vector>
  </TitlesOfParts>
  <Company>MMU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MMU User</dc:creator>
  <cp:lastModifiedBy>MMU User</cp:lastModifiedBy>
  <cp:revision>32</cp:revision>
  <dcterms:created xsi:type="dcterms:W3CDTF">2015-09-28T12:46:06Z</dcterms:created>
  <dcterms:modified xsi:type="dcterms:W3CDTF">2016-11-10T09:54:58Z</dcterms:modified>
</cp:coreProperties>
</file>