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63" r:id="rId7"/>
    <p:sldId id="264" r:id="rId8"/>
    <p:sldId id="265" r:id="rId9"/>
    <p:sldId id="266" r:id="rId10"/>
    <p:sldId id="267" r:id="rId11"/>
    <p:sldId id="268" r:id="rId12"/>
    <p:sldId id="270" r:id="rId13"/>
    <p:sldId id="271" r:id="rId14"/>
    <p:sldId id="272" r:id="rId15"/>
    <p:sldId id="273" r:id="rId16"/>
    <p:sldId id="274" r:id="rId17"/>
    <p:sldId id="261" r:id="rId18"/>
    <p:sldId id="275" r:id="rId19"/>
    <p:sldId id="276" r:id="rId20"/>
    <p:sldId id="277" r:id="rId21"/>
    <p:sldId id="279" r:id="rId22"/>
    <p:sldId id="28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3" d="100"/>
          <a:sy n="83" d="100"/>
        </p:scale>
        <p:origin x="61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4649360-1ED9-4954-83B8-87A7C6FE518B}" type="doc">
      <dgm:prSet loTypeId="urn:microsoft.com/office/officeart/2005/8/layout/cycle6" loCatId="cycle" qsTypeId="urn:microsoft.com/office/officeart/2005/8/quickstyle/simple1" qsCatId="simple" csTypeId="urn:microsoft.com/office/officeart/2005/8/colors/accent0_1" csCatId="mainScheme" phldr="1"/>
      <dgm:spPr/>
      <dgm:t>
        <a:bodyPr/>
        <a:lstStyle/>
        <a:p>
          <a:endParaRPr lang="en-GB"/>
        </a:p>
      </dgm:t>
    </dgm:pt>
    <dgm:pt modelId="{6DEE0A39-3A75-4F8D-A965-2EC5B4BE7A91}">
      <dgm:prSet phldrT="[Text]"/>
      <dgm:spPr/>
      <dgm:t>
        <a:bodyPr/>
        <a:lstStyle/>
        <a:p>
          <a:r>
            <a:rPr lang="en-GB" dirty="0"/>
            <a:t>Self-awareness</a:t>
          </a:r>
        </a:p>
      </dgm:t>
    </dgm:pt>
    <dgm:pt modelId="{717231C6-12F1-401F-8AC5-D89A73798597}" type="parTrans" cxnId="{CE180EFE-A97B-4A72-9756-951BFB12669F}">
      <dgm:prSet/>
      <dgm:spPr/>
      <dgm:t>
        <a:bodyPr/>
        <a:lstStyle/>
        <a:p>
          <a:endParaRPr lang="en-GB"/>
        </a:p>
      </dgm:t>
    </dgm:pt>
    <dgm:pt modelId="{9F54D690-6ADB-4407-BEDC-832325F8BC13}" type="sibTrans" cxnId="{CE180EFE-A97B-4A72-9756-951BFB12669F}">
      <dgm:prSet/>
      <dgm:spPr/>
      <dgm:t>
        <a:bodyPr/>
        <a:lstStyle/>
        <a:p>
          <a:endParaRPr lang="en-GB"/>
        </a:p>
      </dgm:t>
    </dgm:pt>
    <dgm:pt modelId="{3AB5706E-7127-4FB7-A3B8-06F8907486A2}">
      <dgm:prSet phldrT="[Text]"/>
      <dgm:spPr/>
      <dgm:t>
        <a:bodyPr/>
        <a:lstStyle/>
        <a:p>
          <a:r>
            <a:rPr lang="en-GB" dirty="0"/>
            <a:t>Other people awareness</a:t>
          </a:r>
        </a:p>
      </dgm:t>
    </dgm:pt>
    <dgm:pt modelId="{B27BB15D-C06B-4906-95D7-51C8B368E64E}" type="parTrans" cxnId="{EFF14535-033C-4AEB-AB94-8D07A7D16294}">
      <dgm:prSet/>
      <dgm:spPr/>
      <dgm:t>
        <a:bodyPr/>
        <a:lstStyle/>
        <a:p>
          <a:endParaRPr lang="en-GB"/>
        </a:p>
      </dgm:t>
    </dgm:pt>
    <dgm:pt modelId="{566434CA-0BA3-4B4D-B64B-DF13C12B524A}" type="sibTrans" cxnId="{EFF14535-033C-4AEB-AB94-8D07A7D16294}">
      <dgm:prSet/>
      <dgm:spPr/>
      <dgm:t>
        <a:bodyPr/>
        <a:lstStyle/>
        <a:p>
          <a:endParaRPr lang="en-GB"/>
        </a:p>
      </dgm:t>
    </dgm:pt>
    <dgm:pt modelId="{F64343E4-11E1-40AD-965C-BC54F413E37C}">
      <dgm:prSet phldrT="[Text]"/>
      <dgm:spPr/>
      <dgm:t>
        <a:bodyPr/>
        <a:lstStyle/>
        <a:p>
          <a:r>
            <a:rPr lang="en-GB" dirty="0"/>
            <a:t>Self management</a:t>
          </a:r>
        </a:p>
      </dgm:t>
    </dgm:pt>
    <dgm:pt modelId="{F8526A4B-ACE4-4411-A5A0-035E696FDF4A}" type="parTrans" cxnId="{9AFBD744-572A-4C34-A37F-EBD964905FA7}">
      <dgm:prSet/>
      <dgm:spPr/>
      <dgm:t>
        <a:bodyPr/>
        <a:lstStyle/>
        <a:p>
          <a:endParaRPr lang="en-GB"/>
        </a:p>
      </dgm:t>
    </dgm:pt>
    <dgm:pt modelId="{62D68B31-3E3B-4AE9-B07F-13BBD0C9F6AB}" type="sibTrans" cxnId="{9AFBD744-572A-4C34-A37F-EBD964905FA7}">
      <dgm:prSet/>
      <dgm:spPr/>
      <dgm:t>
        <a:bodyPr/>
        <a:lstStyle/>
        <a:p>
          <a:endParaRPr lang="en-GB"/>
        </a:p>
      </dgm:t>
    </dgm:pt>
    <dgm:pt modelId="{B24F0689-4F45-4498-8D5B-BE83C53850F2}">
      <dgm:prSet phldrT="[Text]"/>
      <dgm:spPr/>
      <dgm:t>
        <a:bodyPr/>
        <a:lstStyle/>
        <a:p>
          <a:r>
            <a:rPr lang="en-GB" dirty="0"/>
            <a:t>Other people management</a:t>
          </a:r>
        </a:p>
      </dgm:t>
    </dgm:pt>
    <dgm:pt modelId="{9D5DA433-5076-41E3-9F78-1DBF262EFE81}" type="parTrans" cxnId="{CA5C516B-8ED4-42B0-B04B-97C49BEC955F}">
      <dgm:prSet/>
      <dgm:spPr/>
      <dgm:t>
        <a:bodyPr/>
        <a:lstStyle/>
        <a:p>
          <a:endParaRPr lang="en-GB"/>
        </a:p>
      </dgm:t>
    </dgm:pt>
    <dgm:pt modelId="{FC4F5A92-6B5C-4DA1-9A7B-7D726400D637}" type="sibTrans" cxnId="{CA5C516B-8ED4-42B0-B04B-97C49BEC955F}">
      <dgm:prSet/>
      <dgm:spPr/>
      <dgm:t>
        <a:bodyPr/>
        <a:lstStyle/>
        <a:p>
          <a:endParaRPr lang="en-GB"/>
        </a:p>
      </dgm:t>
    </dgm:pt>
    <dgm:pt modelId="{06C23388-400A-4D00-A5B5-AEFB99A0FAD8}" type="pres">
      <dgm:prSet presAssocID="{84649360-1ED9-4954-83B8-87A7C6FE518B}" presName="cycle" presStyleCnt="0">
        <dgm:presLayoutVars>
          <dgm:dir/>
          <dgm:resizeHandles val="exact"/>
        </dgm:presLayoutVars>
      </dgm:prSet>
      <dgm:spPr/>
    </dgm:pt>
    <dgm:pt modelId="{096B4682-7B58-42D2-83C2-D1FFAA80BE94}" type="pres">
      <dgm:prSet presAssocID="{6DEE0A39-3A75-4F8D-A965-2EC5B4BE7A91}" presName="node" presStyleLbl="node1" presStyleIdx="0" presStyleCnt="4">
        <dgm:presLayoutVars>
          <dgm:bulletEnabled val="1"/>
        </dgm:presLayoutVars>
      </dgm:prSet>
      <dgm:spPr/>
    </dgm:pt>
    <dgm:pt modelId="{8768CFD4-5CCB-4F39-A945-A7B26FC55D37}" type="pres">
      <dgm:prSet presAssocID="{6DEE0A39-3A75-4F8D-A965-2EC5B4BE7A91}" presName="spNode" presStyleCnt="0"/>
      <dgm:spPr/>
    </dgm:pt>
    <dgm:pt modelId="{FF25F786-2E7E-4BEB-80C4-F2FD1FC51B71}" type="pres">
      <dgm:prSet presAssocID="{9F54D690-6ADB-4407-BEDC-832325F8BC13}" presName="sibTrans" presStyleLbl="sibTrans1D1" presStyleIdx="0" presStyleCnt="4"/>
      <dgm:spPr/>
    </dgm:pt>
    <dgm:pt modelId="{F918F148-C8C3-4EE4-B228-3389B3D5D74A}" type="pres">
      <dgm:prSet presAssocID="{3AB5706E-7127-4FB7-A3B8-06F8907486A2}" presName="node" presStyleLbl="node1" presStyleIdx="1" presStyleCnt="4">
        <dgm:presLayoutVars>
          <dgm:bulletEnabled val="1"/>
        </dgm:presLayoutVars>
      </dgm:prSet>
      <dgm:spPr/>
    </dgm:pt>
    <dgm:pt modelId="{1D4EB53F-D476-4606-9E0B-AB4F389A01BB}" type="pres">
      <dgm:prSet presAssocID="{3AB5706E-7127-4FB7-A3B8-06F8907486A2}" presName="spNode" presStyleCnt="0"/>
      <dgm:spPr/>
    </dgm:pt>
    <dgm:pt modelId="{1AD7CE24-5F49-493A-A384-AED4B5475B72}" type="pres">
      <dgm:prSet presAssocID="{566434CA-0BA3-4B4D-B64B-DF13C12B524A}" presName="sibTrans" presStyleLbl="sibTrans1D1" presStyleIdx="1" presStyleCnt="4"/>
      <dgm:spPr/>
    </dgm:pt>
    <dgm:pt modelId="{DEA540E5-9376-415A-9130-BC66879A1A8C}" type="pres">
      <dgm:prSet presAssocID="{F64343E4-11E1-40AD-965C-BC54F413E37C}" presName="node" presStyleLbl="node1" presStyleIdx="2" presStyleCnt="4">
        <dgm:presLayoutVars>
          <dgm:bulletEnabled val="1"/>
        </dgm:presLayoutVars>
      </dgm:prSet>
      <dgm:spPr/>
    </dgm:pt>
    <dgm:pt modelId="{43B582FE-BFC5-46E7-9DF3-9241C7410817}" type="pres">
      <dgm:prSet presAssocID="{F64343E4-11E1-40AD-965C-BC54F413E37C}" presName="spNode" presStyleCnt="0"/>
      <dgm:spPr/>
    </dgm:pt>
    <dgm:pt modelId="{A34477B1-8D9D-4705-A4EF-1CA621D2B5A8}" type="pres">
      <dgm:prSet presAssocID="{62D68B31-3E3B-4AE9-B07F-13BBD0C9F6AB}" presName="sibTrans" presStyleLbl="sibTrans1D1" presStyleIdx="2" presStyleCnt="4"/>
      <dgm:spPr/>
    </dgm:pt>
    <dgm:pt modelId="{62DEE0B0-D68E-47F3-A2F1-3BF71F30A0DC}" type="pres">
      <dgm:prSet presAssocID="{B24F0689-4F45-4498-8D5B-BE83C53850F2}" presName="node" presStyleLbl="node1" presStyleIdx="3" presStyleCnt="4">
        <dgm:presLayoutVars>
          <dgm:bulletEnabled val="1"/>
        </dgm:presLayoutVars>
      </dgm:prSet>
      <dgm:spPr/>
    </dgm:pt>
    <dgm:pt modelId="{E0E46A6B-A2FF-48E4-A691-3B2B8AAD7C4D}" type="pres">
      <dgm:prSet presAssocID="{B24F0689-4F45-4498-8D5B-BE83C53850F2}" presName="spNode" presStyleCnt="0"/>
      <dgm:spPr/>
    </dgm:pt>
    <dgm:pt modelId="{90186D11-8BD9-4F98-81CA-7D2914308C0E}" type="pres">
      <dgm:prSet presAssocID="{FC4F5A92-6B5C-4DA1-9A7B-7D726400D637}" presName="sibTrans" presStyleLbl="sibTrans1D1" presStyleIdx="3" presStyleCnt="4"/>
      <dgm:spPr/>
    </dgm:pt>
  </dgm:ptLst>
  <dgm:cxnLst>
    <dgm:cxn modelId="{EFF14535-033C-4AEB-AB94-8D07A7D16294}" srcId="{84649360-1ED9-4954-83B8-87A7C6FE518B}" destId="{3AB5706E-7127-4FB7-A3B8-06F8907486A2}" srcOrd="1" destOrd="0" parTransId="{B27BB15D-C06B-4906-95D7-51C8B368E64E}" sibTransId="{566434CA-0BA3-4B4D-B64B-DF13C12B524A}"/>
    <dgm:cxn modelId="{9AFBD744-572A-4C34-A37F-EBD964905FA7}" srcId="{84649360-1ED9-4954-83B8-87A7C6FE518B}" destId="{F64343E4-11E1-40AD-965C-BC54F413E37C}" srcOrd="2" destOrd="0" parTransId="{F8526A4B-ACE4-4411-A5A0-035E696FDF4A}" sibTransId="{62D68B31-3E3B-4AE9-B07F-13BBD0C9F6AB}"/>
    <dgm:cxn modelId="{86951F46-42DC-491E-84E8-2BBA68A96527}" type="presOf" srcId="{62D68B31-3E3B-4AE9-B07F-13BBD0C9F6AB}" destId="{A34477B1-8D9D-4705-A4EF-1CA621D2B5A8}" srcOrd="0" destOrd="0" presId="urn:microsoft.com/office/officeart/2005/8/layout/cycle6"/>
    <dgm:cxn modelId="{CA5C516B-8ED4-42B0-B04B-97C49BEC955F}" srcId="{84649360-1ED9-4954-83B8-87A7C6FE518B}" destId="{B24F0689-4F45-4498-8D5B-BE83C53850F2}" srcOrd="3" destOrd="0" parTransId="{9D5DA433-5076-41E3-9F78-1DBF262EFE81}" sibTransId="{FC4F5A92-6B5C-4DA1-9A7B-7D726400D637}"/>
    <dgm:cxn modelId="{3B504D6F-55E5-4791-AADE-BDCB9AF15527}" type="presOf" srcId="{B24F0689-4F45-4498-8D5B-BE83C53850F2}" destId="{62DEE0B0-D68E-47F3-A2F1-3BF71F30A0DC}" srcOrd="0" destOrd="0" presId="urn:microsoft.com/office/officeart/2005/8/layout/cycle6"/>
    <dgm:cxn modelId="{A8EB1E74-08D8-45AC-89F5-6F70AD554D59}" type="presOf" srcId="{F64343E4-11E1-40AD-965C-BC54F413E37C}" destId="{DEA540E5-9376-415A-9130-BC66879A1A8C}" srcOrd="0" destOrd="0" presId="urn:microsoft.com/office/officeart/2005/8/layout/cycle6"/>
    <dgm:cxn modelId="{BA99DE57-7EF6-4620-87BB-F109E5D8ED39}" type="presOf" srcId="{84649360-1ED9-4954-83B8-87A7C6FE518B}" destId="{06C23388-400A-4D00-A5B5-AEFB99A0FAD8}" srcOrd="0" destOrd="0" presId="urn:microsoft.com/office/officeart/2005/8/layout/cycle6"/>
    <dgm:cxn modelId="{C8DC267F-AE6F-4096-8DDE-609744959A4E}" type="presOf" srcId="{9F54D690-6ADB-4407-BEDC-832325F8BC13}" destId="{FF25F786-2E7E-4BEB-80C4-F2FD1FC51B71}" srcOrd="0" destOrd="0" presId="urn:microsoft.com/office/officeart/2005/8/layout/cycle6"/>
    <dgm:cxn modelId="{7CD13C8E-47FD-47D9-A1E6-D84F7164A06E}" type="presOf" srcId="{FC4F5A92-6B5C-4DA1-9A7B-7D726400D637}" destId="{90186D11-8BD9-4F98-81CA-7D2914308C0E}" srcOrd="0" destOrd="0" presId="urn:microsoft.com/office/officeart/2005/8/layout/cycle6"/>
    <dgm:cxn modelId="{2F84FC8F-B48B-476C-882A-AE0C7B66C661}" type="presOf" srcId="{6DEE0A39-3A75-4F8D-A965-2EC5B4BE7A91}" destId="{096B4682-7B58-42D2-83C2-D1FFAA80BE94}" srcOrd="0" destOrd="0" presId="urn:microsoft.com/office/officeart/2005/8/layout/cycle6"/>
    <dgm:cxn modelId="{E970ABCE-F01B-436D-AE71-3D9EAD3E2631}" type="presOf" srcId="{3AB5706E-7127-4FB7-A3B8-06F8907486A2}" destId="{F918F148-C8C3-4EE4-B228-3389B3D5D74A}" srcOrd="0" destOrd="0" presId="urn:microsoft.com/office/officeart/2005/8/layout/cycle6"/>
    <dgm:cxn modelId="{15C89EF0-DBF3-46CC-9242-833A7F699E8F}" type="presOf" srcId="{566434CA-0BA3-4B4D-B64B-DF13C12B524A}" destId="{1AD7CE24-5F49-493A-A384-AED4B5475B72}" srcOrd="0" destOrd="0" presId="urn:microsoft.com/office/officeart/2005/8/layout/cycle6"/>
    <dgm:cxn modelId="{CE180EFE-A97B-4A72-9756-951BFB12669F}" srcId="{84649360-1ED9-4954-83B8-87A7C6FE518B}" destId="{6DEE0A39-3A75-4F8D-A965-2EC5B4BE7A91}" srcOrd="0" destOrd="0" parTransId="{717231C6-12F1-401F-8AC5-D89A73798597}" sibTransId="{9F54D690-6ADB-4407-BEDC-832325F8BC13}"/>
    <dgm:cxn modelId="{94D68ABE-47FA-4884-8286-1FF3AC5BBD92}" type="presParOf" srcId="{06C23388-400A-4D00-A5B5-AEFB99A0FAD8}" destId="{096B4682-7B58-42D2-83C2-D1FFAA80BE94}" srcOrd="0" destOrd="0" presId="urn:microsoft.com/office/officeart/2005/8/layout/cycle6"/>
    <dgm:cxn modelId="{408D0899-C784-4F3D-B411-40645096222B}" type="presParOf" srcId="{06C23388-400A-4D00-A5B5-AEFB99A0FAD8}" destId="{8768CFD4-5CCB-4F39-A945-A7B26FC55D37}" srcOrd="1" destOrd="0" presId="urn:microsoft.com/office/officeart/2005/8/layout/cycle6"/>
    <dgm:cxn modelId="{6701F276-4317-4310-9BBF-B33DEA26B248}" type="presParOf" srcId="{06C23388-400A-4D00-A5B5-AEFB99A0FAD8}" destId="{FF25F786-2E7E-4BEB-80C4-F2FD1FC51B71}" srcOrd="2" destOrd="0" presId="urn:microsoft.com/office/officeart/2005/8/layout/cycle6"/>
    <dgm:cxn modelId="{50ACDC1E-A76A-40EA-9B93-C2F56CB5CBD5}" type="presParOf" srcId="{06C23388-400A-4D00-A5B5-AEFB99A0FAD8}" destId="{F918F148-C8C3-4EE4-B228-3389B3D5D74A}" srcOrd="3" destOrd="0" presId="urn:microsoft.com/office/officeart/2005/8/layout/cycle6"/>
    <dgm:cxn modelId="{1B0A1453-0487-4049-AAD7-5FD2E01F7773}" type="presParOf" srcId="{06C23388-400A-4D00-A5B5-AEFB99A0FAD8}" destId="{1D4EB53F-D476-4606-9E0B-AB4F389A01BB}" srcOrd="4" destOrd="0" presId="urn:microsoft.com/office/officeart/2005/8/layout/cycle6"/>
    <dgm:cxn modelId="{845B4E65-2A55-4760-9506-04DC5C22CFE9}" type="presParOf" srcId="{06C23388-400A-4D00-A5B5-AEFB99A0FAD8}" destId="{1AD7CE24-5F49-493A-A384-AED4B5475B72}" srcOrd="5" destOrd="0" presId="urn:microsoft.com/office/officeart/2005/8/layout/cycle6"/>
    <dgm:cxn modelId="{D64FED58-E192-4490-A49D-88A7A758BFBE}" type="presParOf" srcId="{06C23388-400A-4D00-A5B5-AEFB99A0FAD8}" destId="{DEA540E5-9376-415A-9130-BC66879A1A8C}" srcOrd="6" destOrd="0" presId="urn:microsoft.com/office/officeart/2005/8/layout/cycle6"/>
    <dgm:cxn modelId="{07DE6852-7B55-49C7-AC60-02D24E2C24CA}" type="presParOf" srcId="{06C23388-400A-4D00-A5B5-AEFB99A0FAD8}" destId="{43B582FE-BFC5-46E7-9DF3-9241C7410817}" srcOrd="7" destOrd="0" presId="urn:microsoft.com/office/officeart/2005/8/layout/cycle6"/>
    <dgm:cxn modelId="{FB76BC63-2D0F-4208-A12A-6FD2595577EA}" type="presParOf" srcId="{06C23388-400A-4D00-A5B5-AEFB99A0FAD8}" destId="{A34477B1-8D9D-4705-A4EF-1CA621D2B5A8}" srcOrd="8" destOrd="0" presId="urn:microsoft.com/office/officeart/2005/8/layout/cycle6"/>
    <dgm:cxn modelId="{DDAD5293-47E3-4362-8761-AA068E13215B}" type="presParOf" srcId="{06C23388-400A-4D00-A5B5-AEFB99A0FAD8}" destId="{62DEE0B0-D68E-47F3-A2F1-3BF71F30A0DC}" srcOrd="9" destOrd="0" presId="urn:microsoft.com/office/officeart/2005/8/layout/cycle6"/>
    <dgm:cxn modelId="{C084294E-C3BE-4A4F-9383-5C46994AF083}" type="presParOf" srcId="{06C23388-400A-4D00-A5B5-AEFB99A0FAD8}" destId="{E0E46A6B-A2FF-48E4-A691-3B2B8AAD7C4D}" srcOrd="10" destOrd="0" presId="urn:microsoft.com/office/officeart/2005/8/layout/cycle6"/>
    <dgm:cxn modelId="{B2F194A6-AEDA-4638-BEAF-EB6AA61FC4F2}" type="presParOf" srcId="{06C23388-400A-4D00-A5B5-AEFB99A0FAD8}" destId="{90186D11-8BD9-4F98-81CA-7D2914308C0E}" srcOrd="11"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6B4682-7B58-42D2-83C2-D1FFAA80BE94}">
      <dsp:nvSpPr>
        <dsp:cNvPr id="0" name=""/>
        <dsp:cNvSpPr/>
      </dsp:nvSpPr>
      <dsp:spPr>
        <a:xfrm>
          <a:off x="3103106" y="418"/>
          <a:ext cx="1192113" cy="774873"/>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Self-awareness</a:t>
          </a:r>
        </a:p>
      </dsp:txBody>
      <dsp:txXfrm>
        <a:off x="3140932" y="38244"/>
        <a:ext cx="1116461" cy="699221"/>
      </dsp:txXfrm>
    </dsp:sp>
    <dsp:sp modelId="{FF25F786-2E7E-4BEB-80C4-F2FD1FC51B71}">
      <dsp:nvSpPr>
        <dsp:cNvPr id="0" name=""/>
        <dsp:cNvSpPr/>
      </dsp:nvSpPr>
      <dsp:spPr>
        <a:xfrm>
          <a:off x="2417161" y="387855"/>
          <a:ext cx="2564004" cy="2564004"/>
        </a:xfrm>
        <a:custGeom>
          <a:avLst/>
          <a:gdLst/>
          <a:ahLst/>
          <a:cxnLst/>
          <a:rect l="0" t="0" r="0" b="0"/>
          <a:pathLst>
            <a:path>
              <a:moveTo>
                <a:pt x="1886674" y="151559"/>
              </a:moveTo>
              <a:arcTo wR="1282002" hR="1282002" stAng="17888535" swAng="2629887"/>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F918F148-C8C3-4EE4-B228-3389B3D5D74A}">
      <dsp:nvSpPr>
        <dsp:cNvPr id="0" name=""/>
        <dsp:cNvSpPr/>
      </dsp:nvSpPr>
      <dsp:spPr>
        <a:xfrm>
          <a:off x="4385109" y="1282420"/>
          <a:ext cx="1192113" cy="774873"/>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Other people awareness</a:t>
          </a:r>
        </a:p>
      </dsp:txBody>
      <dsp:txXfrm>
        <a:off x="4422935" y="1320246"/>
        <a:ext cx="1116461" cy="699221"/>
      </dsp:txXfrm>
    </dsp:sp>
    <dsp:sp modelId="{1AD7CE24-5F49-493A-A384-AED4B5475B72}">
      <dsp:nvSpPr>
        <dsp:cNvPr id="0" name=""/>
        <dsp:cNvSpPr/>
      </dsp:nvSpPr>
      <dsp:spPr>
        <a:xfrm>
          <a:off x="2417161" y="387855"/>
          <a:ext cx="2564004" cy="2564004"/>
        </a:xfrm>
        <a:custGeom>
          <a:avLst/>
          <a:gdLst/>
          <a:ahLst/>
          <a:cxnLst/>
          <a:rect l="0" t="0" r="0" b="0"/>
          <a:pathLst>
            <a:path>
              <a:moveTo>
                <a:pt x="2501076" y="1678722"/>
              </a:moveTo>
              <a:arcTo wR="1282002" hR="1282002" stAng="1081578" swAng="2629887"/>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DEA540E5-9376-415A-9130-BC66879A1A8C}">
      <dsp:nvSpPr>
        <dsp:cNvPr id="0" name=""/>
        <dsp:cNvSpPr/>
      </dsp:nvSpPr>
      <dsp:spPr>
        <a:xfrm>
          <a:off x="3103106" y="2564422"/>
          <a:ext cx="1192113" cy="774873"/>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Self management</a:t>
          </a:r>
        </a:p>
      </dsp:txBody>
      <dsp:txXfrm>
        <a:off x="3140932" y="2602248"/>
        <a:ext cx="1116461" cy="699221"/>
      </dsp:txXfrm>
    </dsp:sp>
    <dsp:sp modelId="{A34477B1-8D9D-4705-A4EF-1CA621D2B5A8}">
      <dsp:nvSpPr>
        <dsp:cNvPr id="0" name=""/>
        <dsp:cNvSpPr/>
      </dsp:nvSpPr>
      <dsp:spPr>
        <a:xfrm>
          <a:off x="2417161" y="387855"/>
          <a:ext cx="2564004" cy="2564004"/>
        </a:xfrm>
        <a:custGeom>
          <a:avLst/>
          <a:gdLst/>
          <a:ahLst/>
          <a:cxnLst/>
          <a:rect l="0" t="0" r="0" b="0"/>
          <a:pathLst>
            <a:path>
              <a:moveTo>
                <a:pt x="677330" y="2412445"/>
              </a:moveTo>
              <a:arcTo wR="1282002" hR="1282002" stAng="7088535" swAng="2629887"/>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2DEE0B0-D68E-47F3-A2F1-3BF71F30A0DC}">
      <dsp:nvSpPr>
        <dsp:cNvPr id="0" name=""/>
        <dsp:cNvSpPr/>
      </dsp:nvSpPr>
      <dsp:spPr>
        <a:xfrm>
          <a:off x="1821104" y="1282420"/>
          <a:ext cx="1192113" cy="774873"/>
        </a:xfrm>
        <a:prstGeom prst="roundRect">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GB" sz="1400" kern="1200" dirty="0"/>
            <a:t>Other people management</a:t>
          </a:r>
        </a:p>
      </dsp:txBody>
      <dsp:txXfrm>
        <a:off x="1858930" y="1320246"/>
        <a:ext cx="1116461" cy="699221"/>
      </dsp:txXfrm>
    </dsp:sp>
    <dsp:sp modelId="{90186D11-8BD9-4F98-81CA-7D2914308C0E}">
      <dsp:nvSpPr>
        <dsp:cNvPr id="0" name=""/>
        <dsp:cNvSpPr/>
      </dsp:nvSpPr>
      <dsp:spPr>
        <a:xfrm>
          <a:off x="2417161" y="387855"/>
          <a:ext cx="2564004" cy="2564004"/>
        </a:xfrm>
        <a:custGeom>
          <a:avLst/>
          <a:gdLst/>
          <a:ahLst/>
          <a:cxnLst/>
          <a:rect l="0" t="0" r="0" b="0"/>
          <a:pathLst>
            <a:path>
              <a:moveTo>
                <a:pt x="62927" y="885281"/>
              </a:moveTo>
              <a:arcTo wR="1282002" hR="1282002" stAng="11881578" swAng="2629887"/>
            </a:path>
          </a:pathLst>
        </a:custGeom>
        <a:noFill/>
        <a:ln w="6350" cap="flat" cmpd="sng" algn="ctr">
          <a:solidFill>
            <a:schemeClr val="dk1">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14531-E229-43FA-BF70-263A9C89C61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1105008-AEA0-4B1F-8A20-13F8D6AC5B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AC646FA-20C3-488D-9327-EB5715DAC068}"/>
              </a:ext>
            </a:extLst>
          </p:cNvPr>
          <p:cNvSpPr>
            <a:spLocks noGrp="1"/>
          </p:cNvSpPr>
          <p:nvPr>
            <p:ph type="dt" sz="half" idx="10"/>
          </p:nvPr>
        </p:nvSpPr>
        <p:spPr/>
        <p:txBody>
          <a:bodyPr/>
          <a:lstStyle/>
          <a:p>
            <a:fld id="{797A93B4-B101-4FD4-9917-79DE85569584}" type="datetimeFigureOut">
              <a:rPr lang="en-GB" smtClean="0"/>
              <a:pPr/>
              <a:t>30/11/2018</a:t>
            </a:fld>
            <a:endParaRPr lang="en-GB"/>
          </a:p>
        </p:txBody>
      </p:sp>
      <p:sp>
        <p:nvSpPr>
          <p:cNvPr id="5" name="Footer Placeholder 4">
            <a:extLst>
              <a:ext uri="{FF2B5EF4-FFF2-40B4-BE49-F238E27FC236}">
                <a16:creationId xmlns:a16="http://schemas.microsoft.com/office/drawing/2014/main" id="{8CC7E91C-2960-46EE-9888-B5B71F019B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F6EA8E-92F6-4AF1-BE53-96367FD4D240}"/>
              </a:ext>
            </a:extLst>
          </p:cNvPr>
          <p:cNvSpPr>
            <a:spLocks noGrp="1"/>
          </p:cNvSpPr>
          <p:nvPr>
            <p:ph type="sldNum" sz="quarter" idx="12"/>
          </p:nvPr>
        </p:nvSpPr>
        <p:spPr/>
        <p:txBody>
          <a:bodyPr/>
          <a:lstStyle/>
          <a:p>
            <a:fld id="{DFFE3A66-2D47-40CB-B3CA-BF003D2F9333}" type="slidenum">
              <a:rPr lang="en-GB" smtClean="0"/>
              <a:pPr/>
              <a:t>‹#›</a:t>
            </a:fld>
            <a:endParaRPr lang="en-GB"/>
          </a:p>
        </p:txBody>
      </p:sp>
    </p:spTree>
    <p:extLst>
      <p:ext uri="{BB962C8B-B14F-4D97-AF65-F5344CB8AC3E}">
        <p14:creationId xmlns:p14="http://schemas.microsoft.com/office/powerpoint/2010/main" val="1659475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2BEB5-C477-4EFD-BA25-08CDD62EECA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F1AE10E-5EAE-4ED9-A293-E00D7B0DE61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E592F2F-0CC1-4988-BD2D-5095F6286586}"/>
              </a:ext>
            </a:extLst>
          </p:cNvPr>
          <p:cNvSpPr>
            <a:spLocks noGrp="1"/>
          </p:cNvSpPr>
          <p:nvPr>
            <p:ph type="dt" sz="half" idx="10"/>
          </p:nvPr>
        </p:nvSpPr>
        <p:spPr/>
        <p:txBody>
          <a:bodyPr/>
          <a:lstStyle/>
          <a:p>
            <a:fld id="{797A93B4-B101-4FD4-9917-79DE85569584}" type="datetimeFigureOut">
              <a:rPr lang="en-GB" smtClean="0"/>
              <a:pPr/>
              <a:t>30/11/2018</a:t>
            </a:fld>
            <a:endParaRPr lang="en-GB"/>
          </a:p>
        </p:txBody>
      </p:sp>
      <p:sp>
        <p:nvSpPr>
          <p:cNvPr id="5" name="Footer Placeholder 4">
            <a:extLst>
              <a:ext uri="{FF2B5EF4-FFF2-40B4-BE49-F238E27FC236}">
                <a16:creationId xmlns:a16="http://schemas.microsoft.com/office/drawing/2014/main" id="{62A995A4-3D26-4852-BAC7-8B670AD1F3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10174D-5A81-45E1-8F38-817058629945}"/>
              </a:ext>
            </a:extLst>
          </p:cNvPr>
          <p:cNvSpPr>
            <a:spLocks noGrp="1"/>
          </p:cNvSpPr>
          <p:nvPr>
            <p:ph type="sldNum" sz="quarter" idx="12"/>
          </p:nvPr>
        </p:nvSpPr>
        <p:spPr/>
        <p:txBody>
          <a:bodyPr/>
          <a:lstStyle/>
          <a:p>
            <a:fld id="{DFFE3A66-2D47-40CB-B3CA-BF003D2F9333}" type="slidenum">
              <a:rPr lang="en-GB" smtClean="0"/>
              <a:pPr/>
              <a:t>‹#›</a:t>
            </a:fld>
            <a:endParaRPr lang="en-GB"/>
          </a:p>
        </p:txBody>
      </p:sp>
    </p:spTree>
    <p:extLst>
      <p:ext uri="{BB962C8B-B14F-4D97-AF65-F5344CB8AC3E}">
        <p14:creationId xmlns:p14="http://schemas.microsoft.com/office/powerpoint/2010/main" val="2880427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BD3535-EFBB-4D56-AB74-CF4C99B4597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E3B73DE-1ECE-47FF-AE9B-85C3AAB79BD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7BD9D49-53FC-4489-93A5-EC03D864E44F}"/>
              </a:ext>
            </a:extLst>
          </p:cNvPr>
          <p:cNvSpPr>
            <a:spLocks noGrp="1"/>
          </p:cNvSpPr>
          <p:nvPr>
            <p:ph type="dt" sz="half" idx="10"/>
          </p:nvPr>
        </p:nvSpPr>
        <p:spPr/>
        <p:txBody>
          <a:bodyPr/>
          <a:lstStyle/>
          <a:p>
            <a:fld id="{797A93B4-B101-4FD4-9917-79DE85569584}" type="datetimeFigureOut">
              <a:rPr lang="en-GB" smtClean="0"/>
              <a:pPr/>
              <a:t>30/11/2018</a:t>
            </a:fld>
            <a:endParaRPr lang="en-GB"/>
          </a:p>
        </p:txBody>
      </p:sp>
      <p:sp>
        <p:nvSpPr>
          <p:cNvPr id="5" name="Footer Placeholder 4">
            <a:extLst>
              <a:ext uri="{FF2B5EF4-FFF2-40B4-BE49-F238E27FC236}">
                <a16:creationId xmlns:a16="http://schemas.microsoft.com/office/drawing/2014/main" id="{A93500AA-7AC1-4764-B8E1-F40542B9E8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6548E9-F201-4986-9475-86C2B31AAC64}"/>
              </a:ext>
            </a:extLst>
          </p:cNvPr>
          <p:cNvSpPr>
            <a:spLocks noGrp="1"/>
          </p:cNvSpPr>
          <p:nvPr>
            <p:ph type="sldNum" sz="quarter" idx="12"/>
          </p:nvPr>
        </p:nvSpPr>
        <p:spPr/>
        <p:txBody>
          <a:bodyPr/>
          <a:lstStyle/>
          <a:p>
            <a:fld id="{DFFE3A66-2D47-40CB-B3CA-BF003D2F9333}" type="slidenum">
              <a:rPr lang="en-GB" smtClean="0"/>
              <a:pPr/>
              <a:t>‹#›</a:t>
            </a:fld>
            <a:endParaRPr lang="en-GB"/>
          </a:p>
        </p:txBody>
      </p:sp>
    </p:spTree>
    <p:extLst>
      <p:ext uri="{BB962C8B-B14F-4D97-AF65-F5344CB8AC3E}">
        <p14:creationId xmlns:p14="http://schemas.microsoft.com/office/powerpoint/2010/main" val="2801778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Subtitle">
    <p:spTree>
      <p:nvGrpSpPr>
        <p:cNvPr id="1" name=""/>
        <p:cNvGrpSpPr/>
        <p:nvPr/>
      </p:nvGrpSpPr>
      <p:grpSpPr>
        <a:xfrm>
          <a:off x="0" y="0"/>
          <a:ext cx="0" cy="0"/>
          <a:chOff x="0" y="0"/>
          <a:chExt cx="0" cy="0"/>
        </a:xfrm>
      </p:grpSpPr>
      <p:pic>
        <p:nvPicPr>
          <p:cNvPr id="5" name="pasted-image.pdf"/>
          <p:cNvPicPr/>
          <p:nvPr/>
        </p:nvPicPr>
        <p:blipFill>
          <a:blip r:embed="rId2" cstate="print">
            <a:extLst/>
          </a:blip>
          <a:srcRect/>
          <a:stretch>
            <a:fillRect/>
          </a:stretch>
        </p:blipFill>
        <p:spPr>
          <a:xfrm>
            <a:off x="2345" y="1270"/>
            <a:ext cx="12311348" cy="6855460"/>
          </a:xfrm>
          <a:prstGeom prst="rect">
            <a:avLst/>
          </a:prstGeom>
          <a:ln w="12700">
            <a:miter lim="400000"/>
          </a:ln>
        </p:spPr>
      </p:pic>
      <p:pic>
        <p:nvPicPr>
          <p:cNvPr id="6" name="pasted-image.pdf"/>
          <p:cNvPicPr/>
          <p:nvPr/>
        </p:nvPicPr>
        <p:blipFill>
          <a:blip r:embed="rId3" cstate="print">
            <a:extLst/>
          </a:blip>
          <a:stretch>
            <a:fillRect/>
          </a:stretch>
        </p:blipFill>
        <p:spPr>
          <a:xfrm>
            <a:off x="8434048" y="262273"/>
            <a:ext cx="3406670" cy="999788"/>
          </a:xfrm>
          <a:prstGeom prst="rect">
            <a:avLst/>
          </a:prstGeom>
          <a:ln w="12700">
            <a:miter lim="400000"/>
          </a:ln>
        </p:spPr>
      </p:pic>
      <p:pic>
        <p:nvPicPr>
          <p:cNvPr id="7" name="pasted-image.pdf"/>
          <p:cNvPicPr/>
          <p:nvPr/>
        </p:nvPicPr>
        <p:blipFill>
          <a:blip r:embed="rId4" cstate="print">
            <a:alphaModFix amt="11406"/>
            <a:extLst/>
          </a:blip>
          <a:stretch>
            <a:fillRect/>
          </a:stretch>
        </p:blipFill>
        <p:spPr>
          <a:xfrm>
            <a:off x="267075" y="1753510"/>
            <a:ext cx="6571185" cy="4901397"/>
          </a:xfrm>
          <a:prstGeom prst="rect">
            <a:avLst/>
          </a:prstGeom>
          <a:ln w="12700">
            <a:miter lim="400000"/>
          </a:ln>
        </p:spPr>
      </p:pic>
      <p:pic>
        <p:nvPicPr>
          <p:cNvPr id="8" name="pasted-image.pdf"/>
          <p:cNvPicPr/>
          <p:nvPr/>
        </p:nvPicPr>
        <p:blipFill>
          <a:blip r:embed="rId5" cstate="print">
            <a:alphaModFix amt="12737"/>
            <a:extLst/>
          </a:blip>
          <a:stretch>
            <a:fillRect/>
          </a:stretch>
        </p:blipFill>
        <p:spPr>
          <a:xfrm>
            <a:off x="5697659" y="3518098"/>
            <a:ext cx="3986678" cy="2973634"/>
          </a:xfrm>
          <a:prstGeom prst="rect">
            <a:avLst/>
          </a:prstGeom>
          <a:ln w="12700">
            <a:miter lim="400000"/>
          </a:ln>
        </p:spPr>
      </p:pic>
      <p:pic>
        <p:nvPicPr>
          <p:cNvPr id="9" name="pasted-image.pdf"/>
          <p:cNvPicPr/>
          <p:nvPr/>
        </p:nvPicPr>
        <p:blipFill>
          <a:blip r:embed="rId6" cstate="print">
            <a:alphaModFix amt="5889"/>
            <a:extLst/>
          </a:blip>
          <a:stretch>
            <a:fillRect/>
          </a:stretch>
        </p:blipFill>
        <p:spPr>
          <a:xfrm>
            <a:off x="7043065" y="1990142"/>
            <a:ext cx="1934905" cy="1443232"/>
          </a:xfrm>
          <a:prstGeom prst="rect">
            <a:avLst/>
          </a:prstGeom>
          <a:ln w="12700">
            <a:miter lim="400000"/>
          </a:ln>
        </p:spPr>
      </p:pic>
    </p:spTree>
    <p:extLst>
      <p:ext uri="{BB962C8B-B14F-4D97-AF65-F5344CB8AC3E}">
        <p14:creationId xmlns:p14="http://schemas.microsoft.com/office/powerpoint/2010/main" val="326483161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B63F7-B439-4C4F-B75A-C09658590D1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BB6216B-B118-4EDF-B799-A6076239A19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E0F521-6DD8-4EFE-A3B2-6C1AD4CA4F8D}"/>
              </a:ext>
            </a:extLst>
          </p:cNvPr>
          <p:cNvSpPr>
            <a:spLocks noGrp="1"/>
          </p:cNvSpPr>
          <p:nvPr>
            <p:ph type="dt" sz="half" idx="10"/>
          </p:nvPr>
        </p:nvSpPr>
        <p:spPr/>
        <p:txBody>
          <a:bodyPr/>
          <a:lstStyle/>
          <a:p>
            <a:fld id="{797A93B4-B101-4FD4-9917-79DE85569584}" type="datetimeFigureOut">
              <a:rPr lang="en-GB" smtClean="0"/>
              <a:pPr/>
              <a:t>30/11/2018</a:t>
            </a:fld>
            <a:endParaRPr lang="en-GB"/>
          </a:p>
        </p:txBody>
      </p:sp>
      <p:sp>
        <p:nvSpPr>
          <p:cNvPr id="5" name="Footer Placeholder 4">
            <a:extLst>
              <a:ext uri="{FF2B5EF4-FFF2-40B4-BE49-F238E27FC236}">
                <a16:creationId xmlns:a16="http://schemas.microsoft.com/office/drawing/2014/main" id="{5B7DF6CD-B74A-40D9-BF03-598EA5E5E2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77995BA-A91A-4F61-BE7A-9D4449D0946B}"/>
              </a:ext>
            </a:extLst>
          </p:cNvPr>
          <p:cNvSpPr>
            <a:spLocks noGrp="1"/>
          </p:cNvSpPr>
          <p:nvPr>
            <p:ph type="sldNum" sz="quarter" idx="12"/>
          </p:nvPr>
        </p:nvSpPr>
        <p:spPr/>
        <p:txBody>
          <a:bodyPr/>
          <a:lstStyle/>
          <a:p>
            <a:fld id="{DFFE3A66-2D47-40CB-B3CA-BF003D2F9333}" type="slidenum">
              <a:rPr lang="en-GB" smtClean="0"/>
              <a:pPr/>
              <a:t>‹#›</a:t>
            </a:fld>
            <a:endParaRPr lang="en-GB"/>
          </a:p>
        </p:txBody>
      </p:sp>
    </p:spTree>
    <p:extLst>
      <p:ext uri="{BB962C8B-B14F-4D97-AF65-F5344CB8AC3E}">
        <p14:creationId xmlns:p14="http://schemas.microsoft.com/office/powerpoint/2010/main" val="240035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BC14A-183A-4EE8-8635-A9D47873A3D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8812010-201A-40C0-826F-540F307326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57C54046-5144-443A-AA03-8939C7D04676}"/>
              </a:ext>
            </a:extLst>
          </p:cNvPr>
          <p:cNvSpPr>
            <a:spLocks noGrp="1"/>
          </p:cNvSpPr>
          <p:nvPr>
            <p:ph type="dt" sz="half" idx="10"/>
          </p:nvPr>
        </p:nvSpPr>
        <p:spPr/>
        <p:txBody>
          <a:bodyPr/>
          <a:lstStyle/>
          <a:p>
            <a:fld id="{797A93B4-B101-4FD4-9917-79DE85569584}" type="datetimeFigureOut">
              <a:rPr lang="en-GB" smtClean="0"/>
              <a:pPr/>
              <a:t>30/11/2018</a:t>
            </a:fld>
            <a:endParaRPr lang="en-GB"/>
          </a:p>
        </p:txBody>
      </p:sp>
      <p:sp>
        <p:nvSpPr>
          <p:cNvPr id="5" name="Footer Placeholder 4">
            <a:extLst>
              <a:ext uri="{FF2B5EF4-FFF2-40B4-BE49-F238E27FC236}">
                <a16:creationId xmlns:a16="http://schemas.microsoft.com/office/drawing/2014/main" id="{E9F67E8D-4582-4391-BD39-FF208C6E026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73B82F-776F-47D1-B854-DE63D1A2AE89}"/>
              </a:ext>
            </a:extLst>
          </p:cNvPr>
          <p:cNvSpPr>
            <a:spLocks noGrp="1"/>
          </p:cNvSpPr>
          <p:nvPr>
            <p:ph type="sldNum" sz="quarter" idx="12"/>
          </p:nvPr>
        </p:nvSpPr>
        <p:spPr/>
        <p:txBody>
          <a:bodyPr/>
          <a:lstStyle/>
          <a:p>
            <a:fld id="{DFFE3A66-2D47-40CB-B3CA-BF003D2F9333}" type="slidenum">
              <a:rPr lang="en-GB" smtClean="0"/>
              <a:pPr/>
              <a:t>‹#›</a:t>
            </a:fld>
            <a:endParaRPr lang="en-GB"/>
          </a:p>
        </p:txBody>
      </p:sp>
    </p:spTree>
    <p:extLst>
      <p:ext uri="{BB962C8B-B14F-4D97-AF65-F5344CB8AC3E}">
        <p14:creationId xmlns:p14="http://schemas.microsoft.com/office/powerpoint/2010/main" val="3816966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BB32E8-8DEF-4D10-B89A-6B52A2BD2BB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461059F-3F4C-45FF-A26E-A0561DC8D0D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C349BCF-1841-40F5-8249-2D5357AC52B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B4F7915-9A16-4739-B762-8AC8FAA06CEF}"/>
              </a:ext>
            </a:extLst>
          </p:cNvPr>
          <p:cNvSpPr>
            <a:spLocks noGrp="1"/>
          </p:cNvSpPr>
          <p:nvPr>
            <p:ph type="dt" sz="half" idx="10"/>
          </p:nvPr>
        </p:nvSpPr>
        <p:spPr/>
        <p:txBody>
          <a:bodyPr/>
          <a:lstStyle/>
          <a:p>
            <a:fld id="{797A93B4-B101-4FD4-9917-79DE85569584}" type="datetimeFigureOut">
              <a:rPr lang="en-GB" smtClean="0"/>
              <a:pPr/>
              <a:t>30/11/2018</a:t>
            </a:fld>
            <a:endParaRPr lang="en-GB"/>
          </a:p>
        </p:txBody>
      </p:sp>
      <p:sp>
        <p:nvSpPr>
          <p:cNvPr id="6" name="Footer Placeholder 5">
            <a:extLst>
              <a:ext uri="{FF2B5EF4-FFF2-40B4-BE49-F238E27FC236}">
                <a16:creationId xmlns:a16="http://schemas.microsoft.com/office/drawing/2014/main" id="{D1E92398-781A-4C37-9D27-C25C79C3976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7A4C536-6CAB-49F3-8500-970C0309A35B}"/>
              </a:ext>
            </a:extLst>
          </p:cNvPr>
          <p:cNvSpPr>
            <a:spLocks noGrp="1"/>
          </p:cNvSpPr>
          <p:nvPr>
            <p:ph type="sldNum" sz="quarter" idx="12"/>
          </p:nvPr>
        </p:nvSpPr>
        <p:spPr/>
        <p:txBody>
          <a:bodyPr/>
          <a:lstStyle/>
          <a:p>
            <a:fld id="{DFFE3A66-2D47-40CB-B3CA-BF003D2F9333}" type="slidenum">
              <a:rPr lang="en-GB" smtClean="0"/>
              <a:pPr/>
              <a:t>‹#›</a:t>
            </a:fld>
            <a:endParaRPr lang="en-GB"/>
          </a:p>
        </p:txBody>
      </p:sp>
    </p:spTree>
    <p:extLst>
      <p:ext uri="{BB962C8B-B14F-4D97-AF65-F5344CB8AC3E}">
        <p14:creationId xmlns:p14="http://schemas.microsoft.com/office/powerpoint/2010/main" val="611591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CCC34-C2A2-4910-872C-41C40F86891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A6B2340-09DC-4AEE-8577-095CFFCD72C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652E04E-631A-4363-90D6-65ABAFB1390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C1757F5-903E-43C4-92B4-AACE5E2418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2C48107-35D1-4643-B8A4-DEC9A0D8270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560E069-13D3-4C83-B6BF-F12B6854D9E2}"/>
              </a:ext>
            </a:extLst>
          </p:cNvPr>
          <p:cNvSpPr>
            <a:spLocks noGrp="1"/>
          </p:cNvSpPr>
          <p:nvPr>
            <p:ph type="dt" sz="half" idx="10"/>
          </p:nvPr>
        </p:nvSpPr>
        <p:spPr/>
        <p:txBody>
          <a:bodyPr/>
          <a:lstStyle/>
          <a:p>
            <a:fld id="{797A93B4-B101-4FD4-9917-79DE85569584}" type="datetimeFigureOut">
              <a:rPr lang="en-GB" smtClean="0"/>
              <a:pPr/>
              <a:t>30/11/2018</a:t>
            </a:fld>
            <a:endParaRPr lang="en-GB"/>
          </a:p>
        </p:txBody>
      </p:sp>
      <p:sp>
        <p:nvSpPr>
          <p:cNvPr id="8" name="Footer Placeholder 7">
            <a:extLst>
              <a:ext uri="{FF2B5EF4-FFF2-40B4-BE49-F238E27FC236}">
                <a16:creationId xmlns:a16="http://schemas.microsoft.com/office/drawing/2014/main" id="{EE6CD64A-8425-421D-B5C1-98DD58BE49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725423B-D8C9-45C9-93ED-E135B44D1B69}"/>
              </a:ext>
            </a:extLst>
          </p:cNvPr>
          <p:cNvSpPr>
            <a:spLocks noGrp="1"/>
          </p:cNvSpPr>
          <p:nvPr>
            <p:ph type="sldNum" sz="quarter" idx="12"/>
          </p:nvPr>
        </p:nvSpPr>
        <p:spPr/>
        <p:txBody>
          <a:bodyPr/>
          <a:lstStyle/>
          <a:p>
            <a:fld id="{DFFE3A66-2D47-40CB-B3CA-BF003D2F9333}" type="slidenum">
              <a:rPr lang="en-GB" smtClean="0"/>
              <a:pPr/>
              <a:t>‹#›</a:t>
            </a:fld>
            <a:endParaRPr lang="en-GB"/>
          </a:p>
        </p:txBody>
      </p:sp>
    </p:spTree>
    <p:extLst>
      <p:ext uri="{BB962C8B-B14F-4D97-AF65-F5344CB8AC3E}">
        <p14:creationId xmlns:p14="http://schemas.microsoft.com/office/powerpoint/2010/main" val="18993214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17BAD-D869-42AD-B53C-8F92D9BB5BC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770AEF-4071-483B-863B-816A4332A1FE}"/>
              </a:ext>
            </a:extLst>
          </p:cNvPr>
          <p:cNvSpPr>
            <a:spLocks noGrp="1"/>
          </p:cNvSpPr>
          <p:nvPr>
            <p:ph type="dt" sz="half" idx="10"/>
          </p:nvPr>
        </p:nvSpPr>
        <p:spPr/>
        <p:txBody>
          <a:bodyPr/>
          <a:lstStyle/>
          <a:p>
            <a:fld id="{797A93B4-B101-4FD4-9917-79DE85569584}" type="datetimeFigureOut">
              <a:rPr lang="en-GB" smtClean="0"/>
              <a:pPr/>
              <a:t>30/11/2018</a:t>
            </a:fld>
            <a:endParaRPr lang="en-GB"/>
          </a:p>
        </p:txBody>
      </p:sp>
      <p:sp>
        <p:nvSpPr>
          <p:cNvPr id="4" name="Footer Placeholder 3">
            <a:extLst>
              <a:ext uri="{FF2B5EF4-FFF2-40B4-BE49-F238E27FC236}">
                <a16:creationId xmlns:a16="http://schemas.microsoft.com/office/drawing/2014/main" id="{DC03A54A-AB77-42CA-8A20-4067BA98FE7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A55E4F2E-B1CB-4C8F-AB4D-1E62E8B231F4}"/>
              </a:ext>
            </a:extLst>
          </p:cNvPr>
          <p:cNvSpPr>
            <a:spLocks noGrp="1"/>
          </p:cNvSpPr>
          <p:nvPr>
            <p:ph type="sldNum" sz="quarter" idx="12"/>
          </p:nvPr>
        </p:nvSpPr>
        <p:spPr/>
        <p:txBody>
          <a:bodyPr/>
          <a:lstStyle/>
          <a:p>
            <a:fld id="{DFFE3A66-2D47-40CB-B3CA-BF003D2F9333}" type="slidenum">
              <a:rPr lang="en-GB" smtClean="0"/>
              <a:pPr/>
              <a:t>‹#›</a:t>
            </a:fld>
            <a:endParaRPr lang="en-GB"/>
          </a:p>
        </p:txBody>
      </p:sp>
    </p:spTree>
    <p:extLst>
      <p:ext uri="{BB962C8B-B14F-4D97-AF65-F5344CB8AC3E}">
        <p14:creationId xmlns:p14="http://schemas.microsoft.com/office/powerpoint/2010/main" val="2573919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D9DA5EB-A98B-485E-953F-38198E8AD2DB}"/>
              </a:ext>
            </a:extLst>
          </p:cNvPr>
          <p:cNvSpPr>
            <a:spLocks noGrp="1"/>
          </p:cNvSpPr>
          <p:nvPr>
            <p:ph type="dt" sz="half" idx="10"/>
          </p:nvPr>
        </p:nvSpPr>
        <p:spPr/>
        <p:txBody>
          <a:bodyPr/>
          <a:lstStyle/>
          <a:p>
            <a:fld id="{797A93B4-B101-4FD4-9917-79DE85569584}" type="datetimeFigureOut">
              <a:rPr lang="en-GB" smtClean="0"/>
              <a:pPr/>
              <a:t>30/11/2018</a:t>
            </a:fld>
            <a:endParaRPr lang="en-GB"/>
          </a:p>
        </p:txBody>
      </p:sp>
      <p:sp>
        <p:nvSpPr>
          <p:cNvPr id="3" name="Footer Placeholder 2">
            <a:extLst>
              <a:ext uri="{FF2B5EF4-FFF2-40B4-BE49-F238E27FC236}">
                <a16:creationId xmlns:a16="http://schemas.microsoft.com/office/drawing/2014/main" id="{2C9F0345-04CA-4BC5-A21E-D9A389530F1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BFA6B34-AE51-43C3-82C1-E879CD80B6F6}"/>
              </a:ext>
            </a:extLst>
          </p:cNvPr>
          <p:cNvSpPr>
            <a:spLocks noGrp="1"/>
          </p:cNvSpPr>
          <p:nvPr>
            <p:ph type="sldNum" sz="quarter" idx="12"/>
          </p:nvPr>
        </p:nvSpPr>
        <p:spPr/>
        <p:txBody>
          <a:bodyPr/>
          <a:lstStyle/>
          <a:p>
            <a:fld id="{DFFE3A66-2D47-40CB-B3CA-BF003D2F9333}" type="slidenum">
              <a:rPr lang="en-GB" smtClean="0"/>
              <a:pPr/>
              <a:t>‹#›</a:t>
            </a:fld>
            <a:endParaRPr lang="en-GB"/>
          </a:p>
        </p:txBody>
      </p:sp>
    </p:spTree>
    <p:extLst>
      <p:ext uri="{BB962C8B-B14F-4D97-AF65-F5344CB8AC3E}">
        <p14:creationId xmlns:p14="http://schemas.microsoft.com/office/powerpoint/2010/main" val="1943342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9AF35-D788-4229-98CC-F4D5845062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CC67006-38E5-4A25-AADD-ABA2AF645A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970367A-0FFA-44A9-B3A7-905A1C7CF0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592FA25-DAD0-4877-B8D1-3BD47223E602}"/>
              </a:ext>
            </a:extLst>
          </p:cNvPr>
          <p:cNvSpPr>
            <a:spLocks noGrp="1"/>
          </p:cNvSpPr>
          <p:nvPr>
            <p:ph type="dt" sz="half" idx="10"/>
          </p:nvPr>
        </p:nvSpPr>
        <p:spPr/>
        <p:txBody>
          <a:bodyPr/>
          <a:lstStyle/>
          <a:p>
            <a:fld id="{797A93B4-B101-4FD4-9917-79DE85569584}" type="datetimeFigureOut">
              <a:rPr lang="en-GB" smtClean="0"/>
              <a:pPr/>
              <a:t>30/11/2018</a:t>
            </a:fld>
            <a:endParaRPr lang="en-GB"/>
          </a:p>
        </p:txBody>
      </p:sp>
      <p:sp>
        <p:nvSpPr>
          <p:cNvPr id="6" name="Footer Placeholder 5">
            <a:extLst>
              <a:ext uri="{FF2B5EF4-FFF2-40B4-BE49-F238E27FC236}">
                <a16:creationId xmlns:a16="http://schemas.microsoft.com/office/drawing/2014/main" id="{6AEFA71B-BFF2-43D1-8250-7AC9214A9E9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198689-B673-40BE-9475-D84E63032282}"/>
              </a:ext>
            </a:extLst>
          </p:cNvPr>
          <p:cNvSpPr>
            <a:spLocks noGrp="1"/>
          </p:cNvSpPr>
          <p:nvPr>
            <p:ph type="sldNum" sz="quarter" idx="12"/>
          </p:nvPr>
        </p:nvSpPr>
        <p:spPr/>
        <p:txBody>
          <a:bodyPr/>
          <a:lstStyle/>
          <a:p>
            <a:fld id="{DFFE3A66-2D47-40CB-B3CA-BF003D2F9333}" type="slidenum">
              <a:rPr lang="en-GB" smtClean="0"/>
              <a:pPr/>
              <a:t>‹#›</a:t>
            </a:fld>
            <a:endParaRPr lang="en-GB"/>
          </a:p>
        </p:txBody>
      </p:sp>
    </p:spTree>
    <p:extLst>
      <p:ext uri="{BB962C8B-B14F-4D97-AF65-F5344CB8AC3E}">
        <p14:creationId xmlns:p14="http://schemas.microsoft.com/office/powerpoint/2010/main" val="480873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DA4E7-0996-47EE-A539-4F08F8035C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4A80E55-E1B8-4C65-96CE-ABCCEA7B42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C10486E-037F-4304-A3D5-3C718C2B7D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FF7F4B4-0596-4ED9-B312-E36CBCED1160}"/>
              </a:ext>
            </a:extLst>
          </p:cNvPr>
          <p:cNvSpPr>
            <a:spLocks noGrp="1"/>
          </p:cNvSpPr>
          <p:nvPr>
            <p:ph type="dt" sz="half" idx="10"/>
          </p:nvPr>
        </p:nvSpPr>
        <p:spPr/>
        <p:txBody>
          <a:bodyPr/>
          <a:lstStyle/>
          <a:p>
            <a:fld id="{797A93B4-B101-4FD4-9917-79DE85569584}" type="datetimeFigureOut">
              <a:rPr lang="en-GB" smtClean="0"/>
              <a:pPr/>
              <a:t>30/11/2018</a:t>
            </a:fld>
            <a:endParaRPr lang="en-GB"/>
          </a:p>
        </p:txBody>
      </p:sp>
      <p:sp>
        <p:nvSpPr>
          <p:cNvPr id="6" name="Footer Placeholder 5">
            <a:extLst>
              <a:ext uri="{FF2B5EF4-FFF2-40B4-BE49-F238E27FC236}">
                <a16:creationId xmlns:a16="http://schemas.microsoft.com/office/drawing/2014/main" id="{700F0074-2D14-47AC-968E-320315FB281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BC8AF08-E20F-4376-88DB-C620677DDB9D}"/>
              </a:ext>
            </a:extLst>
          </p:cNvPr>
          <p:cNvSpPr>
            <a:spLocks noGrp="1"/>
          </p:cNvSpPr>
          <p:nvPr>
            <p:ph type="sldNum" sz="quarter" idx="12"/>
          </p:nvPr>
        </p:nvSpPr>
        <p:spPr/>
        <p:txBody>
          <a:bodyPr/>
          <a:lstStyle/>
          <a:p>
            <a:fld id="{DFFE3A66-2D47-40CB-B3CA-BF003D2F9333}" type="slidenum">
              <a:rPr lang="en-GB" smtClean="0"/>
              <a:pPr/>
              <a:t>‹#›</a:t>
            </a:fld>
            <a:endParaRPr lang="en-GB"/>
          </a:p>
        </p:txBody>
      </p:sp>
    </p:spTree>
    <p:extLst>
      <p:ext uri="{BB962C8B-B14F-4D97-AF65-F5344CB8AC3E}">
        <p14:creationId xmlns:p14="http://schemas.microsoft.com/office/powerpoint/2010/main" val="3638072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320EBC0-5F45-4BD3-9BAB-147070404B4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E7BE0A1-0833-4657-8DBE-33C2527BA3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6FAC20-FF9D-43B5-BCBB-0119835E6F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7A93B4-B101-4FD4-9917-79DE85569584}" type="datetimeFigureOut">
              <a:rPr lang="en-GB" smtClean="0"/>
              <a:pPr/>
              <a:t>30/11/2018</a:t>
            </a:fld>
            <a:endParaRPr lang="en-GB"/>
          </a:p>
        </p:txBody>
      </p:sp>
      <p:sp>
        <p:nvSpPr>
          <p:cNvPr id="5" name="Footer Placeholder 4">
            <a:extLst>
              <a:ext uri="{FF2B5EF4-FFF2-40B4-BE49-F238E27FC236}">
                <a16:creationId xmlns:a16="http://schemas.microsoft.com/office/drawing/2014/main" id="{075475C2-E954-4382-89BE-E93629AC64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94EEBC7-7E36-4C6D-A87B-33818E08BB0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FE3A66-2D47-40CB-B3CA-BF003D2F9333}" type="slidenum">
              <a:rPr lang="en-GB" smtClean="0"/>
              <a:pPr/>
              <a:t>‹#›</a:t>
            </a:fld>
            <a:endParaRPr lang="en-GB"/>
          </a:p>
        </p:txBody>
      </p:sp>
    </p:spTree>
    <p:extLst>
      <p:ext uri="{BB962C8B-B14F-4D97-AF65-F5344CB8AC3E}">
        <p14:creationId xmlns:p14="http://schemas.microsoft.com/office/powerpoint/2010/main" val="15192496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2.xml"/><Relationship Id="rId1" Type="http://schemas.openxmlformats.org/officeDocument/2006/relationships/video" Target="https://www.youtube.com/embed/sV8vipSLOb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hape 35"/>
          <p:cNvSpPr/>
          <p:nvPr/>
        </p:nvSpPr>
        <p:spPr>
          <a:xfrm>
            <a:off x="2887295" y="3443291"/>
            <a:ext cx="5942759" cy="1446679"/>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pPr defTabSz="321457">
              <a:lnSpc>
                <a:spcPct val="80000"/>
              </a:lnSpc>
              <a:defRPr sz="1800"/>
            </a:pPr>
            <a:r>
              <a:rPr lang="en-GB" sz="4640" dirty="0">
                <a:solidFill>
                  <a:srgbClr val="FFFFFF"/>
                </a:solidFill>
                <a:latin typeface="Museo Slab 900"/>
                <a:ea typeface="Museo Slab 900"/>
                <a:cs typeface="Museo Slab 900"/>
                <a:sym typeface="Museo Slab 900"/>
              </a:rPr>
              <a:t>Emotional Intelligence</a:t>
            </a:r>
          </a:p>
          <a:p>
            <a:pPr defTabSz="321457">
              <a:lnSpc>
                <a:spcPct val="120000"/>
              </a:lnSpc>
              <a:defRPr sz="1800"/>
            </a:pPr>
            <a:r>
              <a:rPr lang="en-GB" sz="2250" dirty="0">
                <a:solidFill>
                  <a:srgbClr val="DCDEE0"/>
                </a:solidFill>
                <a:latin typeface="Museo Slab 300"/>
                <a:ea typeface="Museo Slab 300"/>
                <a:cs typeface="Museo Slab 300"/>
                <a:sym typeface="Museo Slab 300"/>
              </a:rPr>
              <a:t>Presented by </a:t>
            </a:r>
            <a:r>
              <a:rPr lang="en-GB" sz="2250" dirty="0">
                <a:solidFill>
                  <a:srgbClr val="DCDEE0"/>
                </a:solidFill>
                <a:latin typeface="Museo Slab 700"/>
                <a:ea typeface="Museo Slab 700"/>
                <a:cs typeface="Museo Slab 700"/>
                <a:sym typeface="Museo Slab 700"/>
              </a:rPr>
              <a:t>David Taylor</a:t>
            </a:r>
            <a:endParaRPr lang="en-GB" sz="2250" dirty="0">
              <a:solidFill>
                <a:srgbClr val="DCDEE0"/>
              </a:solidFill>
              <a:latin typeface="Museo Slab 300"/>
              <a:ea typeface="Museo Slab 300"/>
              <a:cs typeface="Museo Slab 300"/>
              <a:sym typeface="Museo Slab 300"/>
            </a:endParaRPr>
          </a:p>
          <a:p>
            <a:pPr defTabSz="321457">
              <a:lnSpc>
                <a:spcPct val="120000"/>
              </a:lnSpc>
              <a:defRPr sz="1800"/>
            </a:pPr>
            <a:r>
              <a:rPr sz="2250" dirty="0" err="1">
                <a:solidFill>
                  <a:srgbClr val="DCDEE0"/>
                </a:solidFill>
                <a:latin typeface="Museo Slab 300"/>
                <a:ea typeface="Museo Slab 300"/>
                <a:cs typeface="Museo Slab 300"/>
                <a:sym typeface="Museo Slab 300"/>
              </a:rPr>
              <a:t>Businet</a:t>
            </a:r>
            <a:r>
              <a:rPr sz="2250" dirty="0">
                <a:solidFill>
                  <a:srgbClr val="DCDEE0"/>
                </a:solidFill>
                <a:latin typeface="Museo Slab 300"/>
                <a:ea typeface="Museo Slab 300"/>
                <a:cs typeface="Museo Slab 300"/>
                <a:sym typeface="Museo Slab 300"/>
              </a:rPr>
              <a:t> General Manager</a:t>
            </a:r>
            <a:endParaRPr sz="2250" dirty="0">
              <a:solidFill>
                <a:srgbClr val="DCDEE0"/>
              </a:solidFill>
              <a:latin typeface="Museo Slab 500"/>
              <a:ea typeface="Museo Slab 500"/>
              <a:cs typeface="Museo Slab 500"/>
              <a:sym typeface="Museo Slab 500"/>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hape 38"/>
          <p:cNvSpPr>
            <a:spLocks noGrp="1"/>
          </p:cNvSpPr>
          <p:nvPr>
            <p:ph type="body" idx="4294967295"/>
          </p:nvPr>
        </p:nvSpPr>
        <p:spPr>
          <a:xfrm>
            <a:off x="1773381" y="2265896"/>
            <a:ext cx="8423564" cy="3534540"/>
          </a:xfrm>
          <a:prstGeom prst="rect">
            <a:avLst/>
          </a:prstGeom>
        </p:spPr>
        <p:txBody>
          <a:bodyPr vert="horz" lIns="32146" tIns="32146" rIns="32146" bIns="32146" rtlCol="0" anchor="t">
            <a:normAutofit/>
          </a:bodyPr>
          <a:lstStyle/>
          <a:p>
            <a:pPr defTabSz="642915">
              <a:spcBef>
                <a:spcPts val="281"/>
              </a:spcBef>
              <a:buClr>
                <a:schemeClr val="bg1"/>
              </a:buClr>
              <a:defRPr sz="1800"/>
            </a:pPr>
            <a:r>
              <a:rPr lang="en-GB" sz="2250" i="1" dirty="0">
                <a:solidFill>
                  <a:srgbClr val="FFFFFF"/>
                </a:solidFill>
                <a:latin typeface="Museo Slab 700"/>
                <a:ea typeface="Museo Slab 700"/>
                <a:cs typeface="Museo Slab 700"/>
                <a:sym typeface="Museo Slab 700"/>
              </a:rPr>
              <a:t>Using emotions also includes knowing how to draw on emotions to create specific moods</a:t>
            </a:r>
          </a:p>
          <a:p>
            <a:pPr defTabSz="642915">
              <a:spcBef>
                <a:spcPts val="281"/>
              </a:spcBef>
              <a:buClr>
                <a:schemeClr val="bg1"/>
              </a:buClr>
              <a:defRPr sz="1800"/>
            </a:pPr>
            <a:endParaRPr lang="en-GB" sz="2250" i="1" dirty="0">
              <a:solidFill>
                <a:srgbClr val="FFFFFF"/>
              </a:solidFill>
              <a:latin typeface="Museo Slab 700"/>
              <a:ea typeface="Museo Slab 700"/>
              <a:cs typeface="Museo Slab 700"/>
              <a:sym typeface="Museo Slab 700"/>
            </a:endParaRPr>
          </a:p>
          <a:p>
            <a:pPr defTabSz="642915">
              <a:spcBef>
                <a:spcPts val="281"/>
              </a:spcBef>
              <a:buClr>
                <a:schemeClr val="bg1"/>
              </a:buClr>
              <a:defRPr sz="1800"/>
            </a:pPr>
            <a:r>
              <a:rPr lang="en-GB" sz="2250" i="1" dirty="0">
                <a:solidFill>
                  <a:srgbClr val="FFFFFF"/>
                </a:solidFill>
                <a:latin typeface="Museo Slab 700"/>
                <a:ea typeface="Museo Slab 700"/>
                <a:cs typeface="Museo Slab 700"/>
                <a:sym typeface="Museo Slab 700"/>
              </a:rPr>
              <a:t>Knowing when sad emotions can be induced, for example with the use of sad music at a funeral</a:t>
            </a:r>
          </a:p>
        </p:txBody>
      </p:sp>
      <p:sp>
        <p:nvSpPr>
          <p:cNvPr id="2" name="TextBox 1">
            <a:extLst>
              <a:ext uri="{FF2B5EF4-FFF2-40B4-BE49-F238E27FC236}">
                <a16:creationId xmlns:a16="http://schemas.microsoft.com/office/drawing/2014/main" id="{21DC3A25-7CF5-4DBC-95A4-B7F4CA505A83}"/>
              </a:ext>
            </a:extLst>
          </p:cNvPr>
          <p:cNvSpPr txBox="1"/>
          <p:nvPr/>
        </p:nvSpPr>
        <p:spPr>
          <a:xfrm>
            <a:off x="1603103" y="1163782"/>
            <a:ext cx="3422732" cy="707886"/>
          </a:xfrm>
          <a:prstGeom prst="rect">
            <a:avLst/>
          </a:prstGeom>
          <a:noFill/>
        </p:spPr>
        <p:txBody>
          <a:bodyPr wrap="none" rtlCol="0">
            <a:spAutoFit/>
          </a:bodyPr>
          <a:lstStyle/>
          <a:p>
            <a:r>
              <a:rPr lang="en-GB" sz="4000" dirty="0">
                <a:solidFill>
                  <a:schemeClr val="bg1"/>
                </a:solidFill>
              </a:rPr>
              <a:t>Using emotions</a:t>
            </a:r>
          </a:p>
        </p:txBody>
      </p:sp>
    </p:spTree>
    <p:extLst>
      <p:ext uri="{BB962C8B-B14F-4D97-AF65-F5344CB8AC3E}">
        <p14:creationId xmlns:p14="http://schemas.microsoft.com/office/powerpoint/2010/main" val="759433291"/>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38">
                                            <p:bg/>
                                          </p:spTgt>
                                        </p:tgtEl>
                                        <p:attrNameLst>
                                          <p:attrName>style.visibility</p:attrName>
                                        </p:attrNameLst>
                                      </p:cBhvr>
                                      <p:to>
                                        <p:strVal val="visible"/>
                                      </p:to>
                                    </p:set>
                                    <p:animEffect transition="in" filter="fade">
                                      <p:cBhvr>
                                        <p:cTn id="7" dur="2000"/>
                                        <p:tgtEl>
                                          <p:spTgt spid="38">
                                            <p:bg/>
                                          </p:spTgt>
                                        </p:tgtEl>
                                      </p:cBhvr>
                                    </p:animEffect>
                                  </p:childTnLst>
                                </p:cTn>
                              </p:par>
                            </p:childTnLst>
                          </p:cTn>
                        </p:par>
                        <p:par>
                          <p:cTn id="8" fill="hold">
                            <p:stCondLst>
                              <p:cond delay="2000"/>
                            </p:stCondLst>
                            <p:childTnLst>
                              <p:par>
                                <p:cTn id="9" presetID="10" presetClass="entr" presetSubtype="0" fill="hold" grpId="0" nodeType="afterEffect">
                                  <p:stCondLst>
                                    <p:cond delay="0"/>
                                  </p:stCondLst>
                                  <p:iterate>
                                    <p:tmAbs val="0"/>
                                  </p:iterate>
                                  <p:childTnLst>
                                    <p:set>
                                      <p:cBhvr>
                                        <p:cTn id="10" fill="hold"/>
                                        <p:tgtEl>
                                          <p:spTgt spid="38">
                                            <p:txEl>
                                              <p:pRg st="0" end="0"/>
                                            </p:txEl>
                                          </p:spTgt>
                                        </p:tgtEl>
                                        <p:attrNameLst>
                                          <p:attrName>style.visibility</p:attrName>
                                        </p:attrNameLst>
                                      </p:cBhvr>
                                      <p:to>
                                        <p:strVal val="visible"/>
                                      </p:to>
                                    </p:set>
                                    <p:animEffect transition="in" filter="fade">
                                      <p:cBhvr>
                                        <p:cTn id="11" dur="2000"/>
                                        <p:tgtEl>
                                          <p:spTgt spid="38">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iterate>
                                    <p:tmAbs val="0"/>
                                  </p:iterate>
                                  <p:childTnLst>
                                    <p:set>
                                      <p:cBhvr>
                                        <p:cTn id="14" fill="hold"/>
                                        <p:tgtEl>
                                          <p:spTgt spid="38">
                                            <p:txEl>
                                              <p:pRg st="2" end="2"/>
                                            </p:txEl>
                                          </p:spTgt>
                                        </p:tgtEl>
                                        <p:attrNameLst>
                                          <p:attrName>style.visibility</p:attrName>
                                        </p:attrNameLst>
                                      </p:cBhvr>
                                      <p:to>
                                        <p:strVal val="visible"/>
                                      </p:to>
                                    </p:set>
                                    <p:animEffect transition="in" filter="fade">
                                      <p:cBhvr>
                                        <p:cTn id="15" dur="2000"/>
                                        <p:tgtEl>
                                          <p:spTgt spid="3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animBg="1" advAuto="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hape 38"/>
          <p:cNvSpPr>
            <a:spLocks noGrp="1"/>
          </p:cNvSpPr>
          <p:nvPr>
            <p:ph type="body" idx="4294967295"/>
          </p:nvPr>
        </p:nvSpPr>
        <p:spPr>
          <a:xfrm>
            <a:off x="1773381" y="2265896"/>
            <a:ext cx="8423564" cy="3534540"/>
          </a:xfrm>
          <a:prstGeom prst="rect">
            <a:avLst/>
          </a:prstGeom>
        </p:spPr>
        <p:txBody>
          <a:bodyPr vert="horz" lIns="32146" tIns="32146" rIns="32146" bIns="32146" rtlCol="0" anchor="t">
            <a:normAutofit/>
          </a:bodyPr>
          <a:lstStyle/>
          <a:p>
            <a:pPr defTabSz="642915">
              <a:spcBef>
                <a:spcPts val="281"/>
              </a:spcBef>
              <a:buClr>
                <a:schemeClr val="bg1"/>
              </a:buClr>
              <a:defRPr sz="1800"/>
            </a:pPr>
            <a:r>
              <a:rPr lang="en-GB" sz="2250" i="1" dirty="0">
                <a:solidFill>
                  <a:srgbClr val="FFFFFF"/>
                </a:solidFill>
                <a:latin typeface="Museo Slab 700"/>
                <a:ea typeface="Museo Slab 700"/>
                <a:cs typeface="Museo Slab 700"/>
                <a:sym typeface="Museo Slab 700"/>
              </a:rPr>
              <a:t>Ability to manage your own and other people’s emotions, according to specific goals and whatever is deemed appropriate in the circumstances, a particular situation or context</a:t>
            </a:r>
          </a:p>
          <a:p>
            <a:pPr defTabSz="642915">
              <a:spcBef>
                <a:spcPts val="281"/>
              </a:spcBef>
              <a:buClr>
                <a:schemeClr val="bg1"/>
              </a:buClr>
              <a:defRPr sz="1800"/>
            </a:pPr>
            <a:endParaRPr lang="en-GB" sz="2250" i="1" dirty="0">
              <a:solidFill>
                <a:srgbClr val="FFFFFF"/>
              </a:solidFill>
              <a:latin typeface="Museo Slab 700"/>
              <a:ea typeface="Museo Slab 700"/>
              <a:cs typeface="Museo Slab 700"/>
              <a:sym typeface="Museo Slab 700"/>
            </a:endParaRPr>
          </a:p>
          <a:p>
            <a:pPr defTabSz="642915">
              <a:spcBef>
                <a:spcPts val="281"/>
              </a:spcBef>
              <a:buClr>
                <a:schemeClr val="bg1"/>
              </a:buClr>
              <a:defRPr sz="1800"/>
            </a:pPr>
            <a:r>
              <a:rPr lang="en-GB" sz="2250" i="1" dirty="0">
                <a:solidFill>
                  <a:srgbClr val="FFFFFF"/>
                </a:solidFill>
                <a:latin typeface="Museo Slab 700"/>
                <a:ea typeface="Museo Slab 700"/>
                <a:cs typeface="Museo Slab 700"/>
                <a:sym typeface="Museo Slab 700"/>
              </a:rPr>
              <a:t>Unlike controlling emotions, this does not mean dominating or suppressing emotions</a:t>
            </a:r>
          </a:p>
          <a:p>
            <a:pPr defTabSz="642915">
              <a:spcBef>
                <a:spcPts val="281"/>
              </a:spcBef>
              <a:buClr>
                <a:schemeClr val="bg1"/>
              </a:buClr>
              <a:defRPr sz="1800"/>
            </a:pPr>
            <a:endParaRPr lang="en-GB" sz="2250" i="1" dirty="0">
              <a:solidFill>
                <a:srgbClr val="FFFFFF"/>
              </a:solidFill>
              <a:latin typeface="Museo Slab 700"/>
              <a:ea typeface="Museo Slab 700"/>
              <a:cs typeface="Museo Slab 700"/>
              <a:sym typeface="Museo Slab 700"/>
            </a:endParaRPr>
          </a:p>
          <a:p>
            <a:pPr defTabSz="642915">
              <a:spcBef>
                <a:spcPts val="281"/>
              </a:spcBef>
              <a:buClr>
                <a:schemeClr val="bg1"/>
              </a:buClr>
              <a:defRPr sz="1800"/>
            </a:pPr>
            <a:r>
              <a:rPr lang="en-GB" sz="2250" i="1" dirty="0">
                <a:solidFill>
                  <a:srgbClr val="FFFFFF"/>
                </a:solidFill>
                <a:latin typeface="Museo Slab 700"/>
                <a:ea typeface="Museo Slab 700"/>
                <a:cs typeface="Museo Slab 700"/>
                <a:sym typeface="Museo Slab 700"/>
              </a:rPr>
              <a:t>Managing emotions involves handling emotions with a degree of skill and flexibility</a:t>
            </a:r>
          </a:p>
        </p:txBody>
      </p:sp>
      <p:sp>
        <p:nvSpPr>
          <p:cNvPr id="2" name="TextBox 1">
            <a:extLst>
              <a:ext uri="{FF2B5EF4-FFF2-40B4-BE49-F238E27FC236}">
                <a16:creationId xmlns:a16="http://schemas.microsoft.com/office/drawing/2014/main" id="{21DC3A25-7CF5-4DBC-95A4-B7F4CA505A83}"/>
              </a:ext>
            </a:extLst>
          </p:cNvPr>
          <p:cNvSpPr txBox="1"/>
          <p:nvPr/>
        </p:nvSpPr>
        <p:spPr>
          <a:xfrm>
            <a:off x="1603103" y="1163782"/>
            <a:ext cx="4334841" cy="707886"/>
          </a:xfrm>
          <a:prstGeom prst="rect">
            <a:avLst/>
          </a:prstGeom>
          <a:noFill/>
        </p:spPr>
        <p:txBody>
          <a:bodyPr wrap="none" rtlCol="0">
            <a:spAutoFit/>
          </a:bodyPr>
          <a:lstStyle/>
          <a:p>
            <a:r>
              <a:rPr lang="en-GB" sz="4000" dirty="0">
                <a:solidFill>
                  <a:schemeClr val="bg1"/>
                </a:solidFill>
              </a:rPr>
              <a:t>Managing emotions</a:t>
            </a:r>
          </a:p>
        </p:txBody>
      </p:sp>
    </p:spTree>
    <p:extLst>
      <p:ext uri="{BB962C8B-B14F-4D97-AF65-F5344CB8AC3E}">
        <p14:creationId xmlns:p14="http://schemas.microsoft.com/office/powerpoint/2010/main" val="2089415955"/>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38">
                                            <p:bg/>
                                          </p:spTgt>
                                        </p:tgtEl>
                                        <p:attrNameLst>
                                          <p:attrName>style.visibility</p:attrName>
                                        </p:attrNameLst>
                                      </p:cBhvr>
                                      <p:to>
                                        <p:strVal val="visible"/>
                                      </p:to>
                                    </p:set>
                                    <p:animEffect transition="in" filter="fade">
                                      <p:cBhvr>
                                        <p:cTn id="7" dur="2000"/>
                                        <p:tgtEl>
                                          <p:spTgt spid="38">
                                            <p:bg/>
                                          </p:spTgt>
                                        </p:tgtEl>
                                      </p:cBhvr>
                                    </p:animEffect>
                                  </p:childTnLst>
                                </p:cTn>
                              </p:par>
                            </p:childTnLst>
                          </p:cTn>
                        </p:par>
                        <p:par>
                          <p:cTn id="8" fill="hold">
                            <p:stCondLst>
                              <p:cond delay="2000"/>
                            </p:stCondLst>
                            <p:childTnLst>
                              <p:par>
                                <p:cTn id="9" presetID="10" presetClass="entr" presetSubtype="0" fill="hold" grpId="0" nodeType="afterEffect">
                                  <p:stCondLst>
                                    <p:cond delay="0"/>
                                  </p:stCondLst>
                                  <p:iterate>
                                    <p:tmAbs val="0"/>
                                  </p:iterate>
                                  <p:childTnLst>
                                    <p:set>
                                      <p:cBhvr>
                                        <p:cTn id="10" fill="hold"/>
                                        <p:tgtEl>
                                          <p:spTgt spid="38">
                                            <p:txEl>
                                              <p:pRg st="0" end="0"/>
                                            </p:txEl>
                                          </p:spTgt>
                                        </p:tgtEl>
                                        <p:attrNameLst>
                                          <p:attrName>style.visibility</p:attrName>
                                        </p:attrNameLst>
                                      </p:cBhvr>
                                      <p:to>
                                        <p:strVal val="visible"/>
                                      </p:to>
                                    </p:set>
                                    <p:animEffect transition="in" filter="fade">
                                      <p:cBhvr>
                                        <p:cTn id="11" dur="2000"/>
                                        <p:tgtEl>
                                          <p:spTgt spid="38">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iterate>
                                    <p:tmAbs val="0"/>
                                  </p:iterate>
                                  <p:childTnLst>
                                    <p:set>
                                      <p:cBhvr>
                                        <p:cTn id="14" fill="hold"/>
                                        <p:tgtEl>
                                          <p:spTgt spid="38">
                                            <p:txEl>
                                              <p:pRg st="2" end="2"/>
                                            </p:txEl>
                                          </p:spTgt>
                                        </p:tgtEl>
                                        <p:attrNameLst>
                                          <p:attrName>style.visibility</p:attrName>
                                        </p:attrNameLst>
                                      </p:cBhvr>
                                      <p:to>
                                        <p:strVal val="visible"/>
                                      </p:to>
                                    </p:set>
                                    <p:animEffect transition="in" filter="fade">
                                      <p:cBhvr>
                                        <p:cTn id="15" dur="2000"/>
                                        <p:tgtEl>
                                          <p:spTgt spid="38">
                                            <p:txEl>
                                              <p:pRg st="2" end="2"/>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iterate>
                                    <p:tmAbs val="0"/>
                                  </p:iterate>
                                  <p:childTnLst>
                                    <p:set>
                                      <p:cBhvr>
                                        <p:cTn id="18" fill="hold"/>
                                        <p:tgtEl>
                                          <p:spTgt spid="38">
                                            <p:txEl>
                                              <p:pRg st="4" end="4"/>
                                            </p:txEl>
                                          </p:spTgt>
                                        </p:tgtEl>
                                        <p:attrNameLst>
                                          <p:attrName>style.visibility</p:attrName>
                                        </p:attrNameLst>
                                      </p:cBhvr>
                                      <p:to>
                                        <p:strVal val="visible"/>
                                      </p:to>
                                    </p:set>
                                    <p:animEffect transition="in" filter="fade">
                                      <p:cBhvr>
                                        <p:cTn id="19" dur="2000"/>
                                        <p:tgtEl>
                                          <p:spTgt spid="3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animBg="1" advAuto="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hape 38"/>
          <p:cNvSpPr>
            <a:spLocks noGrp="1"/>
          </p:cNvSpPr>
          <p:nvPr>
            <p:ph type="body" idx="4294967295"/>
          </p:nvPr>
        </p:nvSpPr>
        <p:spPr>
          <a:xfrm>
            <a:off x="1773381" y="1948873"/>
            <a:ext cx="8959274" cy="3851563"/>
          </a:xfrm>
          <a:prstGeom prst="rect">
            <a:avLst/>
          </a:prstGeom>
        </p:spPr>
        <p:txBody>
          <a:bodyPr vert="horz" lIns="32146" tIns="32146" rIns="32146" bIns="32146" rtlCol="0" anchor="t">
            <a:normAutofit/>
          </a:bodyPr>
          <a:lstStyle/>
          <a:p>
            <a:pPr marL="0" indent="0" defTabSz="642915">
              <a:spcBef>
                <a:spcPts val="281"/>
              </a:spcBef>
              <a:buClr>
                <a:schemeClr val="bg1"/>
              </a:buClr>
              <a:buNone/>
              <a:defRPr sz="1800"/>
            </a:pPr>
            <a:r>
              <a:rPr lang="en-GB" sz="2250" i="1" dirty="0">
                <a:solidFill>
                  <a:srgbClr val="FFFFFF"/>
                </a:solidFill>
                <a:latin typeface="Museo Slab 700"/>
                <a:ea typeface="Museo Slab 700"/>
                <a:cs typeface="Museo Slab 700"/>
                <a:sym typeface="Museo Slab 700"/>
              </a:rPr>
              <a:t>Emotional intelligence – identifying and understanding, using and managing emotions – is a dynamic process; each ability influencing the other</a:t>
            </a:r>
          </a:p>
          <a:p>
            <a:pPr marL="0" indent="0" defTabSz="642915">
              <a:spcBef>
                <a:spcPts val="281"/>
              </a:spcBef>
              <a:buClr>
                <a:schemeClr val="bg1"/>
              </a:buClr>
              <a:buNone/>
              <a:defRPr sz="1800"/>
            </a:pPr>
            <a:endParaRPr lang="en-GB" sz="2250" i="1" dirty="0">
              <a:solidFill>
                <a:srgbClr val="FFFFFF"/>
              </a:solidFill>
              <a:latin typeface="Museo Slab 700"/>
              <a:ea typeface="Museo Slab 700"/>
              <a:cs typeface="Museo Slab 700"/>
              <a:sym typeface="Museo Slab 700"/>
            </a:endParaRPr>
          </a:p>
        </p:txBody>
      </p:sp>
      <p:sp>
        <p:nvSpPr>
          <p:cNvPr id="2" name="TextBox 1">
            <a:extLst>
              <a:ext uri="{FF2B5EF4-FFF2-40B4-BE49-F238E27FC236}">
                <a16:creationId xmlns:a16="http://schemas.microsoft.com/office/drawing/2014/main" id="{21DC3A25-7CF5-4DBC-95A4-B7F4CA505A83}"/>
              </a:ext>
            </a:extLst>
          </p:cNvPr>
          <p:cNvSpPr txBox="1"/>
          <p:nvPr/>
        </p:nvSpPr>
        <p:spPr>
          <a:xfrm>
            <a:off x="1603103" y="1163782"/>
            <a:ext cx="184731" cy="707886"/>
          </a:xfrm>
          <a:prstGeom prst="rect">
            <a:avLst/>
          </a:prstGeom>
          <a:noFill/>
        </p:spPr>
        <p:txBody>
          <a:bodyPr wrap="none" rtlCol="0">
            <a:spAutoFit/>
          </a:bodyPr>
          <a:lstStyle/>
          <a:p>
            <a:endParaRPr lang="en-GB" sz="4000" dirty="0">
              <a:solidFill>
                <a:schemeClr val="bg1"/>
              </a:solidFill>
            </a:endParaRPr>
          </a:p>
        </p:txBody>
      </p:sp>
      <p:graphicFrame>
        <p:nvGraphicFramePr>
          <p:cNvPr id="3" name="Diagram 2">
            <a:extLst>
              <a:ext uri="{FF2B5EF4-FFF2-40B4-BE49-F238E27FC236}">
                <a16:creationId xmlns:a16="http://schemas.microsoft.com/office/drawing/2014/main" id="{8A2532CC-DDE7-4CCD-89A7-414C72C18A6F}"/>
              </a:ext>
            </a:extLst>
          </p:cNvPr>
          <p:cNvGraphicFramePr/>
          <p:nvPr>
            <p:extLst>
              <p:ext uri="{D42A27DB-BD31-4B8C-83A1-F6EECF244321}">
                <p14:modId xmlns:p14="http://schemas.microsoft.com/office/powerpoint/2010/main" val="1902170055"/>
              </p:ext>
            </p:extLst>
          </p:nvPr>
        </p:nvGraphicFramePr>
        <p:xfrm>
          <a:off x="2032000" y="2918691"/>
          <a:ext cx="7398327" cy="33397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2162476"/>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38">
                                            <p:bg/>
                                          </p:spTgt>
                                        </p:tgtEl>
                                        <p:attrNameLst>
                                          <p:attrName>style.visibility</p:attrName>
                                        </p:attrNameLst>
                                      </p:cBhvr>
                                      <p:to>
                                        <p:strVal val="visible"/>
                                      </p:to>
                                    </p:set>
                                    <p:animEffect transition="in" filter="fade">
                                      <p:cBhvr>
                                        <p:cTn id="7" dur="2000"/>
                                        <p:tgtEl>
                                          <p:spTgt spid="38">
                                            <p:bg/>
                                          </p:spTgt>
                                        </p:tgtEl>
                                      </p:cBhvr>
                                    </p:animEffect>
                                  </p:childTnLst>
                                </p:cTn>
                              </p:par>
                            </p:childTnLst>
                          </p:cTn>
                        </p:par>
                        <p:par>
                          <p:cTn id="8" fill="hold">
                            <p:stCondLst>
                              <p:cond delay="2000"/>
                            </p:stCondLst>
                            <p:childTnLst>
                              <p:par>
                                <p:cTn id="9" presetID="10" presetClass="entr" presetSubtype="0" fill="hold" grpId="0" nodeType="afterEffect">
                                  <p:stCondLst>
                                    <p:cond delay="0"/>
                                  </p:stCondLst>
                                  <p:iterate>
                                    <p:tmAbs val="0"/>
                                  </p:iterate>
                                  <p:childTnLst>
                                    <p:set>
                                      <p:cBhvr>
                                        <p:cTn id="10" fill="hold"/>
                                        <p:tgtEl>
                                          <p:spTgt spid="38">
                                            <p:txEl>
                                              <p:pRg st="0" end="0"/>
                                            </p:txEl>
                                          </p:spTgt>
                                        </p:tgtEl>
                                        <p:attrNameLst>
                                          <p:attrName>style.visibility</p:attrName>
                                        </p:attrNameLst>
                                      </p:cBhvr>
                                      <p:to>
                                        <p:strVal val="visible"/>
                                      </p:to>
                                    </p:set>
                                    <p:animEffect transition="in" filter="fade">
                                      <p:cBhvr>
                                        <p:cTn id="11" dur="2000"/>
                                        <p:tgtEl>
                                          <p:spTgt spid="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animBg="1" advAuto="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72293" y="2486568"/>
            <a:ext cx="6693743" cy="1390894"/>
          </a:xfrm>
          <a:prstGeom prst="rect">
            <a:avLst/>
          </a:prstGeom>
        </p:spPr>
        <p:txBody>
          <a:bodyPr wrap="square">
            <a:spAutoFit/>
          </a:bodyPr>
          <a:lstStyle/>
          <a:p>
            <a:pPr algn="l"/>
            <a:r>
              <a:rPr lang="en-GB" sz="4219" dirty="0">
                <a:solidFill>
                  <a:schemeClr val="bg1"/>
                </a:solidFill>
                <a:latin typeface="Museo Slab 500" pitchFamily="50" charset="0"/>
              </a:rPr>
              <a:t>Reflect. Reflect, and then  Reflect again!</a:t>
            </a:r>
          </a:p>
        </p:txBody>
      </p:sp>
      <p:sp>
        <p:nvSpPr>
          <p:cNvPr id="5" name="Rectangle 4"/>
          <p:cNvSpPr/>
          <p:nvPr/>
        </p:nvSpPr>
        <p:spPr>
          <a:xfrm>
            <a:off x="6943798" y="6365576"/>
            <a:ext cx="3243773" cy="351956"/>
          </a:xfrm>
          <a:prstGeom prst="rect">
            <a:avLst/>
          </a:prstGeom>
        </p:spPr>
        <p:txBody>
          <a:bodyPr wrap="none">
            <a:spAutoFit/>
          </a:bodyPr>
          <a:lstStyle/>
          <a:p>
            <a:r>
              <a:rPr lang="en-GB" sz="1687" dirty="0">
                <a:solidFill>
                  <a:schemeClr val="bg1"/>
                </a:solidFill>
                <a:latin typeface="Museo Slab 300"/>
                <a:ea typeface="Museo Slab 300"/>
                <a:cs typeface="Museo Slab 300"/>
                <a:sym typeface="Museo Slab 300"/>
              </a:rPr>
              <a:t>businet.org.uk   businet@gmx.com</a:t>
            </a:r>
            <a:endParaRPr lang="en-GB" sz="1687" dirty="0">
              <a:solidFill>
                <a:schemeClr val="bg1"/>
              </a:solidFill>
            </a:endParaRP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943798" y="6365576"/>
            <a:ext cx="3243773" cy="351956"/>
          </a:xfrm>
          <a:prstGeom prst="rect">
            <a:avLst/>
          </a:prstGeom>
        </p:spPr>
        <p:txBody>
          <a:bodyPr wrap="none">
            <a:spAutoFit/>
          </a:bodyPr>
          <a:lstStyle/>
          <a:p>
            <a:r>
              <a:rPr lang="en-GB" sz="1687" dirty="0">
                <a:solidFill>
                  <a:schemeClr val="bg1"/>
                </a:solidFill>
                <a:latin typeface="Museo Slab 300"/>
                <a:ea typeface="Museo Slab 300"/>
                <a:cs typeface="Museo Slab 300"/>
                <a:sym typeface="Museo Slab 300"/>
              </a:rPr>
              <a:t>businet.org.uk   businet@gmx.com</a:t>
            </a:r>
            <a:endParaRPr lang="en-GB" sz="1687" dirty="0">
              <a:solidFill>
                <a:schemeClr val="bg1"/>
              </a:solidFill>
            </a:endParaRPr>
          </a:p>
        </p:txBody>
      </p:sp>
      <p:sp>
        <p:nvSpPr>
          <p:cNvPr id="7171" name="Rectangle 3"/>
          <p:cNvSpPr>
            <a:spLocks noChangeArrowheads="1"/>
          </p:cNvSpPr>
          <p:nvPr/>
        </p:nvSpPr>
        <p:spPr bwMode="auto">
          <a:xfrm>
            <a:off x="2493818" y="2725538"/>
            <a:ext cx="9144000" cy="2053928"/>
          </a:xfrm>
          <a:prstGeom prst="rect">
            <a:avLst/>
          </a:prstGeom>
          <a:noFill/>
          <a:ln w="9525">
            <a:noFill/>
            <a:miter lim="800000"/>
            <a:headEnd/>
            <a:tailEnd/>
          </a:ln>
          <a:effectLst/>
        </p:spPr>
        <p:txBody>
          <a:bodyPr vert="horz" wrap="square" lIns="64294" tIns="32147" rIns="64294" bIns="32147" numCol="1" anchor="ctr" anchorCtr="0" compatLnSpc="1">
            <a:prstTxWarp prst="textNoShape">
              <a:avLst/>
            </a:prstTxWarp>
            <a:spAutoFit/>
          </a:bodyPr>
          <a:lstStyle/>
          <a:p>
            <a:pPr defTabSz="642915" fontAlgn="base">
              <a:spcBef>
                <a:spcPct val="0"/>
              </a:spcBef>
              <a:spcAft>
                <a:spcPct val="0"/>
              </a:spcAft>
            </a:pPr>
            <a:r>
              <a:rPr lang="en-GB" sz="3375" dirty="0">
                <a:solidFill>
                  <a:schemeClr val="bg1"/>
                </a:solidFill>
                <a:latin typeface="Museo Slab 900" pitchFamily="50" charset="0"/>
                <a:ea typeface="Microsoft JhengHei Light" pitchFamily="34" charset="-120"/>
                <a:cs typeface="Times New Roman" pitchFamily="18" charset="0"/>
              </a:rPr>
              <a:t>Reflection: Serious thought or consideration.</a:t>
            </a:r>
            <a:endParaRPr lang="en-GB" sz="3375" dirty="0">
              <a:solidFill>
                <a:schemeClr val="bg1"/>
              </a:solidFill>
              <a:latin typeface="Museo Slab 900" pitchFamily="50" charset="0"/>
              <a:ea typeface="Microsoft JhengHei Light" pitchFamily="34" charset="-120"/>
              <a:cs typeface="Arial" pitchFamily="34" charset="0"/>
            </a:endParaRPr>
          </a:p>
          <a:p>
            <a:pPr defTabSz="642915" eaLnBrk="0" fontAlgn="base" hangingPunct="0">
              <a:spcBef>
                <a:spcPct val="0"/>
              </a:spcBef>
              <a:spcAft>
                <a:spcPct val="0"/>
              </a:spcAft>
            </a:pPr>
            <a:r>
              <a:rPr lang="en-GB" sz="2400" dirty="0">
                <a:solidFill>
                  <a:schemeClr val="bg1"/>
                </a:solidFill>
                <a:latin typeface="Museo Slab 900" pitchFamily="50" charset="0"/>
                <a:ea typeface="Microsoft JhengHei Light" pitchFamily="34" charset="-120"/>
                <a:cs typeface="Times New Roman" pitchFamily="18" charset="0"/>
              </a:rPr>
              <a:t>- Oxford English Dictionary</a:t>
            </a:r>
          </a:p>
          <a:p>
            <a:pPr defTabSz="642915" eaLnBrk="0" fontAlgn="base" hangingPunct="0">
              <a:spcBef>
                <a:spcPct val="0"/>
              </a:spcBef>
              <a:spcAft>
                <a:spcPct val="0"/>
              </a:spcAft>
            </a:pPr>
            <a:endParaRPr lang="en-GB" sz="3375" dirty="0">
              <a:solidFill>
                <a:schemeClr val="bg1"/>
              </a:solidFill>
              <a:latin typeface="Museo Slab 900" pitchFamily="50" charset="0"/>
              <a:ea typeface="Microsoft JhengHei Light" pitchFamily="34" charset="-120"/>
              <a:cs typeface="Times New Roman" pitchFamily="18" charset="0"/>
            </a:endParaRPr>
          </a:p>
          <a:p>
            <a:pPr defTabSz="642915" eaLnBrk="0" fontAlgn="base" hangingPunct="0">
              <a:spcBef>
                <a:spcPct val="0"/>
              </a:spcBef>
              <a:spcAft>
                <a:spcPct val="0"/>
              </a:spcAft>
            </a:pPr>
            <a:endParaRPr lang="en-GB" sz="3375" dirty="0">
              <a:solidFill>
                <a:schemeClr val="bg1"/>
              </a:solidFill>
              <a:latin typeface="Museo Slab 900" pitchFamily="50" charset="0"/>
              <a:ea typeface="Microsoft JhengHei Light" pitchFamily="34" charset="-120"/>
              <a:cs typeface="Arial" pitchFamily="34" charset="0"/>
            </a:endParaRPr>
          </a:p>
        </p:txBody>
      </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hape 43"/>
          <p:cNvSpPr/>
          <p:nvPr/>
        </p:nvSpPr>
        <p:spPr>
          <a:xfrm>
            <a:off x="2288382" y="2173269"/>
            <a:ext cx="7487534" cy="3534109"/>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p>
            <a:r>
              <a:rPr lang="en-GB" sz="2812" dirty="0">
                <a:solidFill>
                  <a:schemeClr val="bg1"/>
                </a:solidFill>
                <a:latin typeface="Museo Slab 900" pitchFamily="50" charset="0"/>
              </a:rPr>
              <a:t>What is Reflective Practice?</a:t>
            </a:r>
          </a:p>
          <a:p>
            <a:endParaRPr lang="en-GB" sz="2812" b="1" dirty="0">
              <a:solidFill>
                <a:schemeClr val="bg1"/>
              </a:solidFill>
              <a:latin typeface="Museo Slab 900" pitchFamily="50" charset="0"/>
            </a:endParaRPr>
          </a:p>
          <a:p>
            <a:r>
              <a:rPr lang="en-GB" sz="2812" dirty="0">
                <a:solidFill>
                  <a:schemeClr val="bg1"/>
                </a:solidFill>
                <a:latin typeface="Museo Slab 900" pitchFamily="50" charset="0"/>
              </a:rPr>
              <a:t>Reflective practice is, in its simplest form, thinking about or reflecting on what you do. It is closely linked to the concept of learning from experience, in that you think about what you did, and what happened, and decide from that what you would do differently next time.</a:t>
            </a:r>
          </a:p>
        </p:txBody>
      </p:sp>
      <p:sp>
        <p:nvSpPr>
          <p:cNvPr id="44" name="Shape 44"/>
          <p:cNvSpPr/>
          <p:nvPr/>
        </p:nvSpPr>
        <p:spPr>
          <a:xfrm>
            <a:off x="2336601" y="2720171"/>
            <a:ext cx="7391097" cy="0"/>
          </a:xfrm>
          <a:prstGeom prst="line">
            <a:avLst/>
          </a:prstGeom>
          <a:ln w="12700">
            <a:solidFill>
              <a:srgbClr val="DCDEE0"/>
            </a:solidFill>
            <a:custDash>
              <a:ds d="100000" sp="200000"/>
            </a:custDash>
            <a:round/>
          </a:ln>
        </p:spPr>
        <p:txBody>
          <a:bodyPr lIns="0" tIns="0" rIns="0" bIns="0" anchor="ctr"/>
          <a:lstStyle/>
          <a:p>
            <a:pPr lvl="0">
              <a:defRPr sz="2400"/>
            </a:pPr>
            <a:endParaRPr sz="1687"/>
          </a:p>
        </p:txBody>
      </p:sp>
      <p:sp>
        <p:nvSpPr>
          <p:cNvPr id="47" name="Shape 47"/>
          <p:cNvSpPr/>
          <p:nvPr/>
        </p:nvSpPr>
        <p:spPr>
          <a:xfrm>
            <a:off x="2336601" y="5049180"/>
            <a:ext cx="7391097" cy="0"/>
          </a:xfrm>
          <a:prstGeom prst="line">
            <a:avLst/>
          </a:prstGeom>
          <a:ln w="12700">
            <a:solidFill>
              <a:srgbClr val="DCDEE0"/>
            </a:solidFill>
            <a:custDash>
              <a:ds d="100000" sp="200000"/>
            </a:custDash>
            <a:round/>
          </a:ln>
        </p:spPr>
        <p:txBody>
          <a:bodyPr lIns="0" tIns="0" rIns="0" bIns="0" anchor="ctr"/>
          <a:lstStyle/>
          <a:p>
            <a:pPr lvl="0">
              <a:defRPr sz="2400"/>
            </a:pPr>
            <a:endParaRPr sz="1687"/>
          </a:p>
        </p:txBody>
      </p:sp>
      <p:sp>
        <p:nvSpPr>
          <p:cNvPr id="7" name="Rectangle 6"/>
          <p:cNvSpPr/>
          <p:nvPr/>
        </p:nvSpPr>
        <p:spPr>
          <a:xfrm>
            <a:off x="6943798" y="6365576"/>
            <a:ext cx="3243773" cy="351956"/>
          </a:xfrm>
          <a:prstGeom prst="rect">
            <a:avLst/>
          </a:prstGeom>
        </p:spPr>
        <p:txBody>
          <a:bodyPr wrap="none">
            <a:spAutoFit/>
          </a:bodyPr>
          <a:lstStyle/>
          <a:p>
            <a:r>
              <a:rPr lang="en-GB" sz="1687" dirty="0">
                <a:solidFill>
                  <a:schemeClr val="bg1"/>
                </a:solidFill>
                <a:latin typeface="Museo Slab 300"/>
                <a:ea typeface="Museo Slab 300"/>
                <a:cs typeface="Museo Slab 300"/>
                <a:sym typeface="Museo Slab 300"/>
              </a:rPr>
              <a:t>businet.org.uk   businet@gmx.com</a:t>
            </a:r>
            <a:endParaRPr lang="en-GB" sz="1687" dirty="0">
              <a:solidFill>
                <a:schemeClr val="bg1"/>
              </a:solidFill>
            </a:endParaRPr>
          </a:p>
        </p:txBody>
      </p:sp>
    </p:spTree>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Shape 51"/>
          <p:cNvSpPr/>
          <p:nvPr/>
        </p:nvSpPr>
        <p:spPr>
          <a:xfrm>
            <a:off x="2268896" y="1448756"/>
            <a:ext cx="7472509" cy="3999301"/>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pPr algn="l">
              <a:defRPr sz="1800"/>
            </a:pPr>
            <a:r>
              <a:rPr lang="en-GB" sz="2812" dirty="0">
                <a:solidFill>
                  <a:schemeClr val="bg1"/>
                </a:solidFill>
                <a:latin typeface="Museo Slab 900" pitchFamily="50" charset="0"/>
              </a:rPr>
              <a:t>The difference between casual ‘thinking’ and ‘reflective practice’ is that reflective practice requires a conscious effort to think about events, and develop insights into them. </a:t>
            </a:r>
          </a:p>
          <a:p>
            <a:pPr algn="l">
              <a:defRPr sz="1800"/>
            </a:pPr>
            <a:endParaRPr lang="en-GB" sz="2812" dirty="0">
              <a:solidFill>
                <a:schemeClr val="bg1"/>
              </a:solidFill>
              <a:latin typeface="Museo Slab 900" pitchFamily="50" charset="0"/>
            </a:endParaRPr>
          </a:p>
          <a:p>
            <a:pPr algn="l">
              <a:defRPr sz="1800"/>
            </a:pPr>
            <a:r>
              <a:rPr lang="en-GB" sz="2812" dirty="0">
                <a:solidFill>
                  <a:schemeClr val="bg1"/>
                </a:solidFill>
                <a:latin typeface="Museo Slab 900" pitchFamily="50" charset="0"/>
              </a:rPr>
              <a:t>Once you get into the habit of using reflective practice, you will probably find it useful both at work and at home.</a:t>
            </a:r>
          </a:p>
          <a:p>
            <a:pPr lvl="0" algn="l">
              <a:defRPr sz="1800"/>
            </a:pPr>
            <a:endParaRPr lang="en-GB" sz="3023" dirty="0">
              <a:solidFill>
                <a:srgbClr val="FFFFFF"/>
              </a:solidFill>
              <a:latin typeface="Museo Slab 700"/>
              <a:ea typeface="Museo Slab 300"/>
              <a:cs typeface="Museo Slab 300"/>
              <a:sym typeface="Museo Slab 700"/>
            </a:endParaRPr>
          </a:p>
        </p:txBody>
      </p:sp>
      <p:sp>
        <p:nvSpPr>
          <p:cNvPr id="3" name="Rectangle 2"/>
          <p:cNvSpPr/>
          <p:nvPr/>
        </p:nvSpPr>
        <p:spPr>
          <a:xfrm>
            <a:off x="6943798" y="6365576"/>
            <a:ext cx="3243773" cy="351956"/>
          </a:xfrm>
          <a:prstGeom prst="rect">
            <a:avLst/>
          </a:prstGeom>
        </p:spPr>
        <p:txBody>
          <a:bodyPr wrap="none">
            <a:spAutoFit/>
          </a:bodyPr>
          <a:lstStyle/>
          <a:p>
            <a:r>
              <a:rPr lang="en-GB" sz="1687" dirty="0">
                <a:solidFill>
                  <a:schemeClr val="bg1"/>
                </a:solidFill>
                <a:latin typeface="Museo Slab 300"/>
                <a:ea typeface="Museo Slab 300"/>
                <a:cs typeface="Museo Slab 300"/>
                <a:sym typeface="Museo Slab 300"/>
              </a:rPr>
              <a:t>businet.org.uk   businet@gmx.com</a:t>
            </a:r>
            <a:endParaRPr lang="en-GB" sz="1687" dirty="0">
              <a:solidFill>
                <a:schemeClr val="bg1"/>
              </a:solidFill>
            </a:endParaRPr>
          </a:p>
        </p:txBody>
      </p:sp>
    </p:spTree>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hape 53"/>
          <p:cNvSpPr/>
          <p:nvPr/>
        </p:nvSpPr>
        <p:spPr>
          <a:xfrm>
            <a:off x="2274465" y="1751554"/>
            <a:ext cx="7545338" cy="3361369"/>
          </a:xfrm>
          <a:prstGeom prst="rect">
            <a:avLst/>
          </a:prstGeom>
          <a:ln w="12700">
            <a:miter lim="400000"/>
          </a:ln>
          <a:extLst>
            <a:ext uri="{C572A759-6A51-4108-AA02-DFA0A04FC94B}">
              <ma14:wrappingTextBoxFlag xmlns:ma14="http://schemas.microsoft.com/office/mac/drawingml/2011/main" xmlns="" val="1"/>
            </a:ext>
          </a:extLst>
        </p:spPr>
        <p:txBody>
          <a:bodyPr lIns="35719" tIns="35719" rIns="35719" bIns="35719" anchor="ctr">
            <a:spAutoFit/>
          </a:bodyPr>
          <a:lstStyle/>
          <a:p>
            <a:r>
              <a:rPr lang="en-GB" sz="3375" dirty="0">
                <a:solidFill>
                  <a:schemeClr val="bg1"/>
                </a:solidFill>
              </a:rPr>
              <a:t>Reflective practice is an active, dynamic action-based and ethical set of skills, placed in real time and dealing with real, complex and difficult situations.</a:t>
            </a:r>
          </a:p>
          <a:p>
            <a:endParaRPr lang="en-GB" sz="2812" dirty="0"/>
          </a:p>
          <a:p>
            <a:r>
              <a:rPr lang="en-GB" sz="2250" dirty="0">
                <a:solidFill>
                  <a:schemeClr val="bg1"/>
                </a:solidFill>
              </a:rPr>
              <a:t>Moon, J. (1999), Reflection in Learning and Professional Development: Theory and Practice</a:t>
            </a:r>
            <a:r>
              <a:rPr lang="en-GB" sz="2812" dirty="0"/>
              <a:t>.</a:t>
            </a:r>
          </a:p>
        </p:txBody>
      </p:sp>
      <p:sp>
        <p:nvSpPr>
          <p:cNvPr id="8" name="Rectangle 7"/>
          <p:cNvSpPr/>
          <p:nvPr/>
        </p:nvSpPr>
        <p:spPr>
          <a:xfrm>
            <a:off x="6943798" y="6365576"/>
            <a:ext cx="3243773" cy="351956"/>
          </a:xfrm>
          <a:prstGeom prst="rect">
            <a:avLst/>
          </a:prstGeom>
        </p:spPr>
        <p:txBody>
          <a:bodyPr wrap="none">
            <a:spAutoFit/>
          </a:bodyPr>
          <a:lstStyle/>
          <a:p>
            <a:r>
              <a:rPr lang="en-GB" sz="1687" dirty="0">
                <a:solidFill>
                  <a:schemeClr val="bg1"/>
                </a:solidFill>
                <a:latin typeface="Museo Slab 300"/>
                <a:ea typeface="Museo Slab 300"/>
                <a:cs typeface="Museo Slab 300"/>
                <a:sym typeface="Museo Slab 300"/>
              </a:rPr>
              <a:t>businet.org.uk   businet@gmx.com</a:t>
            </a:r>
            <a:endParaRPr lang="en-GB" sz="1687" dirty="0">
              <a:solidFill>
                <a:schemeClr val="bg1"/>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Shape 60"/>
          <p:cNvSpPr/>
          <p:nvPr/>
        </p:nvSpPr>
        <p:spPr>
          <a:xfrm>
            <a:off x="2282773" y="2103550"/>
            <a:ext cx="7914308" cy="3097387"/>
          </a:xfrm>
          <a:prstGeom prst="rect">
            <a:avLst/>
          </a:prstGeom>
          <a:ln w="12700">
            <a:miter lim="400000"/>
          </a:ln>
          <a:extLst>
            <a:ext uri="{C572A759-6A51-4108-AA02-DFA0A04FC94B}">
              <ma14:wrappingTextBoxFlag xmlns:ma14="http://schemas.microsoft.com/office/mac/drawingml/2011/main" xmlns="" val="1"/>
            </a:ext>
          </a:extLst>
        </p:spPr>
        <p:txBody>
          <a:bodyPr wrap="square" lIns="35719" tIns="35719" rIns="35719" bIns="35719" anchor="ctr">
            <a:spAutoFit/>
          </a:bodyPr>
          <a:lstStyle/>
          <a:p>
            <a:r>
              <a:rPr lang="en-GB" sz="3200" dirty="0">
                <a:solidFill>
                  <a:schemeClr val="bg1"/>
                </a:solidFill>
                <a:latin typeface="Museo Slab 300" pitchFamily="50" charset="0"/>
              </a:rPr>
              <a:t>Developing and Using Reflective Practice</a:t>
            </a:r>
          </a:p>
          <a:p>
            <a:endParaRPr lang="en-GB" sz="3200" b="1" dirty="0">
              <a:solidFill>
                <a:schemeClr val="bg1"/>
              </a:solidFill>
              <a:latin typeface="Museo Slab 300" pitchFamily="50" charset="0"/>
            </a:endParaRPr>
          </a:p>
          <a:p>
            <a:r>
              <a:rPr lang="en-GB" sz="3200" dirty="0">
                <a:solidFill>
                  <a:schemeClr val="bg1"/>
                </a:solidFill>
                <a:latin typeface="Museo Slab 300" pitchFamily="50" charset="0"/>
              </a:rPr>
              <a:t>What can be done to help develop the critical, constructive and creative thinking that is necessary for reflective practice?</a:t>
            </a:r>
          </a:p>
          <a:p>
            <a:pPr>
              <a:lnSpc>
                <a:spcPct val="80000"/>
              </a:lnSpc>
              <a:spcBef>
                <a:spcPts val="1898"/>
              </a:spcBef>
              <a:defRPr sz="1800"/>
            </a:pPr>
            <a:endParaRPr sz="2531" dirty="0">
              <a:solidFill>
                <a:srgbClr val="FFFFFF"/>
              </a:solidFill>
              <a:latin typeface="Museo Slab 300"/>
              <a:ea typeface="Museo Slab 300"/>
              <a:cs typeface="Museo Slab 300"/>
              <a:sym typeface="Museo Slab 300"/>
            </a:endParaRPr>
          </a:p>
        </p:txBody>
      </p:sp>
      <p:sp>
        <p:nvSpPr>
          <p:cNvPr id="7" name="Rectangle 6"/>
          <p:cNvSpPr/>
          <p:nvPr/>
        </p:nvSpPr>
        <p:spPr>
          <a:xfrm>
            <a:off x="6943798" y="6365576"/>
            <a:ext cx="3243773" cy="351956"/>
          </a:xfrm>
          <a:prstGeom prst="rect">
            <a:avLst/>
          </a:prstGeom>
        </p:spPr>
        <p:txBody>
          <a:bodyPr wrap="none">
            <a:spAutoFit/>
          </a:bodyPr>
          <a:lstStyle/>
          <a:p>
            <a:r>
              <a:rPr lang="en-GB" sz="1687" dirty="0">
                <a:solidFill>
                  <a:schemeClr val="bg1"/>
                </a:solidFill>
                <a:latin typeface="Museo Slab 300"/>
                <a:ea typeface="Museo Slab 300"/>
                <a:cs typeface="Museo Slab 300"/>
                <a:sym typeface="Museo Slab 300"/>
              </a:rPr>
              <a:t>businet.org.uk   businet@gmx.com</a:t>
            </a:r>
            <a:endParaRPr lang="en-GB" sz="1687" dirty="0">
              <a:solidFill>
                <a:schemeClr val="bg1"/>
              </a:solidFill>
            </a:endParaRPr>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73388" y="1640828"/>
            <a:ext cx="7645224" cy="4175246"/>
          </a:xfrm>
          <a:prstGeom prst="rect">
            <a:avLst/>
          </a:prstGeom>
        </p:spPr>
        <p:txBody>
          <a:bodyPr wrap="square">
            <a:spAutoFit/>
          </a:bodyPr>
          <a:lstStyle/>
          <a:p>
            <a:endParaRPr lang="en-GB" sz="1266" dirty="0"/>
          </a:p>
          <a:p>
            <a:endParaRPr lang="en-GB" sz="2400" dirty="0">
              <a:latin typeface="Museo Slab 300"/>
            </a:endParaRPr>
          </a:p>
          <a:p>
            <a:pPr algn="l"/>
            <a:r>
              <a:rPr lang="en-GB" sz="2400" dirty="0">
                <a:solidFill>
                  <a:schemeClr val="bg1"/>
                </a:solidFill>
                <a:latin typeface="Museo Slab 300"/>
              </a:rPr>
              <a:t>Neil Thompson, in his book </a:t>
            </a:r>
            <a:r>
              <a:rPr lang="en-GB" sz="2400" i="1" dirty="0">
                <a:solidFill>
                  <a:schemeClr val="bg1"/>
                </a:solidFill>
                <a:latin typeface="Museo Slab 300"/>
              </a:rPr>
              <a:t>People Skills</a:t>
            </a:r>
            <a:r>
              <a:rPr lang="en-GB" sz="2400" dirty="0">
                <a:solidFill>
                  <a:schemeClr val="bg1"/>
                </a:solidFill>
                <a:latin typeface="Museo Slab 300"/>
              </a:rPr>
              <a:t>, suggests that there are six steps:</a:t>
            </a:r>
          </a:p>
          <a:p>
            <a:pPr algn="l"/>
            <a:endParaRPr lang="en-GB" sz="2400" dirty="0">
              <a:solidFill>
                <a:schemeClr val="bg1"/>
              </a:solidFill>
              <a:latin typeface="Museo Slab 300"/>
            </a:endParaRPr>
          </a:p>
          <a:p>
            <a:pPr lvl="0" algn="l"/>
            <a:r>
              <a:rPr lang="en-GB" sz="2400" b="1" dirty="0">
                <a:solidFill>
                  <a:schemeClr val="bg1"/>
                </a:solidFill>
                <a:latin typeface="Museo Slab 300"/>
              </a:rPr>
              <a:t>Read -</a:t>
            </a:r>
            <a:r>
              <a:rPr lang="en-GB" sz="2400" dirty="0">
                <a:solidFill>
                  <a:schemeClr val="bg1"/>
                </a:solidFill>
                <a:latin typeface="Museo Slab 300"/>
              </a:rPr>
              <a:t> around the topics you are learning about or want to learn about and develop</a:t>
            </a:r>
          </a:p>
          <a:p>
            <a:pPr lvl="0" algn="l"/>
            <a:endParaRPr lang="en-GB" sz="2400" dirty="0">
              <a:solidFill>
                <a:schemeClr val="bg1"/>
              </a:solidFill>
              <a:latin typeface="Museo Slab 300"/>
            </a:endParaRPr>
          </a:p>
          <a:p>
            <a:pPr lvl="0" algn="l"/>
            <a:r>
              <a:rPr lang="en-GB" sz="2400" b="1" dirty="0">
                <a:solidFill>
                  <a:schemeClr val="bg1"/>
                </a:solidFill>
                <a:latin typeface="Museo Slab 300"/>
              </a:rPr>
              <a:t>Ask -</a:t>
            </a:r>
            <a:r>
              <a:rPr lang="en-GB" sz="2400" dirty="0">
                <a:solidFill>
                  <a:schemeClr val="bg1"/>
                </a:solidFill>
                <a:latin typeface="Museo Slab 300"/>
              </a:rPr>
              <a:t> others about the way they do things and why</a:t>
            </a:r>
          </a:p>
          <a:p>
            <a:pPr lvl="0" algn="l"/>
            <a:endParaRPr lang="en-GB" sz="2400" b="1" dirty="0">
              <a:solidFill>
                <a:schemeClr val="bg1"/>
              </a:solidFill>
              <a:latin typeface="Museo Slab 300"/>
            </a:endParaRPr>
          </a:p>
          <a:p>
            <a:pPr lvl="0" algn="l"/>
            <a:r>
              <a:rPr lang="en-GB" sz="2400" b="1" dirty="0">
                <a:solidFill>
                  <a:schemeClr val="bg1"/>
                </a:solidFill>
                <a:latin typeface="Museo Slab 300"/>
              </a:rPr>
              <a:t>Watch -</a:t>
            </a:r>
            <a:r>
              <a:rPr lang="en-GB" sz="2400" dirty="0">
                <a:solidFill>
                  <a:schemeClr val="bg1"/>
                </a:solidFill>
                <a:latin typeface="Museo Slab 300"/>
              </a:rPr>
              <a:t> what is going on around you</a:t>
            </a:r>
          </a:p>
          <a:p>
            <a:pPr lvl="0"/>
            <a:endParaRPr lang="en-GB" sz="1266" dirty="0">
              <a:solidFill>
                <a:schemeClr val="bg1"/>
              </a:solidFill>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37"/>
          <p:cNvSpPr/>
          <p:nvPr/>
        </p:nvSpPr>
        <p:spPr>
          <a:xfrm>
            <a:off x="2655623" y="5150441"/>
            <a:ext cx="6973849" cy="1"/>
          </a:xfrm>
          <a:prstGeom prst="line">
            <a:avLst/>
          </a:prstGeom>
          <a:ln w="12700">
            <a:solidFill>
              <a:srgbClr val="DCDEE0"/>
            </a:solidFill>
            <a:custDash>
              <a:ds d="100000" sp="200000"/>
            </a:custDash>
            <a:round/>
          </a:ln>
        </p:spPr>
        <p:txBody>
          <a:bodyPr lIns="0" tIns="0" rIns="0" bIns="0" anchor="ctr"/>
          <a:lstStyle/>
          <a:p>
            <a:pPr lvl="0">
              <a:defRPr sz="2400"/>
            </a:pPr>
            <a:endParaRPr sz="1687"/>
          </a:p>
        </p:txBody>
      </p:sp>
      <p:sp>
        <p:nvSpPr>
          <p:cNvPr id="40" name="Shape 40"/>
          <p:cNvSpPr/>
          <p:nvPr/>
        </p:nvSpPr>
        <p:spPr>
          <a:xfrm>
            <a:off x="2655623" y="2825732"/>
            <a:ext cx="6973849" cy="1"/>
          </a:xfrm>
          <a:prstGeom prst="line">
            <a:avLst/>
          </a:prstGeom>
          <a:ln w="12700">
            <a:solidFill>
              <a:srgbClr val="DCDEE0"/>
            </a:solidFill>
            <a:custDash>
              <a:ds d="100000" sp="200000"/>
            </a:custDash>
            <a:round/>
          </a:ln>
        </p:spPr>
        <p:txBody>
          <a:bodyPr lIns="0" tIns="0" rIns="0" bIns="0" anchor="ctr"/>
          <a:lstStyle/>
          <a:p>
            <a:pPr lvl="0">
              <a:defRPr sz="2400"/>
            </a:pPr>
            <a:endParaRPr sz="1687"/>
          </a:p>
        </p:txBody>
      </p:sp>
      <p:sp>
        <p:nvSpPr>
          <p:cNvPr id="5" name="Shape 38">
            <a:extLst>
              <a:ext uri="{FF2B5EF4-FFF2-40B4-BE49-F238E27FC236}">
                <a16:creationId xmlns:a16="http://schemas.microsoft.com/office/drawing/2014/main" id="{5385BDE6-A17E-4568-977E-4DAED2DF624C}"/>
              </a:ext>
            </a:extLst>
          </p:cNvPr>
          <p:cNvSpPr txBox="1">
            <a:spLocks/>
          </p:cNvSpPr>
          <p:nvPr/>
        </p:nvSpPr>
        <p:spPr>
          <a:xfrm>
            <a:off x="2658071" y="3438992"/>
            <a:ext cx="6971401" cy="1284632"/>
          </a:xfrm>
          <a:prstGeom prst="rect">
            <a:avLst/>
          </a:prstGeom>
        </p:spPr>
        <p:txBody>
          <a:bodyPr vert="horz" lIns="32146" tIns="32146" rIns="32146" bIns="32146"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42915">
              <a:spcBef>
                <a:spcPts val="281"/>
              </a:spcBef>
              <a:buClr>
                <a:srgbClr val="2DA2BF"/>
              </a:buClr>
              <a:buFont typeface="Arial" panose="020B0604020202020204" pitchFamily="34" charset="0"/>
              <a:buNone/>
              <a:defRPr sz="1800"/>
            </a:pPr>
            <a:r>
              <a:rPr lang="en-US" sz="2250">
                <a:solidFill>
                  <a:srgbClr val="FFFFFF"/>
                </a:solidFill>
                <a:latin typeface="Museo Slab 500"/>
                <a:ea typeface="Museo Slab 500"/>
                <a:cs typeface="Museo Slab 500"/>
                <a:sym typeface="Museo Slab 500"/>
              </a:rPr>
              <a:t>“When dealing with people, remember you are not dealing with creatures of logic, but creatures of emotion”</a:t>
            </a:r>
          </a:p>
          <a:p>
            <a:pPr marL="0" indent="0" defTabSz="642915">
              <a:spcBef>
                <a:spcPts val="281"/>
              </a:spcBef>
              <a:buClr>
                <a:srgbClr val="2DA2BF"/>
              </a:buClr>
              <a:buFont typeface="Arial" panose="020B0604020202020204" pitchFamily="34" charset="0"/>
              <a:buNone/>
              <a:defRPr sz="1800"/>
            </a:pPr>
            <a:r>
              <a:rPr lang="en-US" sz="2250">
                <a:solidFill>
                  <a:srgbClr val="FFFFFF"/>
                </a:solidFill>
                <a:latin typeface="Museo Slab 500"/>
                <a:ea typeface="Museo Slab 700"/>
                <a:cs typeface="Museo Slab 700"/>
                <a:sym typeface="Museo Slab 500"/>
              </a:rPr>
              <a:t>      </a:t>
            </a:r>
            <a:r>
              <a:rPr lang="en-US" sz="2250" i="1">
                <a:solidFill>
                  <a:srgbClr val="FFFFFF"/>
                </a:solidFill>
                <a:latin typeface="Museo Slab 500"/>
                <a:ea typeface="Museo Slab 700"/>
                <a:cs typeface="Museo Slab 700"/>
                <a:sym typeface="Museo Slab 500"/>
              </a:rPr>
              <a:t>- Dale Carnegie</a:t>
            </a:r>
            <a:endParaRPr lang="en-US" sz="2250" i="1" dirty="0">
              <a:solidFill>
                <a:srgbClr val="FFFFFF"/>
              </a:solidFill>
              <a:latin typeface="Museo Slab 700"/>
              <a:ea typeface="Museo Slab 700"/>
              <a:cs typeface="Museo Slab 700"/>
              <a:sym typeface="Museo Slab 700"/>
            </a:endParaRPr>
          </a:p>
        </p:txBody>
      </p:sp>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5">
                                            <p:bg/>
                                          </p:spTgt>
                                        </p:tgtEl>
                                        <p:attrNameLst>
                                          <p:attrName>style.visibility</p:attrName>
                                        </p:attrNameLst>
                                      </p:cBhvr>
                                      <p:to>
                                        <p:strVal val="visible"/>
                                      </p:to>
                                    </p:set>
                                    <p:animEffect transition="in" filter="fade">
                                      <p:cBhvr>
                                        <p:cTn id="7" dur="2000"/>
                                        <p:tgtEl>
                                          <p:spTgt spid="5">
                                            <p:bg/>
                                          </p:spTgt>
                                        </p:tgtEl>
                                      </p:cBhvr>
                                    </p:animEffect>
                                  </p:childTnLst>
                                </p:cTn>
                              </p:par>
                            </p:childTnLst>
                          </p:cTn>
                        </p:par>
                        <p:par>
                          <p:cTn id="8" fill="hold">
                            <p:stCondLst>
                              <p:cond delay="2000"/>
                            </p:stCondLst>
                            <p:childTnLst>
                              <p:par>
                                <p:cTn id="9" presetID="10" presetClass="entr" presetSubtype="0" fill="hold" grpId="0" nodeType="afterEffect">
                                  <p:stCondLst>
                                    <p:cond delay="0"/>
                                  </p:stCondLst>
                                  <p:iterate>
                                    <p:tmAbs val="0"/>
                                  </p:iterate>
                                  <p:childTnLst>
                                    <p:set>
                                      <p:cBhvr>
                                        <p:cTn id="10" fill="hold"/>
                                        <p:tgtEl>
                                          <p:spTgt spid="5">
                                            <p:txEl>
                                              <p:pRg st="0" end="0"/>
                                            </p:txEl>
                                          </p:spTgt>
                                        </p:tgtEl>
                                        <p:attrNameLst>
                                          <p:attrName>style.visibility</p:attrName>
                                        </p:attrNameLst>
                                      </p:cBhvr>
                                      <p:to>
                                        <p:strVal val="visible"/>
                                      </p:to>
                                    </p:set>
                                    <p:animEffect transition="in" filter="fade">
                                      <p:cBhvr>
                                        <p:cTn id="11" dur="2000"/>
                                        <p:tgtEl>
                                          <p:spTgt spid="5">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iterate>
                                    <p:tmAbs val="0"/>
                                  </p:iterate>
                                  <p:childTnLst>
                                    <p:set>
                                      <p:cBhvr>
                                        <p:cTn id="14" fill="hold"/>
                                        <p:tgtEl>
                                          <p:spTgt spid="5">
                                            <p:txEl>
                                              <p:pRg st="1" end="1"/>
                                            </p:txEl>
                                          </p:spTgt>
                                        </p:tgtEl>
                                        <p:attrNameLst>
                                          <p:attrName>style.visibility</p:attrName>
                                        </p:attrNameLst>
                                      </p:cBhvr>
                                      <p:to>
                                        <p:strVal val="visible"/>
                                      </p:to>
                                    </p:set>
                                    <p:animEffect transition="in" filter="fade">
                                      <p:cBhvr>
                                        <p:cTn id="15"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advAuto="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0" y="1454405"/>
            <a:ext cx="5728883" cy="676724"/>
          </a:xfrm>
          <a:prstGeom prst="rect">
            <a:avLst/>
          </a:prstGeom>
        </p:spPr>
        <p:txBody>
          <a:bodyPr wrap="square">
            <a:spAutoFit/>
          </a:bodyPr>
          <a:lstStyle/>
          <a:p>
            <a:endParaRPr lang="en-GB" sz="1266" dirty="0"/>
          </a:p>
          <a:p>
            <a:endParaRPr lang="en-GB" sz="1266" dirty="0"/>
          </a:p>
          <a:p>
            <a:pPr lvl="0"/>
            <a:endParaRPr lang="en-GB" sz="1266" dirty="0">
              <a:solidFill>
                <a:schemeClr val="bg1"/>
              </a:solidFill>
            </a:endParaRPr>
          </a:p>
        </p:txBody>
      </p:sp>
      <p:sp>
        <p:nvSpPr>
          <p:cNvPr id="4" name="Rectangle 3"/>
          <p:cNvSpPr/>
          <p:nvPr/>
        </p:nvSpPr>
        <p:spPr>
          <a:xfrm>
            <a:off x="2298703" y="1758190"/>
            <a:ext cx="7392071" cy="2677656"/>
          </a:xfrm>
          <a:prstGeom prst="rect">
            <a:avLst/>
          </a:prstGeom>
        </p:spPr>
        <p:txBody>
          <a:bodyPr wrap="square">
            <a:spAutoFit/>
          </a:bodyPr>
          <a:lstStyle/>
          <a:p>
            <a:pPr lvl="0"/>
            <a:r>
              <a:rPr lang="en-GB" sz="2400" b="1" dirty="0">
                <a:solidFill>
                  <a:schemeClr val="bg1"/>
                </a:solidFill>
              </a:rPr>
              <a:t>Feel</a:t>
            </a:r>
            <a:r>
              <a:rPr lang="en-GB" sz="2400" dirty="0">
                <a:solidFill>
                  <a:schemeClr val="bg1"/>
                </a:solidFill>
              </a:rPr>
              <a:t> - pay attention to your emotions, what prompts them, and how you deal with negative ones</a:t>
            </a:r>
          </a:p>
          <a:p>
            <a:pPr lvl="0"/>
            <a:endParaRPr lang="en-GB" sz="2400" dirty="0">
              <a:solidFill>
                <a:schemeClr val="bg1"/>
              </a:solidFill>
            </a:endParaRPr>
          </a:p>
          <a:p>
            <a:pPr lvl="0"/>
            <a:r>
              <a:rPr lang="en-GB" sz="2400" b="1" dirty="0">
                <a:solidFill>
                  <a:schemeClr val="bg1"/>
                </a:solidFill>
              </a:rPr>
              <a:t>Talk</a:t>
            </a:r>
            <a:r>
              <a:rPr lang="en-GB" sz="2400" dirty="0">
                <a:solidFill>
                  <a:schemeClr val="bg1"/>
                </a:solidFill>
              </a:rPr>
              <a:t> - share your views and experiences with others in your organisation</a:t>
            </a:r>
          </a:p>
          <a:p>
            <a:pPr lvl="0"/>
            <a:endParaRPr lang="en-GB" sz="2400" dirty="0">
              <a:solidFill>
                <a:schemeClr val="bg1"/>
              </a:solidFill>
            </a:endParaRPr>
          </a:p>
          <a:p>
            <a:pPr lvl="0"/>
            <a:r>
              <a:rPr lang="en-GB" sz="2400" b="1" dirty="0">
                <a:solidFill>
                  <a:schemeClr val="bg1"/>
                </a:solidFill>
              </a:rPr>
              <a:t>Think</a:t>
            </a:r>
            <a:r>
              <a:rPr lang="en-GB" sz="2400" dirty="0">
                <a:solidFill>
                  <a:schemeClr val="bg1"/>
                </a:solidFill>
              </a:rPr>
              <a:t> - learn to value time spent thinking about your work</a:t>
            </a:r>
          </a:p>
        </p:txBody>
      </p:sp>
    </p:spTree>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0" y="1454405"/>
            <a:ext cx="5728883" cy="676724"/>
          </a:xfrm>
          <a:prstGeom prst="rect">
            <a:avLst/>
          </a:prstGeom>
        </p:spPr>
        <p:txBody>
          <a:bodyPr wrap="square">
            <a:spAutoFit/>
          </a:bodyPr>
          <a:lstStyle/>
          <a:p>
            <a:endParaRPr lang="en-GB" sz="1266" dirty="0"/>
          </a:p>
          <a:p>
            <a:endParaRPr lang="en-GB" sz="1266" dirty="0"/>
          </a:p>
          <a:p>
            <a:pPr lvl="0"/>
            <a:endParaRPr lang="en-GB" sz="1266" dirty="0">
              <a:solidFill>
                <a:schemeClr val="bg1"/>
              </a:solidFill>
            </a:endParaRPr>
          </a:p>
        </p:txBody>
      </p:sp>
      <p:sp>
        <p:nvSpPr>
          <p:cNvPr id="4" name="Rectangle 3"/>
          <p:cNvSpPr/>
          <p:nvPr/>
        </p:nvSpPr>
        <p:spPr>
          <a:xfrm>
            <a:off x="2298703" y="1758190"/>
            <a:ext cx="7392071" cy="3425425"/>
          </a:xfrm>
          <a:prstGeom prst="rect">
            <a:avLst/>
          </a:prstGeom>
        </p:spPr>
        <p:txBody>
          <a:bodyPr wrap="square">
            <a:spAutoFit/>
          </a:bodyPr>
          <a:lstStyle/>
          <a:p>
            <a:r>
              <a:rPr lang="en-GB" sz="3094" b="1" dirty="0">
                <a:solidFill>
                  <a:schemeClr val="bg1"/>
                </a:solidFill>
              </a:rPr>
              <a:t>Reflective practice is a tool for improving your learning both as a student and in relation to your work and life experiences. </a:t>
            </a:r>
          </a:p>
          <a:p>
            <a:endParaRPr lang="en-GB" sz="3094" b="1" dirty="0">
              <a:solidFill>
                <a:schemeClr val="bg1"/>
              </a:solidFill>
            </a:endParaRPr>
          </a:p>
          <a:p>
            <a:r>
              <a:rPr lang="en-GB" sz="3094" b="1" dirty="0">
                <a:solidFill>
                  <a:schemeClr val="bg1"/>
                </a:solidFill>
              </a:rPr>
              <a:t>Although it will take time to adopt the technique of reflective practice, it will ultimately save you time and energy.</a:t>
            </a:r>
            <a:endParaRPr lang="en-GB" sz="3094" dirty="0">
              <a:solidFill>
                <a:schemeClr val="bg1"/>
              </a:solidFill>
            </a:endParaRPr>
          </a:p>
        </p:txBody>
      </p:sp>
    </p:spTree>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a:hlinkClick r:id="" action="ppaction://media"/>
            <a:extLst>
              <a:ext uri="{FF2B5EF4-FFF2-40B4-BE49-F238E27FC236}">
                <a16:creationId xmlns:a16="http://schemas.microsoft.com/office/drawing/2014/main" id="{966BA7E3-CE91-449C-BDEE-3F6B9909BB2E}"/>
              </a:ext>
            </a:extLst>
          </p:cNvPr>
          <p:cNvPicPr>
            <a:picLocks noRot="1" noChangeAspect="1"/>
          </p:cNvPicPr>
          <p:nvPr>
            <a:videoFile r:link="rId1"/>
          </p:nvPr>
        </p:nvPicPr>
        <p:blipFill>
          <a:blip r:embed="rId3" cstate="print"/>
          <a:stretch>
            <a:fillRect/>
          </a:stretch>
        </p:blipFill>
        <p:spPr>
          <a:xfrm>
            <a:off x="2268040" y="1681018"/>
            <a:ext cx="7005269" cy="3940464"/>
          </a:xfrm>
          <a:prstGeom prst="rect">
            <a:avLst/>
          </a:prstGeom>
        </p:spPr>
      </p:pic>
    </p:spTree>
    <p:extLst>
      <p:ext uri="{BB962C8B-B14F-4D97-AF65-F5344CB8AC3E}">
        <p14:creationId xmlns:p14="http://schemas.microsoft.com/office/powerpoint/2010/main" val="113409383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37"/>
          <p:cNvSpPr/>
          <p:nvPr/>
        </p:nvSpPr>
        <p:spPr>
          <a:xfrm>
            <a:off x="2655623" y="5150441"/>
            <a:ext cx="6973849" cy="1"/>
          </a:xfrm>
          <a:prstGeom prst="line">
            <a:avLst/>
          </a:prstGeom>
          <a:ln w="12700">
            <a:solidFill>
              <a:srgbClr val="DCDEE0"/>
            </a:solidFill>
            <a:custDash>
              <a:ds d="100000" sp="200000"/>
            </a:custDash>
            <a:round/>
          </a:ln>
        </p:spPr>
        <p:txBody>
          <a:bodyPr lIns="0" tIns="0" rIns="0" bIns="0" anchor="ctr"/>
          <a:lstStyle/>
          <a:p>
            <a:pPr lvl="0">
              <a:defRPr sz="2400"/>
            </a:pPr>
            <a:endParaRPr sz="1687"/>
          </a:p>
        </p:txBody>
      </p:sp>
      <p:sp>
        <p:nvSpPr>
          <p:cNvPr id="38" name="Shape 38"/>
          <p:cNvSpPr>
            <a:spLocks noGrp="1"/>
          </p:cNvSpPr>
          <p:nvPr>
            <p:ph type="body" idx="4294967295"/>
          </p:nvPr>
        </p:nvSpPr>
        <p:spPr>
          <a:xfrm>
            <a:off x="2658071" y="3226478"/>
            <a:ext cx="6971401" cy="1673897"/>
          </a:xfrm>
          <a:prstGeom prst="rect">
            <a:avLst/>
          </a:prstGeom>
        </p:spPr>
        <p:txBody>
          <a:bodyPr vert="horz" lIns="32146" tIns="32146" rIns="32146" bIns="32146" rtlCol="0" anchor="t">
            <a:normAutofit/>
          </a:bodyPr>
          <a:lstStyle/>
          <a:p>
            <a:pPr marL="0" indent="0" defTabSz="642915">
              <a:spcBef>
                <a:spcPts val="281"/>
              </a:spcBef>
              <a:buClr>
                <a:srgbClr val="2DA2BF"/>
              </a:buClr>
              <a:buNone/>
              <a:defRPr sz="1800"/>
            </a:pPr>
            <a:r>
              <a:rPr lang="en-GB" sz="2250" dirty="0">
                <a:solidFill>
                  <a:srgbClr val="FFFFFF"/>
                </a:solidFill>
                <a:latin typeface="Museo Slab 500"/>
                <a:ea typeface="Museo Slab 500"/>
                <a:cs typeface="Museo Slab 500"/>
                <a:sym typeface="Museo Slab 500"/>
              </a:rPr>
              <a:t>- Emotions are what drive us and emotions can also lead us astray</a:t>
            </a:r>
          </a:p>
          <a:p>
            <a:pPr marL="0" indent="0" defTabSz="642915">
              <a:spcBef>
                <a:spcPts val="281"/>
              </a:spcBef>
              <a:buClr>
                <a:srgbClr val="2DA2BF"/>
              </a:buClr>
              <a:buNone/>
              <a:defRPr sz="1800"/>
            </a:pPr>
            <a:r>
              <a:rPr lang="en-GB" sz="2250" dirty="0">
                <a:solidFill>
                  <a:srgbClr val="FFFFFF"/>
                </a:solidFill>
                <a:latin typeface="Museo Slab 500"/>
                <a:ea typeface="Museo Slab 500"/>
                <a:cs typeface="Museo Slab 500"/>
                <a:sym typeface="Museo Slab 500"/>
              </a:rPr>
              <a:t>- In Latin, emotions are described as </a:t>
            </a:r>
            <a:r>
              <a:rPr lang="en-GB" sz="2250" i="1" dirty="0" err="1">
                <a:solidFill>
                  <a:srgbClr val="FFFFFF"/>
                </a:solidFill>
                <a:latin typeface="Museo Slab 500"/>
                <a:ea typeface="Museo Slab 500"/>
                <a:cs typeface="Museo Slab 500"/>
                <a:sym typeface="Museo Slab 500"/>
              </a:rPr>
              <a:t>motus</a:t>
            </a:r>
            <a:r>
              <a:rPr lang="en-GB" sz="2250" i="1" dirty="0">
                <a:solidFill>
                  <a:srgbClr val="FFFFFF"/>
                </a:solidFill>
                <a:latin typeface="Museo Slab 500"/>
                <a:ea typeface="Museo Slab 500"/>
                <a:cs typeface="Museo Slab 500"/>
                <a:sym typeface="Museo Slab 500"/>
              </a:rPr>
              <a:t> anima, </a:t>
            </a:r>
            <a:r>
              <a:rPr lang="en-GB" sz="2250" dirty="0">
                <a:solidFill>
                  <a:srgbClr val="FFFFFF"/>
                </a:solidFill>
                <a:latin typeface="Museo Slab 500"/>
                <a:ea typeface="Museo Slab 500"/>
                <a:cs typeface="Museo Slab 500"/>
                <a:sym typeface="Museo Slab 500"/>
              </a:rPr>
              <a:t>meaning </a:t>
            </a:r>
            <a:r>
              <a:rPr lang="en-GB" sz="2250" i="1" dirty="0">
                <a:solidFill>
                  <a:srgbClr val="FFFFFF"/>
                </a:solidFill>
                <a:latin typeface="Museo Slab 500"/>
                <a:ea typeface="Museo Slab 500"/>
                <a:cs typeface="Museo Slab 500"/>
                <a:sym typeface="Museo Slab 500"/>
              </a:rPr>
              <a:t>the spirit that moves us</a:t>
            </a:r>
            <a:endParaRPr sz="2250" i="1" dirty="0">
              <a:solidFill>
                <a:srgbClr val="FFFFFF"/>
              </a:solidFill>
              <a:latin typeface="Museo Slab 700"/>
              <a:ea typeface="Museo Slab 700"/>
              <a:cs typeface="Museo Slab 700"/>
              <a:sym typeface="Museo Slab 700"/>
            </a:endParaRPr>
          </a:p>
        </p:txBody>
      </p:sp>
      <p:sp>
        <p:nvSpPr>
          <p:cNvPr id="40" name="Shape 40"/>
          <p:cNvSpPr/>
          <p:nvPr/>
        </p:nvSpPr>
        <p:spPr>
          <a:xfrm>
            <a:off x="2655623" y="2825732"/>
            <a:ext cx="6973849" cy="1"/>
          </a:xfrm>
          <a:prstGeom prst="line">
            <a:avLst/>
          </a:prstGeom>
          <a:ln w="12700">
            <a:solidFill>
              <a:srgbClr val="DCDEE0"/>
            </a:solidFill>
            <a:custDash>
              <a:ds d="100000" sp="200000"/>
            </a:custDash>
            <a:round/>
          </a:ln>
        </p:spPr>
        <p:txBody>
          <a:bodyPr lIns="0" tIns="0" rIns="0" bIns="0" anchor="ctr"/>
          <a:lstStyle/>
          <a:p>
            <a:pPr lvl="0">
              <a:defRPr sz="2400"/>
            </a:pPr>
            <a:endParaRPr sz="1687"/>
          </a:p>
        </p:txBody>
      </p:sp>
    </p:spTree>
    <p:extLst>
      <p:ext uri="{BB962C8B-B14F-4D97-AF65-F5344CB8AC3E}">
        <p14:creationId xmlns:p14="http://schemas.microsoft.com/office/powerpoint/2010/main" val="991427142"/>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38">
                                            <p:bg/>
                                          </p:spTgt>
                                        </p:tgtEl>
                                        <p:attrNameLst>
                                          <p:attrName>style.visibility</p:attrName>
                                        </p:attrNameLst>
                                      </p:cBhvr>
                                      <p:to>
                                        <p:strVal val="visible"/>
                                      </p:to>
                                    </p:set>
                                    <p:animEffect transition="in" filter="fade">
                                      <p:cBhvr>
                                        <p:cTn id="7" dur="2000"/>
                                        <p:tgtEl>
                                          <p:spTgt spid="38">
                                            <p:bg/>
                                          </p:spTgt>
                                        </p:tgtEl>
                                      </p:cBhvr>
                                    </p:animEffect>
                                  </p:childTnLst>
                                </p:cTn>
                              </p:par>
                            </p:childTnLst>
                          </p:cTn>
                        </p:par>
                        <p:par>
                          <p:cTn id="8" fill="hold">
                            <p:stCondLst>
                              <p:cond delay="2000"/>
                            </p:stCondLst>
                            <p:childTnLst>
                              <p:par>
                                <p:cTn id="9" presetID="10" presetClass="entr" presetSubtype="0" fill="hold" grpId="0" nodeType="afterEffect">
                                  <p:stCondLst>
                                    <p:cond delay="0"/>
                                  </p:stCondLst>
                                  <p:iterate>
                                    <p:tmAbs val="0"/>
                                  </p:iterate>
                                  <p:childTnLst>
                                    <p:set>
                                      <p:cBhvr>
                                        <p:cTn id="10" fill="hold"/>
                                        <p:tgtEl>
                                          <p:spTgt spid="38">
                                            <p:txEl>
                                              <p:pRg st="0" end="0"/>
                                            </p:txEl>
                                          </p:spTgt>
                                        </p:tgtEl>
                                        <p:attrNameLst>
                                          <p:attrName>style.visibility</p:attrName>
                                        </p:attrNameLst>
                                      </p:cBhvr>
                                      <p:to>
                                        <p:strVal val="visible"/>
                                      </p:to>
                                    </p:set>
                                    <p:animEffect transition="in" filter="fade">
                                      <p:cBhvr>
                                        <p:cTn id="11" dur="2000"/>
                                        <p:tgtEl>
                                          <p:spTgt spid="38">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iterate>
                                    <p:tmAbs val="0"/>
                                  </p:iterate>
                                  <p:childTnLst>
                                    <p:set>
                                      <p:cBhvr>
                                        <p:cTn id="14" fill="hold"/>
                                        <p:tgtEl>
                                          <p:spTgt spid="38">
                                            <p:txEl>
                                              <p:pRg st="1" end="1"/>
                                            </p:txEl>
                                          </p:spTgt>
                                        </p:tgtEl>
                                        <p:attrNameLst>
                                          <p:attrName>style.visibility</p:attrName>
                                        </p:attrNameLst>
                                      </p:cBhvr>
                                      <p:to>
                                        <p:strVal val="visible"/>
                                      </p:to>
                                    </p:set>
                                    <p:animEffect transition="in" filter="fade">
                                      <p:cBhvr>
                                        <p:cTn id="15" dur="2000"/>
                                        <p:tgtEl>
                                          <p:spTgt spid="3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animBg="1" advAuto="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37"/>
          <p:cNvSpPr/>
          <p:nvPr/>
        </p:nvSpPr>
        <p:spPr>
          <a:xfrm>
            <a:off x="2655623" y="5150441"/>
            <a:ext cx="6973849" cy="1"/>
          </a:xfrm>
          <a:prstGeom prst="line">
            <a:avLst/>
          </a:prstGeom>
          <a:ln w="12700">
            <a:solidFill>
              <a:srgbClr val="DCDEE0"/>
            </a:solidFill>
            <a:custDash>
              <a:ds d="100000" sp="200000"/>
            </a:custDash>
            <a:round/>
          </a:ln>
        </p:spPr>
        <p:txBody>
          <a:bodyPr lIns="0" tIns="0" rIns="0" bIns="0" anchor="ctr"/>
          <a:lstStyle/>
          <a:p>
            <a:pPr lvl="0">
              <a:defRPr sz="2400"/>
            </a:pPr>
            <a:endParaRPr sz="1687"/>
          </a:p>
        </p:txBody>
      </p:sp>
      <p:sp>
        <p:nvSpPr>
          <p:cNvPr id="38" name="Shape 38"/>
          <p:cNvSpPr>
            <a:spLocks noGrp="1"/>
          </p:cNvSpPr>
          <p:nvPr>
            <p:ph type="body" idx="4294967295"/>
          </p:nvPr>
        </p:nvSpPr>
        <p:spPr>
          <a:xfrm>
            <a:off x="2658071" y="3226478"/>
            <a:ext cx="6971401" cy="1673897"/>
          </a:xfrm>
          <a:prstGeom prst="rect">
            <a:avLst/>
          </a:prstGeom>
        </p:spPr>
        <p:txBody>
          <a:bodyPr vert="horz" lIns="32146" tIns="32146" rIns="32146" bIns="32146" rtlCol="0" anchor="t">
            <a:normAutofit/>
          </a:bodyPr>
          <a:lstStyle/>
          <a:p>
            <a:pPr marL="0" indent="0" defTabSz="642915">
              <a:spcBef>
                <a:spcPts val="281"/>
              </a:spcBef>
              <a:buClr>
                <a:srgbClr val="2DA2BF"/>
              </a:buClr>
              <a:buNone/>
              <a:defRPr sz="1800"/>
            </a:pPr>
            <a:r>
              <a:rPr lang="en-GB" sz="2250" i="1" dirty="0">
                <a:solidFill>
                  <a:srgbClr val="FFFFFF"/>
                </a:solidFill>
                <a:latin typeface="Museo Slab 700"/>
                <a:ea typeface="Museo Slab 700"/>
                <a:cs typeface="Museo Slab 700"/>
                <a:sym typeface="Museo Slab 700"/>
              </a:rPr>
              <a:t>No matter how logical, reasonable and rational we think we are, it is our emotions that motivate and propel us. Emotions play a key part in the way we perceive, understand and reason about people and things.</a:t>
            </a:r>
            <a:endParaRPr sz="2250" i="1" dirty="0">
              <a:solidFill>
                <a:srgbClr val="FFFFFF"/>
              </a:solidFill>
              <a:latin typeface="Museo Slab 700"/>
              <a:ea typeface="Museo Slab 700"/>
              <a:cs typeface="Museo Slab 700"/>
              <a:sym typeface="Museo Slab 700"/>
            </a:endParaRPr>
          </a:p>
        </p:txBody>
      </p:sp>
      <p:sp>
        <p:nvSpPr>
          <p:cNvPr id="40" name="Shape 40"/>
          <p:cNvSpPr/>
          <p:nvPr/>
        </p:nvSpPr>
        <p:spPr>
          <a:xfrm>
            <a:off x="2655623" y="2825732"/>
            <a:ext cx="6973849" cy="1"/>
          </a:xfrm>
          <a:prstGeom prst="line">
            <a:avLst/>
          </a:prstGeom>
          <a:ln w="12700">
            <a:solidFill>
              <a:srgbClr val="DCDEE0"/>
            </a:solidFill>
            <a:custDash>
              <a:ds d="100000" sp="200000"/>
            </a:custDash>
            <a:round/>
          </a:ln>
        </p:spPr>
        <p:txBody>
          <a:bodyPr lIns="0" tIns="0" rIns="0" bIns="0" anchor="ctr"/>
          <a:lstStyle/>
          <a:p>
            <a:pPr lvl="0">
              <a:defRPr sz="2400"/>
            </a:pPr>
            <a:endParaRPr sz="1687"/>
          </a:p>
        </p:txBody>
      </p:sp>
    </p:spTree>
    <p:extLst>
      <p:ext uri="{BB962C8B-B14F-4D97-AF65-F5344CB8AC3E}">
        <p14:creationId xmlns:p14="http://schemas.microsoft.com/office/powerpoint/2010/main" val="1535146524"/>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38">
                                            <p:bg/>
                                          </p:spTgt>
                                        </p:tgtEl>
                                        <p:attrNameLst>
                                          <p:attrName>style.visibility</p:attrName>
                                        </p:attrNameLst>
                                      </p:cBhvr>
                                      <p:to>
                                        <p:strVal val="visible"/>
                                      </p:to>
                                    </p:set>
                                    <p:animEffect transition="in" filter="fade">
                                      <p:cBhvr>
                                        <p:cTn id="7" dur="2000"/>
                                        <p:tgtEl>
                                          <p:spTgt spid="38">
                                            <p:bg/>
                                          </p:spTgt>
                                        </p:tgtEl>
                                      </p:cBhvr>
                                    </p:animEffect>
                                  </p:childTnLst>
                                </p:cTn>
                              </p:par>
                            </p:childTnLst>
                          </p:cTn>
                        </p:par>
                        <p:par>
                          <p:cTn id="8" fill="hold">
                            <p:stCondLst>
                              <p:cond delay="2000"/>
                            </p:stCondLst>
                            <p:childTnLst>
                              <p:par>
                                <p:cTn id="9" presetID="10" presetClass="entr" presetSubtype="0" fill="hold" grpId="0" nodeType="afterEffect">
                                  <p:stCondLst>
                                    <p:cond delay="0"/>
                                  </p:stCondLst>
                                  <p:iterate>
                                    <p:tmAbs val="0"/>
                                  </p:iterate>
                                  <p:childTnLst>
                                    <p:set>
                                      <p:cBhvr>
                                        <p:cTn id="10" fill="hold"/>
                                        <p:tgtEl>
                                          <p:spTgt spid="38">
                                            <p:txEl>
                                              <p:pRg st="0" end="0"/>
                                            </p:txEl>
                                          </p:spTgt>
                                        </p:tgtEl>
                                        <p:attrNameLst>
                                          <p:attrName>style.visibility</p:attrName>
                                        </p:attrNameLst>
                                      </p:cBhvr>
                                      <p:to>
                                        <p:strVal val="visible"/>
                                      </p:to>
                                    </p:set>
                                    <p:animEffect transition="in" filter="fade">
                                      <p:cBhvr>
                                        <p:cTn id="11" dur="2000"/>
                                        <p:tgtEl>
                                          <p:spTgt spid="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animBg="1" advAuto="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37"/>
          <p:cNvSpPr/>
          <p:nvPr/>
        </p:nvSpPr>
        <p:spPr>
          <a:xfrm>
            <a:off x="2655623" y="5150441"/>
            <a:ext cx="6973849" cy="1"/>
          </a:xfrm>
          <a:prstGeom prst="line">
            <a:avLst/>
          </a:prstGeom>
          <a:ln w="12700">
            <a:solidFill>
              <a:srgbClr val="DCDEE0"/>
            </a:solidFill>
            <a:custDash>
              <a:ds d="100000" sp="200000"/>
            </a:custDash>
            <a:round/>
          </a:ln>
        </p:spPr>
        <p:txBody>
          <a:bodyPr lIns="0" tIns="0" rIns="0" bIns="0" anchor="ctr"/>
          <a:lstStyle/>
          <a:p>
            <a:pPr lvl="0">
              <a:defRPr sz="2400"/>
            </a:pPr>
            <a:endParaRPr sz="1687"/>
          </a:p>
        </p:txBody>
      </p:sp>
      <p:sp>
        <p:nvSpPr>
          <p:cNvPr id="38" name="Shape 38"/>
          <p:cNvSpPr>
            <a:spLocks noGrp="1"/>
          </p:cNvSpPr>
          <p:nvPr>
            <p:ph type="body" idx="4294967295"/>
          </p:nvPr>
        </p:nvSpPr>
        <p:spPr>
          <a:xfrm>
            <a:off x="2658071" y="3226478"/>
            <a:ext cx="6971401" cy="1673897"/>
          </a:xfrm>
          <a:prstGeom prst="rect">
            <a:avLst/>
          </a:prstGeom>
        </p:spPr>
        <p:txBody>
          <a:bodyPr vert="horz" lIns="32146" tIns="32146" rIns="32146" bIns="32146" rtlCol="0" anchor="t">
            <a:normAutofit/>
          </a:bodyPr>
          <a:lstStyle/>
          <a:p>
            <a:pPr marL="0" indent="0" defTabSz="642915">
              <a:spcBef>
                <a:spcPts val="281"/>
              </a:spcBef>
              <a:buClr>
                <a:srgbClr val="2DA2BF"/>
              </a:buClr>
              <a:buNone/>
              <a:defRPr sz="1800"/>
            </a:pPr>
            <a:r>
              <a:rPr lang="en-GB" sz="2250" i="1" dirty="0">
                <a:solidFill>
                  <a:srgbClr val="FFFFFF"/>
                </a:solidFill>
                <a:latin typeface="Museo Slab 700"/>
                <a:ea typeface="Museo Slab 700"/>
                <a:cs typeface="Museo Slab 700"/>
                <a:sym typeface="Museo Slab 700"/>
              </a:rPr>
              <a:t>Emotional intelligence involves a set of skills that defines how effectively you perceive, understand, use and manage your own and others feelings. It is the most important factor in how well you get on with others professionally as well as personally.</a:t>
            </a:r>
            <a:endParaRPr sz="2250" i="1" dirty="0">
              <a:solidFill>
                <a:srgbClr val="FFFFFF"/>
              </a:solidFill>
              <a:latin typeface="Museo Slab 700"/>
              <a:ea typeface="Museo Slab 700"/>
              <a:cs typeface="Museo Slab 700"/>
              <a:sym typeface="Museo Slab 700"/>
            </a:endParaRPr>
          </a:p>
        </p:txBody>
      </p:sp>
      <p:sp>
        <p:nvSpPr>
          <p:cNvPr id="40" name="Shape 40"/>
          <p:cNvSpPr/>
          <p:nvPr/>
        </p:nvSpPr>
        <p:spPr>
          <a:xfrm>
            <a:off x="2655623" y="2825732"/>
            <a:ext cx="6973849" cy="1"/>
          </a:xfrm>
          <a:prstGeom prst="line">
            <a:avLst/>
          </a:prstGeom>
          <a:ln w="12700">
            <a:solidFill>
              <a:srgbClr val="DCDEE0"/>
            </a:solidFill>
            <a:custDash>
              <a:ds d="100000" sp="200000"/>
            </a:custDash>
            <a:round/>
          </a:ln>
        </p:spPr>
        <p:txBody>
          <a:bodyPr lIns="0" tIns="0" rIns="0" bIns="0" anchor="ctr"/>
          <a:lstStyle/>
          <a:p>
            <a:pPr lvl="0">
              <a:defRPr sz="2400"/>
            </a:pPr>
            <a:endParaRPr sz="1687"/>
          </a:p>
        </p:txBody>
      </p:sp>
    </p:spTree>
    <p:extLst>
      <p:ext uri="{BB962C8B-B14F-4D97-AF65-F5344CB8AC3E}">
        <p14:creationId xmlns:p14="http://schemas.microsoft.com/office/powerpoint/2010/main" val="1686382741"/>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38">
                                            <p:bg/>
                                          </p:spTgt>
                                        </p:tgtEl>
                                        <p:attrNameLst>
                                          <p:attrName>style.visibility</p:attrName>
                                        </p:attrNameLst>
                                      </p:cBhvr>
                                      <p:to>
                                        <p:strVal val="visible"/>
                                      </p:to>
                                    </p:set>
                                    <p:animEffect transition="in" filter="fade">
                                      <p:cBhvr>
                                        <p:cTn id="7" dur="2000"/>
                                        <p:tgtEl>
                                          <p:spTgt spid="38">
                                            <p:bg/>
                                          </p:spTgt>
                                        </p:tgtEl>
                                      </p:cBhvr>
                                    </p:animEffect>
                                  </p:childTnLst>
                                </p:cTn>
                              </p:par>
                            </p:childTnLst>
                          </p:cTn>
                        </p:par>
                        <p:par>
                          <p:cTn id="8" fill="hold">
                            <p:stCondLst>
                              <p:cond delay="2000"/>
                            </p:stCondLst>
                            <p:childTnLst>
                              <p:par>
                                <p:cTn id="9" presetID="10" presetClass="entr" presetSubtype="0" fill="hold" grpId="0" nodeType="afterEffect">
                                  <p:stCondLst>
                                    <p:cond delay="0"/>
                                  </p:stCondLst>
                                  <p:iterate>
                                    <p:tmAbs val="0"/>
                                  </p:iterate>
                                  <p:childTnLst>
                                    <p:set>
                                      <p:cBhvr>
                                        <p:cTn id="10" fill="hold"/>
                                        <p:tgtEl>
                                          <p:spTgt spid="38">
                                            <p:txEl>
                                              <p:pRg st="0" end="0"/>
                                            </p:txEl>
                                          </p:spTgt>
                                        </p:tgtEl>
                                        <p:attrNameLst>
                                          <p:attrName>style.visibility</p:attrName>
                                        </p:attrNameLst>
                                      </p:cBhvr>
                                      <p:to>
                                        <p:strVal val="visible"/>
                                      </p:to>
                                    </p:set>
                                    <p:animEffect transition="in" filter="fade">
                                      <p:cBhvr>
                                        <p:cTn id="11" dur="2000"/>
                                        <p:tgtEl>
                                          <p:spTgt spid="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animBg="1"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Shape 37"/>
          <p:cNvSpPr/>
          <p:nvPr/>
        </p:nvSpPr>
        <p:spPr>
          <a:xfrm>
            <a:off x="2655623" y="5150441"/>
            <a:ext cx="6973849" cy="1"/>
          </a:xfrm>
          <a:prstGeom prst="line">
            <a:avLst/>
          </a:prstGeom>
          <a:ln w="12700">
            <a:solidFill>
              <a:srgbClr val="DCDEE0"/>
            </a:solidFill>
            <a:custDash>
              <a:ds d="100000" sp="200000"/>
            </a:custDash>
            <a:round/>
          </a:ln>
        </p:spPr>
        <p:txBody>
          <a:bodyPr lIns="0" tIns="0" rIns="0" bIns="0" anchor="ctr"/>
          <a:lstStyle/>
          <a:p>
            <a:pPr lvl="0">
              <a:defRPr sz="2400"/>
            </a:pPr>
            <a:endParaRPr sz="1687"/>
          </a:p>
        </p:txBody>
      </p:sp>
      <p:sp>
        <p:nvSpPr>
          <p:cNvPr id="38" name="Shape 38"/>
          <p:cNvSpPr>
            <a:spLocks noGrp="1"/>
          </p:cNvSpPr>
          <p:nvPr>
            <p:ph type="body" idx="4294967295"/>
          </p:nvPr>
        </p:nvSpPr>
        <p:spPr>
          <a:xfrm>
            <a:off x="2438399" y="2958623"/>
            <a:ext cx="8225545" cy="1673897"/>
          </a:xfrm>
          <a:prstGeom prst="rect">
            <a:avLst/>
          </a:prstGeom>
        </p:spPr>
        <p:txBody>
          <a:bodyPr vert="horz" lIns="32146" tIns="32146" rIns="32146" bIns="32146" rtlCol="0" anchor="t">
            <a:normAutofit/>
          </a:bodyPr>
          <a:lstStyle/>
          <a:p>
            <a:pPr marL="0" indent="0" defTabSz="642915">
              <a:spcBef>
                <a:spcPts val="281"/>
              </a:spcBef>
              <a:buClr>
                <a:srgbClr val="2DA2BF"/>
              </a:buClr>
              <a:buNone/>
              <a:defRPr sz="1800"/>
            </a:pPr>
            <a:r>
              <a:rPr lang="en-GB" sz="2250" i="1" dirty="0">
                <a:solidFill>
                  <a:srgbClr val="FFFFFF"/>
                </a:solidFill>
                <a:latin typeface="Museo Slab 700"/>
                <a:ea typeface="Museo Slab 700"/>
                <a:cs typeface="Museo Slab 700"/>
                <a:sym typeface="Museo Slab 700"/>
              </a:rPr>
              <a:t>Emotional intelligence can be seen as having two key principles</a:t>
            </a:r>
          </a:p>
          <a:p>
            <a:pPr marL="0" indent="0" defTabSz="642915">
              <a:spcBef>
                <a:spcPts val="281"/>
              </a:spcBef>
              <a:buClr>
                <a:srgbClr val="2DA2BF"/>
              </a:buClr>
              <a:buNone/>
              <a:defRPr sz="1800"/>
            </a:pPr>
            <a:r>
              <a:rPr lang="en-GB" sz="2250" i="1" dirty="0">
                <a:solidFill>
                  <a:srgbClr val="FFFFFF"/>
                </a:solidFill>
                <a:latin typeface="Museo Slab 700"/>
                <a:ea typeface="Museo Slab 700"/>
                <a:cs typeface="Museo Slab 700"/>
                <a:sym typeface="Museo Slab 700"/>
              </a:rPr>
              <a:t>1. Being aware of emotions (your own and other people’s emotions)</a:t>
            </a:r>
          </a:p>
          <a:p>
            <a:pPr marL="0" indent="0" defTabSz="642915">
              <a:spcBef>
                <a:spcPts val="281"/>
              </a:spcBef>
              <a:buClr>
                <a:srgbClr val="2DA2BF"/>
              </a:buClr>
              <a:buNone/>
              <a:defRPr sz="1800"/>
            </a:pPr>
            <a:r>
              <a:rPr lang="en-GB" sz="2250" i="1" dirty="0">
                <a:solidFill>
                  <a:srgbClr val="FFFFFF"/>
                </a:solidFill>
                <a:latin typeface="Museo Slab 700"/>
                <a:ea typeface="Museo Slab 700"/>
                <a:cs typeface="Museo Slab 700"/>
                <a:sym typeface="Museo Slab 700"/>
              </a:rPr>
              <a:t>2. Using and managing emotions</a:t>
            </a:r>
            <a:endParaRPr sz="2250" i="1" dirty="0">
              <a:solidFill>
                <a:srgbClr val="FFFFFF"/>
              </a:solidFill>
              <a:latin typeface="Museo Slab 700"/>
              <a:ea typeface="Museo Slab 700"/>
              <a:cs typeface="Museo Slab 700"/>
              <a:sym typeface="Museo Slab 700"/>
            </a:endParaRPr>
          </a:p>
        </p:txBody>
      </p:sp>
      <p:sp>
        <p:nvSpPr>
          <p:cNvPr id="40" name="Shape 40"/>
          <p:cNvSpPr/>
          <p:nvPr/>
        </p:nvSpPr>
        <p:spPr>
          <a:xfrm>
            <a:off x="2655623" y="2825732"/>
            <a:ext cx="6973849" cy="1"/>
          </a:xfrm>
          <a:prstGeom prst="line">
            <a:avLst/>
          </a:prstGeom>
          <a:ln w="12700">
            <a:solidFill>
              <a:srgbClr val="DCDEE0"/>
            </a:solidFill>
            <a:custDash>
              <a:ds d="100000" sp="200000"/>
            </a:custDash>
            <a:round/>
          </a:ln>
        </p:spPr>
        <p:txBody>
          <a:bodyPr lIns="0" tIns="0" rIns="0" bIns="0" anchor="ctr"/>
          <a:lstStyle/>
          <a:p>
            <a:pPr lvl="0">
              <a:defRPr sz="2400"/>
            </a:pPr>
            <a:endParaRPr sz="1687"/>
          </a:p>
        </p:txBody>
      </p:sp>
    </p:spTree>
    <p:extLst>
      <p:ext uri="{BB962C8B-B14F-4D97-AF65-F5344CB8AC3E}">
        <p14:creationId xmlns:p14="http://schemas.microsoft.com/office/powerpoint/2010/main" val="886604903"/>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38">
                                            <p:bg/>
                                          </p:spTgt>
                                        </p:tgtEl>
                                        <p:attrNameLst>
                                          <p:attrName>style.visibility</p:attrName>
                                        </p:attrNameLst>
                                      </p:cBhvr>
                                      <p:to>
                                        <p:strVal val="visible"/>
                                      </p:to>
                                    </p:set>
                                    <p:animEffect transition="in" filter="fade">
                                      <p:cBhvr>
                                        <p:cTn id="7" dur="2000"/>
                                        <p:tgtEl>
                                          <p:spTgt spid="38">
                                            <p:bg/>
                                          </p:spTgt>
                                        </p:tgtEl>
                                      </p:cBhvr>
                                    </p:animEffect>
                                  </p:childTnLst>
                                </p:cTn>
                              </p:par>
                            </p:childTnLst>
                          </p:cTn>
                        </p:par>
                        <p:par>
                          <p:cTn id="8" fill="hold">
                            <p:stCondLst>
                              <p:cond delay="2000"/>
                            </p:stCondLst>
                            <p:childTnLst>
                              <p:par>
                                <p:cTn id="9" presetID="10" presetClass="entr" presetSubtype="0" fill="hold" grpId="0" nodeType="afterEffect">
                                  <p:stCondLst>
                                    <p:cond delay="0"/>
                                  </p:stCondLst>
                                  <p:iterate>
                                    <p:tmAbs val="0"/>
                                  </p:iterate>
                                  <p:childTnLst>
                                    <p:set>
                                      <p:cBhvr>
                                        <p:cTn id="10" fill="hold"/>
                                        <p:tgtEl>
                                          <p:spTgt spid="38">
                                            <p:txEl>
                                              <p:pRg st="0" end="0"/>
                                            </p:txEl>
                                          </p:spTgt>
                                        </p:tgtEl>
                                        <p:attrNameLst>
                                          <p:attrName>style.visibility</p:attrName>
                                        </p:attrNameLst>
                                      </p:cBhvr>
                                      <p:to>
                                        <p:strVal val="visible"/>
                                      </p:to>
                                    </p:set>
                                    <p:animEffect transition="in" filter="fade">
                                      <p:cBhvr>
                                        <p:cTn id="11" dur="2000"/>
                                        <p:tgtEl>
                                          <p:spTgt spid="38">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iterate>
                                    <p:tmAbs val="0"/>
                                  </p:iterate>
                                  <p:childTnLst>
                                    <p:set>
                                      <p:cBhvr>
                                        <p:cTn id="14" fill="hold"/>
                                        <p:tgtEl>
                                          <p:spTgt spid="38">
                                            <p:txEl>
                                              <p:pRg st="1" end="1"/>
                                            </p:txEl>
                                          </p:spTgt>
                                        </p:tgtEl>
                                        <p:attrNameLst>
                                          <p:attrName>style.visibility</p:attrName>
                                        </p:attrNameLst>
                                      </p:cBhvr>
                                      <p:to>
                                        <p:strVal val="visible"/>
                                      </p:to>
                                    </p:set>
                                    <p:animEffect transition="in" filter="fade">
                                      <p:cBhvr>
                                        <p:cTn id="15" dur="2000"/>
                                        <p:tgtEl>
                                          <p:spTgt spid="38">
                                            <p:txEl>
                                              <p:pRg st="1" end="1"/>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iterate>
                                    <p:tmAbs val="0"/>
                                  </p:iterate>
                                  <p:childTnLst>
                                    <p:set>
                                      <p:cBhvr>
                                        <p:cTn id="18" fill="hold"/>
                                        <p:tgtEl>
                                          <p:spTgt spid="38">
                                            <p:txEl>
                                              <p:pRg st="2" end="2"/>
                                            </p:txEl>
                                          </p:spTgt>
                                        </p:tgtEl>
                                        <p:attrNameLst>
                                          <p:attrName>style.visibility</p:attrName>
                                        </p:attrNameLst>
                                      </p:cBhvr>
                                      <p:to>
                                        <p:strVal val="visible"/>
                                      </p:to>
                                    </p:set>
                                    <p:animEffect transition="in" filter="fade">
                                      <p:cBhvr>
                                        <p:cTn id="19" dur="2000"/>
                                        <p:tgtEl>
                                          <p:spTgt spid="3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animBg="1" advAuto="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hape 38"/>
          <p:cNvSpPr>
            <a:spLocks noGrp="1"/>
          </p:cNvSpPr>
          <p:nvPr>
            <p:ph type="body" idx="4294967295"/>
          </p:nvPr>
        </p:nvSpPr>
        <p:spPr>
          <a:xfrm>
            <a:off x="1773381" y="2265896"/>
            <a:ext cx="8423564" cy="3534540"/>
          </a:xfrm>
          <a:prstGeom prst="rect">
            <a:avLst/>
          </a:prstGeom>
        </p:spPr>
        <p:txBody>
          <a:bodyPr vert="horz" lIns="32146" tIns="32146" rIns="32146" bIns="32146" rtlCol="0" anchor="t">
            <a:normAutofit/>
          </a:bodyPr>
          <a:lstStyle/>
          <a:p>
            <a:pPr defTabSz="642915">
              <a:spcBef>
                <a:spcPts val="281"/>
              </a:spcBef>
              <a:buClr>
                <a:schemeClr val="bg1"/>
              </a:buClr>
              <a:defRPr sz="1800"/>
            </a:pPr>
            <a:r>
              <a:rPr lang="en-GB" sz="2250" i="1" dirty="0">
                <a:solidFill>
                  <a:srgbClr val="FFFFFF"/>
                </a:solidFill>
                <a:latin typeface="Museo Slab 700"/>
                <a:ea typeface="Museo Slab 700"/>
                <a:cs typeface="Museo Slab 700"/>
                <a:sym typeface="Museo Slab 700"/>
              </a:rPr>
              <a:t>Being able to name or describe an emotion</a:t>
            </a:r>
          </a:p>
          <a:p>
            <a:pPr defTabSz="642915">
              <a:spcBef>
                <a:spcPts val="281"/>
              </a:spcBef>
              <a:buClr>
                <a:schemeClr val="bg1"/>
              </a:buClr>
              <a:defRPr sz="1800"/>
            </a:pPr>
            <a:r>
              <a:rPr lang="en-GB" sz="2250" i="1" dirty="0">
                <a:solidFill>
                  <a:srgbClr val="FFFFFF"/>
                </a:solidFill>
                <a:latin typeface="Museo Slab 700"/>
                <a:ea typeface="Museo Slab 700"/>
                <a:cs typeface="Museo Slab 700"/>
                <a:sym typeface="Museo Slab 700"/>
              </a:rPr>
              <a:t>Recognizing emotions in nonverbal communication and behaviour, facial expression, tone of voice and body language</a:t>
            </a:r>
          </a:p>
          <a:p>
            <a:pPr defTabSz="642915">
              <a:spcBef>
                <a:spcPts val="281"/>
              </a:spcBef>
              <a:buClr>
                <a:schemeClr val="bg1"/>
              </a:buClr>
              <a:defRPr sz="1800"/>
            </a:pPr>
            <a:r>
              <a:rPr lang="en-GB" sz="2250" i="1" dirty="0">
                <a:solidFill>
                  <a:srgbClr val="FFFFFF"/>
                </a:solidFill>
                <a:latin typeface="Museo Slab 700"/>
                <a:ea typeface="Museo Slab 700"/>
                <a:cs typeface="Museo Slab 700"/>
                <a:sym typeface="Museo Slab 700"/>
              </a:rPr>
              <a:t>Recognizing how clear, </a:t>
            </a:r>
            <a:r>
              <a:rPr lang="en-GB" sz="2250" i="1" dirty="0" err="1">
                <a:solidFill>
                  <a:srgbClr val="FFFFFF"/>
                </a:solidFill>
                <a:latin typeface="Museo Slab 700"/>
                <a:ea typeface="Museo Slab 700"/>
                <a:cs typeface="Museo Slab 700"/>
                <a:sym typeface="Museo Slab 700"/>
              </a:rPr>
              <a:t>typial</a:t>
            </a:r>
            <a:r>
              <a:rPr lang="en-GB" sz="2250" i="1" dirty="0">
                <a:solidFill>
                  <a:srgbClr val="FFFFFF"/>
                </a:solidFill>
                <a:latin typeface="Museo Slab 700"/>
                <a:ea typeface="Museo Slab 700"/>
                <a:cs typeface="Museo Slab 700"/>
                <a:sym typeface="Museo Slab 700"/>
              </a:rPr>
              <a:t>, influential or reasonable a particular emotion is</a:t>
            </a:r>
          </a:p>
          <a:p>
            <a:pPr defTabSz="642915">
              <a:spcBef>
                <a:spcPts val="281"/>
              </a:spcBef>
              <a:buClr>
                <a:schemeClr val="bg1"/>
              </a:buClr>
              <a:defRPr sz="1800"/>
            </a:pPr>
            <a:r>
              <a:rPr lang="en-GB" sz="2250" i="1" dirty="0">
                <a:solidFill>
                  <a:srgbClr val="FFFFFF"/>
                </a:solidFill>
                <a:latin typeface="Museo Slab 700"/>
                <a:ea typeface="Museo Slab 700"/>
                <a:cs typeface="Museo Slab 700"/>
                <a:sym typeface="Museo Slab 700"/>
              </a:rPr>
              <a:t>Being able to recognise appropriate and inappropriate expression of emotion</a:t>
            </a:r>
            <a:endParaRPr sz="2250" i="1" dirty="0">
              <a:solidFill>
                <a:srgbClr val="FFFFFF"/>
              </a:solidFill>
              <a:latin typeface="Museo Slab 700"/>
              <a:ea typeface="Museo Slab 700"/>
              <a:cs typeface="Museo Slab 700"/>
              <a:sym typeface="Museo Slab 700"/>
            </a:endParaRPr>
          </a:p>
        </p:txBody>
      </p:sp>
      <p:sp>
        <p:nvSpPr>
          <p:cNvPr id="2" name="TextBox 1">
            <a:extLst>
              <a:ext uri="{FF2B5EF4-FFF2-40B4-BE49-F238E27FC236}">
                <a16:creationId xmlns:a16="http://schemas.microsoft.com/office/drawing/2014/main" id="{21DC3A25-7CF5-4DBC-95A4-B7F4CA505A83}"/>
              </a:ext>
            </a:extLst>
          </p:cNvPr>
          <p:cNvSpPr txBox="1"/>
          <p:nvPr/>
        </p:nvSpPr>
        <p:spPr>
          <a:xfrm>
            <a:off x="1603103" y="1163782"/>
            <a:ext cx="4492897" cy="707886"/>
          </a:xfrm>
          <a:prstGeom prst="rect">
            <a:avLst/>
          </a:prstGeom>
          <a:noFill/>
        </p:spPr>
        <p:txBody>
          <a:bodyPr wrap="none" rtlCol="0">
            <a:spAutoFit/>
          </a:bodyPr>
          <a:lstStyle/>
          <a:p>
            <a:r>
              <a:rPr lang="en-GB" sz="4000" dirty="0">
                <a:solidFill>
                  <a:schemeClr val="bg1"/>
                </a:solidFill>
              </a:rPr>
              <a:t>Identifying emotions</a:t>
            </a:r>
          </a:p>
        </p:txBody>
      </p:sp>
    </p:spTree>
    <p:extLst>
      <p:ext uri="{BB962C8B-B14F-4D97-AF65-F5344CB8AC3E}">
        <p14:creationId xmlns:p14="http://schemas.microsoft.com/office/powerpoint/2010/main" val="2050502323"/>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38">
                                            <p:bg/>
                                          </p:spTgt>
                                        </p:tgtEl>
                                        <p:attrNameLst>
                                          <p:attrName>style.visibility</p:attrName>
                                        </p:attrNameLst>
                                      </p:cBhvr>
                                      <p:to>
                                        <p:strVal val="visible"/>
                                      </p:to>
                                    </p:set>
                                    <p:animEffect transition="in" filter="fade">
                                      <p:cBhvr>
                                        <p:cTn id="7" dur="2000"/>
                                        <p:tgtEl>
                                          <p:spTgt spid="38">
                                            <p:bg/>
                                          </p:spTgt>
                                        </p:tgtEl>
                                      </p:cBhvr>
                                    </p:animEffect>
                                  </p:childTnLst>
                                </p:cTn>
                              </p:par>
                            </p:childTnLst>
                          </p:cTn>
                        </p:par>
                        <p:par>
                          <p:cTn id="8" fill="hold">
                            <p:stCondLst>
                              <p:cond delay="2000"/>
                            </p:stCondLst>
                            <p:childTnLst>
                              <p:par>
                                <p:cTn id="9" presetID="10" presetClass="entr" presetSubtype="0" fill="hold" grpId="0" nodeType="afterEffect">
                                  <p:stCondLst>
                                    <p:cond delay="0"/>
                                  </p:stCondLst>
                                  <p:iterate>
                                    <p:tmAbs val="0"/>
                                  </p:iterate>
                                  <p:childTnLst>
                                    <p:set>
                                      <p:cBhvr>
                                        <p:cTn id="10" fill="hold"/>
                                        <p:tgtEl>
                                          <p:spTgt spid="38">
                                            <p:txEl>
                                              <p:pRg st="0" end="0"/>
                                            </p:txEl>
                                          </p:spTgt>
                                        </p:tgtEl>
                                        <p:attrNameLst>
                                          <p:attrName>style.visibility</p:attrName>
                                        </p:attrNameLst>
                                      </p:cBhvr>
                                      <p:to>
                                        <p:strVal val="visible"/>
                                      </p:to>
                                    </p:set>
                                    <p:animEffect transition="in" filter="fade">
                                      <p:cBhvr>
                                        <p:cTn id="11" dur="2000"/>
                                        <p:tgtEl>
                                          <p:spTgt spid="38">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iterate>
                                    <p:tmAbs val="0"/>
                                  </p:iterate>
                                  <p:childTnLst>
                                    <p:set>
                                      <p:cBhvr>
                                        <p:cTn id="14" fill="hold"/>
                                        <p:tgtEl>
                                          <p:spTgt spid="38">
                                            <p:txEl>
                                              <p:pRg st="1" end="1"/>
                                            </p:txEl>
                                          </p:spTgt>
                                        </p:tgtEl>
                                        <p:attrNameLst>
                                          <p:attrName>style.visibility</p:attrName>
                                        </p:attrNameLst>
                                      </p:cBhvr>
                                      <p:to>
                                        <p:strVal val="visible"/>
                                      </p:to>
                                    </p:set>
                                    <p:animEffect transition="in" filter="fade">
                                      <p:cBhvr>
                                        <p:cTn id="15" dur="2000"/>
                                        <p:tgtEl>
                                          <p:spTgt spid="38">
                                            <p:txEl>
                                              <p:pRg st="1" end="1"/>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iterate>
                                    <p:tmAbs val="0"/>
                                  </p:iterate>
                                  <p:childTnLst>
                                    <p:set>
                                      <p:cBhvr>
                                        <p:cTn id="18" fill="hold"/>
                                        <p:tgtEl>
                                          <p:spTgt spid="38">
                                            <p:txEl>
                                              <p:pRg st="2" end="2"/>
                                            </p:txEl>
                                          </p:spTgt>
                                        </p:tgtEl>
                                        <p:attrNameLst>
                                          <p:attrName>style.visibility</p:attrName>
                                        </p:attrNameLst>
                                      </p:cBhvr>
                                      <p:to>
                                        <p:strVal val="visible"/>
                                      </p:to>
                                    </p:set>
                                    <p:animEffect transition="in" filter="fade">
                                      <p:cBhvr>
                                        <p:cTn id="19" dur="2000"/>
                                        <p:tgtEl>
                                          <p:spTgt spid="38">
                                            <p:txEl>
                                              <p:pRg st="2" end="2"/>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iterate>
                                    <p:tmAbs val="0"/>
                                  </p:iterate>
                                  <p:childTnLst>
                                    <p:set>
                                      <p:cBhvr>
                                        <p:cTn id="22" fill="hold"/>
                                        <p:tgtEl>
                                          <p:spTgt spid="38">
                                            <p:txEl>
                                              <p:pRg st="3" end="3"/>
                                            </p:txEl>
                                          </p:spTgt>
                                        </p:tgtEl>
                                        <p:attrNameLst>
                                          <p:attrName>style.visibility</p:attrName>
                                        </p:attrNameLst>
                                      </p:cBhvr>
                                      <p:to>
                                        <p:strVal val="visible"/>
                                      </p:to>
                                    </p:set>
                                    <p:animEffect transition="in" filter="fade">
                                      <p:cBhvr>
                                        <p:cTn id="23" dur="2000"/>
                                        <p:tgtEl>
                                          <p:spTgt spid="3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animBg="1" advAuto="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hape 38"/>
          <p:cNvSpPr>
            <a:spLocks noGrp="1"/>
          </p:cNvSpPr>
          <p:nvPr>
            <p:ph type="body" idx="4294967295"/>
          </p:nvPr>
        </p:nvSpPr>
        <p:spPr>
          <a:xfrm>
            <a:off x="1773381" y="2265896"/>
            <a:ext cx="8423564" cy="3534540"/>
          </a:xfrm>
          <a:prstGeom prst="rect">
            <a:avLst/>
          </a:prstGeom>
        </p:spPr>
        <p:txBody>
          <a:bodyPr vert="horz" lIns="32146" tIns="32146" rIns="32146" bIns="32146" rtlCol="0" anchor="t">
            <a:normAutofit fontScale="92500" lnSpcReduction="10000"/>
          </a:bodyPr>
          <a:lstStyle/>
          <a:p>
            <a:pPr defTabSz="642915">
              <a:spcBef>
                <a:spcPts val="281"/>
              </a:spcBef>
              <a:buClr>
                <a:schemeClr val="bg1"/>
              </a:buClr>
              <a:defRPr sz="1800"/>
            </a:pPr>
            <a:r>
              <a:rPr lang="en-GB" sz="2250" i="1" dirty="0">
                <a:solidFill>
                  <a:srgbClr val="FFFFFF"/>
                </a:solidFill>
                <a:latin typeface="Museo Slab 700"/>
                <a:ea typeface="Museo Slab 700"/>
                <a:cs typeface="Museo Slab 700"/>
                <a:sym typeface="Museo Slab 700"/>
              </a:rPr>
              <a:t>Making sense and meaning about emotions</a:t>
            </a:r>
          </a:p>
          <a:p>
            <a:pPr defTabSz="642915">
              <a:spcBef>
                <a:spcPts val="281"/>
              </a:spcBef>
              <a:buClr>
                <a:schemeClr val="bg1"/>
              </a:buClr>
              <a:defRPr sz="1800"/>
            </a:pPr>
            <a:r>
              <a:rPr lang="en-GB" sz="2250" i="1" dirty="0">
                <a:solidFill>
                  <a:srgbClr val="FFFFFF"/>
                </a:solidFill>
                <a:latin typeface="Museo Slab 700"/>
                <a:ea typeface="Museo Slab 700"/>
                <a:cs typeface="Museo Slab 700"/>
                <a:sym typeface="Museo Slab 700"/>
              </a:rPr>
              <a:t>Any one aspect (physical, cognitive or behavioural) of an emotion can affect another</a:t>
            </a:r>
          </a:p>
          <a:p>
            <a:pPr defTabSz="642915">
              <a:spcBef>
                <a:spcPts val="281"/>
              </a:spcBef>
              <a:buClr>
                <a:schemeClr val="bg1"/>
              </a:buClr>
              <a:defRPr sz="1800"/>
            </a:pPr>
            <a:r>
              <a:rPr lang="en-GB" sz="2250" i="1" dirty="0">
                <a:solidFill>
                  <a:srgbClr val="FFFFFF"/>
                </a:solidFill>
                <a:latin typeface="Museo Slab 700"/>
                <a:ea typeface="Museo Slab 700"/>
                <a:cs typeface="Museo Slab 700"/>
                <a:sym typeface="Museo Slab 700"/>
              </a:rPr>
              <a:t>Being aware of the differences, transition, variations and degrees of intensity between emotions</a:t>
            </a:r>
          </a:p>
          <a:p>
            <a:pPr defTabSz="642915">
              <a:spcBef>
                <a:spcPts val="281"/>
              </a:spcBef>
              <a:buClr>
                <a:schemeClr val="bg1"/>
              </a:buClr>
              <a:defRPr sz="1800"/>
            </a:pPr>
            <a:r>
              <a:rPr lang="en-GB" sz="2250" i="1" dirty="0">
                <a:solidFill>
                  <a:srgbClr val="FFFFFF"/>
                </a:solidFill>
                <a:latin typeface="Museo Slab 700"/>
                <a:ea typeface="Museo Slab 700"/>
                <a:cs typeface="Museo Slab 700"/>
                <a:sym typeface="Museo Slab 700"/>
              </a:rPr>
              <a:t>Understanding for example the difference between anger, frustration, disappointment and regret</a:t>
            </a:r>
          </a:p>
          <a:p>
            <a:pPr defTabSz="642915">
              <a:spcBef>
                <a:spcPts val="281"/>
              </a:spcBef>
              <a:buClr>
                <a:schemeClr val="bg1"/>
              </a:buClr>
              <a:defRPr sz="1800"/>
            </a:pPr>
            <a:r>
              <a:rPr lang="en-GB" sz="2250" i="1" dirty="0">
                <a:solidFill>
                  <a:srgbClr val="FFFFFF"/>
                </a:solidFill>
                <a:latin typeface="Museo Slab 700"/>
                <a:ea typeface="Museo Slab 700"/>
                <a:cs typeface="Museo Slab 700"/>
                <a:sym typeface="Museo Slab 700"/>
              </a:rPr>
              <a:t>Ability to understand how and why you and other people experience certain emotions in certain situations </a:t>
            </a:r>
          </a:p>
          <a:p>
            <a:pPr defTabSz="642915">
              <a:spcBef>
                <a:spcPts val="281"/>
              </a:spcBef>
              <a:buClr>
                <a:schemeClr val="bg1"/>
              </a:buClr>
              <a:defRPr sz="1800"/>
            </a:pPr>
            <a:r>
              <a:rPr lang="en-GB" sz="2250" i="1" dirty="0">
                <a:solidFill>
                  <a:srgbClr val="FFFFFF"/>
                </a:solidFill>
                <a:latin typeface="Museo Slab 700"/>
                <a:ea typeface="Museo Slab 700"/>
                <a:cs typeface="Museo Slab 700"/>
                <a:sym typeface="Museo Slab 700"/>
              </a:rPr>
              <a:t>Understand the impact on social dynamics</a:t>
            </a:r>
          </a:p>
          <a:p>
            <a:pPr defTabSz="642915">
              <a:spcBef>
                <a:spcPts val="281"/>
              </a:spcBef>
              <a:buClr>
                <a:schemeClr val="bg1"/>
              </a:buClr>
              <a:defRPr sz="1800"/>
            </a:pPr>
            <a:r>
              <a:rPr lang="en-GB" sz="2250" i="1" dirty="0">
                <a:solidFill>
                  <a:srgbClr val="FFFFFF"/>
                </a:solidFill>
                <a:latin typeface="Museo Slab 700"/>
                <a:ea typeface="Museo Slab 700"/>
                <a:cs typeface="Museo Slab 700"/>
                <a:sym typeface="Museo Slab 700"/>
              </a:rPr>
              <a:t>Understand emotions includes knowing when and how emotive language and behaviour is being used</a:t>
            </a:r>
            <a:endParaRPr sz="2250" i="1" dirty="0">
              <a:solidFill>
                <a:srgbClr val="FFFFFF"/>
              </a:solidFill>
              <a:latin typeface="Museo Slab 700"/>
              <a:ea typeface="Museo Slab 700"/>
              <a:cs typeface="Museo Slab 700"/>
              <a:sym typeface="Museo Slab 700"/>
            </a:endParaRPr>
          </a:p>
        </p:txBody>
      </p:sp>
      <p:sp>
        <p:nvSpPr>
          <p:cNvPr id="2" name="TextBox 1">
            <a:extLst>
              <a:ext uri="{FF2B5EF4-FFF2-40B4-BE49-F238E27FC236}">
                <a16:creationId xmlns:a16="http://schemas.microsoft.com/office/drawing/2014/main" id="{21DC3A25-7CF5-4DBC-95A4-B7F4CA505A83}"/>
              </a:ext>
            </a:extLst>
          </p:cNvPr>
          <p:cNvSpPr txBox="1"/>
          <p:nvPr/>
        </p:nvSpPr>
        <p:spPr>
          <a:xfrm>
            <a:off x="1603103" y="1163782"/>
            <a:ext cx="5330305" cy="707886"/>
          </a:xfrm>
          <a:prstGeom prst="rect">
            <a:avLst/>
          </a:prstGeom>
          <a:noFill/>
        </p:spPr>
        <p:txBody>
          <a:bodyPr wrap="none" rtlCol="0">
            <a:spAutoFit/>
          </a:bodyPr>
          <a:lstStyle/>
          <a:p>
            <a:r>
              <a:rPr lang="en-GB" sz="4000" dirty="0">
                <a:solidFill>
                  <a:schemeClr val="bg1"/>
                </a:solidFill>
              </a:rPr>
              <a:t>Understanding emotions</a:t>
            </a:r>
          </a:p>
        </p:txBody>
      </p:sp>
    </p:spTree>
    <p:extLst>
      <p:ext uri="{BB962C8B-B14F-4D97-AF65-F5344CB8AC3E}">
        <p14:creationId xmlns:p14="http://schemas.microsoft.com/office/powerpoint/2010/main" val="274591655"/>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38">
                                            <p:bg/>
                                          </p:spTgt>
                                        </p:tgtEl>
                                        <p:attrNameLst>
                                          <p:attrName>style.visibility</p:attrName>
                                        </p:attrNameLst>
                                      </p:cBhvr>
                                      <p:to>
                                        <p:strVal val="visible"/>
                                      </p:to>
                                    </p:set>
                                    <p:animEffect transition="in" filter="fade">
                                      <p:cBhvr>
                                        <p:cTn id="7" dur="2000"/>
                                        <p:tgtEl>
                                          <p:spTgt spid="38">
                                            <p:bg/>
                                          </p:spTgt>
                                        </p:tgtEl>
                                      </p:cBhvr>
                                    </p:animEffect>
                                  </p:childTnLst>
                                </p:cTn>
                              </p:par>
                            </p:childTnLst>
                          </p:cTn>
                        </p:par>
                        <p:par>
                          <p:cTn id="8" fill="hold">
                            <p:stCondLst>
                              <p:cond delay="2000"/>
                            </p:stCondLst>
                            <p:childTnLst>
                              <p:par>
                                <p:cTn id="9" presetID="10" presetClass="entr" presetSubtype="0" fill="hold" grpId="0" nodeType="afterEffect">
                                  <p:stCondLst>
                                    <p:cond delay="0"/>
                                  </p:stCondLst>
                                  <p:iterate>
                                    <p:tmAbs val="0"/>
                                  </p:iterate>
                                  <p:childTnLst>
                                    <p:set>
                                      <p:cBhvr>
                                        <p:cTn id="10" fill="hold"/>
                                        <p:tgtEl>
                                          <p:spTgt spid="38">
                                            <p:txEl>
                                              <p:pRg st="0" end="0"/>
                                            </p:txEl>
                                          </p:spTgt>
                                        </p:tgtEl>
                                        <p:attrNameLst>
                                          <p:attrName>style.visibility</p:attrName>
                                        </p:attrNameLst>
                                      </p:cBhvr>
                                      <p:to>
                                        <p:strVal val="visible"/>
                                      </p:to>
                                    </p:set>
                                    <p:animEffect transition="in" filter="fade">
                                      <p:cBhvr>
                                        <p:cTn id="11" dur="2000"/>
                                        <p:tgtEl>
                                          <p:spTgt spid="38">
                                            <p:txEl>
                                              <p:pRg st="0" end="0"/>
                                            </p:txEl>
                                          </p:spTgt>
                                        </p:tgtEl>
                                      </p:cBhvr>
                                    </p:animEffect>
                                  </p:childTnLst>
                                </p:cTn>
                              </p:par>
                            </p:childTnLst>
                          </p:cTn>
                        </p:par>
                        <p:par>
                          <p:cTn id="12" fill="hold">
                            <p:stCondLst>
                              <p:cond delay="4000"/>
                            </p:stCondLst>
                            <p:childTnLst>
                              <p:par>
                                <p:cTn id="13" presetID="10" presetClass="entr" presetSubtype="0" fill="hold" grpId="0" nodeType="afterEffect">
                                  <p:stCondLst>
                                    <p:cond delay="0"/>
                                  </p:stCondLst>
                                  <p:iterate>
                                    <p:tmAbs val="0"/>
                                  </p:iterate>
                                  <p:childTnLst>
                                    <p:set>
                                      <p:cBhvr>
                                        <p:cTn id="14" fill="hold"/>
                                        <p:tgtEl>
                                          <p:spTgt spid="38">
                                            <p:txEl>
                                              <p:pRg st="1" end="1"/>
                                            </p:txEl>
                                          </p:spTgt>
                                        </p:tgtEl>
                                        <p:attrNameLst>
                                          <p:attrName>style.visibility</p:attrName>
                                        </p:attrNameLst>
                                      </p:cBhvr>
                                      <p:to>
                                        <p:strVal val="visible"/>
                                      </p:to>
                                    </p:set>
                                    <p:animEffect transition="in" filter="fade">
                                      <p:cBhvr>
                                        <p:cTn id="15" dur="2000"/>
                                        <p:tgtEl>
                                          <p:spTgt spid="38">
                                            <p:txEl>
                                              <p:pRg st="1" end="1"/>
                                            </p:txEl>
                                          </p:spTgt>
                                        </p:tgtEl>
                                      </p:cBhvr>
                                    </p:animEffect>
                                  </p:childTnLst>
                                </p:cTn>
                              </p:par>
                            </p:childTnLst>
                          </p:cTn>
                        </p:par>
                        <p:par>
                          <p:cTn id="16" fill="hold">
                            <p:stCondLst>
                              <p:cond delay="6000"/>
                            </p:stCondLst>
                            <p:childTnLst>
                              <p:par>
                                <p:cTn id="17" presetID="10" presetClass="entr" presetSubtype="0" fill="hold" grpId="0" nodeType="afterEffect">
                                  <p:stCondLst>
                                    <p:cond delay="0"/>
                                  </p:stCondLst>
                                  <p:iterate>
                                    <p:tmAbs val="0"/>
                                  </p:iterate>
                                  <p:childTnLst>
                                    <p:set>
                                      <p:cBhvr>
                                        <p:cTn id="18" fill="hold"/>
                                        <p:tgtEl>
                                          <p:spTgt spid="38">
                                            <p:txEl>
                                              <p:pRg st="2" end="2"/>
                                            </p:txEl>
                                          </p:spTgt>
                                        </p:tgtEl>
                                        <p:attrNameLst>
                                          <p:attrName>style.visibility</p:attrName>
                                        </p:attrNameLst>
                                      </p:cBhvr>
                                      <p:to>
                                        <p:strVal val="visible"/>
                                      </p:to>
                                    </p:set>
                                    <p:animEffect transition="in" filter="fade">
                                      <p:cBhvr>
                                        <p:cTn id="19" dur="2000"/>
                                        <p:tgtEl>
                                          <p:spTgt spid="38">
                                            <p:txEl>
                                              <p:pRg st="2" end="2"/>
                                            </p:txEl>
                                          </p:spTgt>
                                        </p:tgtEl>
                                      </p:cBhvr>
                                    </p:animEffect>
                                  </p:childTnLst>
                                </p:cTn>
                              </p:par>
                            </p:childTnLst>
                          </p:cTn>
                        </p:par>
                        <p:par>
                          <p:cTn id="20" fill="hold">
                            <p:stCondLst>
                              <p:cond delay="8000"/>
                            </p:stCondLst>
                            <p:childTnLst>
                              <p:par>
                                <p:cTn id="21" presetID="10" presetClass="entr" presetSubtype="0" fill="hold" grpId="0" nodeType="afterEffect">
                                  <p:stCondLst>
                                    <p:cond delay="0"/>
                                  </p:stCondLst>
                                  <p:iterate>
                                    <p:tmAbs val="0"/>
                                  </p:iterate>
                                  <p:childTnLst>
                                    <p:set>
                                      <p:cBhvr>
                                        <p:cTn id="22" fill="hold"/>
                                        <p:tgtEl>
                                          <p:spTgt spid="38">
                                            <p:txEl>
                                              <p:pRg st="3" end="3"/>
                                            </p:txEl>
                                          </p:spTgt>
                                        </p:tgtEl>
                                        <p:attrNameLst>
                                          <p:attrName>style.visibility</p:attrName>
                                        </p:attrNameLst>
                                      </p:cBhvr>
                                      <p:to>
                                        <p:strVal val="visible"/>
                                      </p:to>
                                    </p:set>
                                    <p:animEffect transition="in" filter="fade">
                                      <p:cBhvr>
                                        <p:cTn id="23" dur="2000"/>
                                        <p:tgtEl>
                                          <p:spTgt spid="38">
                                            <p:txEl>
                                              <p:pRg st="3" end="3"/>
                                            </p:txEl>
                                          </p:spTgt>
                                        </p:tgtEl>
                                      </p:cBhvr>
                                    </p:animEffect>
                                  </p:childTnLst>
                                </p:cTn>
                              </p:par>
                            </p:childTnLst>
                          </p:cTn>
                        </p:par>
                        <p:par>
                          <p:cTn id="24" fill="hold">
                            <p:stCondLst>
                              <p:cond delay="10000"/>
                            </p:stCondLst>
                            <p:childTnLst>
                              <p:par>
                                <p:cTn id="25" presetID="10" presetClass="entr" presetSubtype="0" fill="hold" grpId="0" nodeType="afterEffect">
                                  <p:stCondLst>
                                    <p:cond delay="0"/>
                                  </p:stCondLst>
                                  <p:iterate>
                                    <p:tmAbs val="0"/>
                                  </p:iterate>
                                  <p:childTnLst>
                                    <p:set>
                                      <p:cBhvr>
                                        <p:cTn id="26" fill="hold"/>
                                        <p:tgtEl>
                                          <p:spTgt spid="38">
                                            <p:txEl>
                                              <p:pRg st="4" end="4"/>
                                            </p:txEl>
                                          </p:spTgt>
                                        </p:tgtEl>
                                        <p:attrNameLst>
                                          <p:attrName>style.visibility</p:attrName>
                                        </p:attrNameLst>
                                      </p:cBhvr>
                                      <p:to>
                                        <p:strVal val="visible"/>
                                      </p:to>
                                    </p:set>
                                    <p:animEffect transition="in" filter="fade">
                                      <p:cBhvr>
                                        <p:cTn id="27" dur="2000"/>
                                        <p:tgtEl>
                                          <p:spTgt spid="38">
                                            <p:txEl>
                                              <p:pRg st="4" end="4"/>
                                            </p:txEl>
                                          </p:spTgt>
                                        </p:tgtEl>
                                      </p:cBhvr>
                                    </p:animEffect>
                                  </p:childTnLst>
                                </p:cTn>
                              </p:par>
                            </p:childTnLst>
                          </p:cTn>
                        </p:par>
                        <p:par>
                          <p:cTn id="28" fill="hold">
                            <p:stCondLst>
                              <p:cond delay="12000"/>
                            </p:stCondLst>
                            <p:childTnLst>
                              <p:par>
                                <p:cTn id="29" presetID="10" presetClass="entr" presetSubtype="0" fill="hold" grpId="0" nodeType="afterEffect">
                                  <p:stCondLst>
                                    <p:cond delay="0"/>
                                  </p:stCondLst>
                                  <p:iterate>
                                    <p:tmAbs val="0"/>
                                  </p:iterate>
                                  <p:childTnLst>
                                    <p:set>
                                      <p:cBhvr>
                                        <p:cTn id="30" fill="hold"/>
                                        <p:tgtEl>
                                          <p:spTgt spid="38">
                                            <p:txEl>
                                              <p:pRg st="5" end="5"/>
                                            </p:txEl>
                                          </p:spTgt>
                                        </p:tgtEl>
                                        <p:attrNameLst>
                                          <p:attrName>style.visibility</p:attrName>
                                        </p:attrNameLst>
                                      </p:cBhvr>
                                      <p:to>
                                        <p:strVal val="visible"/>
                                      </p:to>
                                    </p:set>
                                    <p:animEffect transition="in" filter="fade">
                                      <p:cBhvr>
                                        <p:cTn id="31" dur="2000"/>
                                        <p:tgtEl>
                                          <p:spTgt spid="38">
                                            <p:txEl>
                                              <p:pRg st="5" end="5"/>
                                            </p:txEl>
                                          </p:spTgt>
                                        </p:tgtEl>
                                      </p:cBhvr>
                                    </p:animEffect>
                                  </p:childTnLst>
                                </p:cTn>
                              </p:par>
                            </p:childTnLst>
                          </p:cTn>
                        </p:par>
                        <p:par>
                          <p:cTn id="32" fill="hold">
                            <p:stCondLst>
                              <p:cond delay="14000"/>
                            </p:stCondLst>
                            <p:childTnLst>
                              <p:par>
                                <p:cTn id="33" presetID="10" presetClass="entr" presetSubtype="0" fill="hold" grpId="0" nodeType="afterEffect">
                                  <p:stCondLst>
                                    <p:cond delay="0"/>
                                  </p:stCondLst>
                                  <p:iterate>
                                    <p:tmAbs val="0"/>
                                  </p:iterate>
                                  <p:childTnLst>
                                    <p:set>
                                      <p:cBhvr>
                                        <p:cTn id="34" fill="hold"/>
                                        <p:tgtEl>
                                          <p:spTgt spid="38">
                                            <p:txEl>
                                              <p:pRg st="6" end="6"/>
                                            </p:txEl>
                                          </p:spTgt>
                                        </p:tgtEl>
                                        <p:attrNameLst>
                                          <p:attrName>style.visibility</p:attrName>
                                        </p:attrNameLst>
                                      </p:cBhvr>
                                      <p:to>
                                        <p:strVal val="visible"/>
                                      </p:to>
                                    </p:set>
                                    <p:animEffect transition="in" filter="fade">
                                      <p:cBhvr>
                                        <p:cTn id="35" dur="2000"/>
                                        <p:tgtEl>
                                          <p:spTgt spid="3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animBg="1" advAuto="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Shape 38"/>
          <p:cNvSpPr>
            <a:spLocks noGrp="1"/>
          </p:cNvSpPr>
          <p:nvPr>
            <p:ph type="body" idx="4294967295"/>
          </p:nvPr>
        </p:nvSpPr>
        <p:spPr>
          <a:xfrm>
            <a:off x="1773381" y="2265896"/>
            <a:ext cx="8423564" cy="3534540"/>
          </a:xfrm>
          <a:prstGeom prst="rect">
            <a:avLst/>
          </a:prstGeom>
        </p:spPr>
        <p:txBody>
          <a:bodyPr vert="horz" lIns="32146" tIns="32146" rIns="32146" bIns="32146" rtlCol="0" anchor="t">
            <a:normAutofit/>
          </a:bodyPr>
          <a:lstStyle/>
          <a:p>
            <a:pPr defTabSz="642915">
              <a:spcBef>
                <a:spcPts val="281"/>
              </a:spcBef>
              <a:buClr>
                <a:schemeClr val="bg1"/>
              </a:buClr>
              <a:defRPr sz="1800"/>
            </a:pPr>
            <a:r>
              <a:rPr lang="en-GB" sz="2250" i="1" dirty="0">
                <a:solidFill>
                  <a:srgbClr val="FFFFFF"/>
                </a:solidFill>
                <a:latin typeface="Museo Slab 700"/>
                <a:ea typeface="Museo Slab 700"/>
                <a:cs typeface="Museo Slab 700"/>
                <a:sym typeface="Museo Slab 700"/>
              </a:rPr>
              <a:t>The ability to draw on emotions to help and inform your thinking, reasoning and problem solving</a:t>
            </a:r>
          </a:p>
          <a:p>
            <a:pPr lvl="1" defTabSz="642915">
              <a:spcBef>
                <a:spcPts val="281"/>
              </a:spcBef>
              <a:buClr>
                <a:schemeClr val="bg1"/>
              </a:buClr>
              <a:defRPr sz="1800"/>
            </a:pPr>
            <a:r>
              <a:rPr lang="en-GB" sz="1850" i="1" dirty="0">
                <a:solidFill>
                  <a:srgbClr val="FFFFFF"/>
                </a:solidFill>
                <a:latin typeface="Museo Slab 700"/>
                <a:ea typeface="Museo Slab 700"/>
                <a:cs typeface="Museo Slab 700"/>
                <a:sym typeface="Museo Slab 700"/>
              </a:rPr>
              <a:t>Using your intuition</a:t>
            </a:r>
          </a:p>
          <a:p>
            <a:pPr lvl="1" defTabSz="642915">
              <a:spcBef>
                <a:spcPts val="281"/>
              </a:spcBef>
              <a:buClr>
                <a:schemeClr val="bg1"/>
              </a:buClr>
              <a:defRPr sz="1800"/>
            </a:pPr>
            <a:r>
              <a:rPr lang="en-GB" sz="1850" i="1" dirty="0">
                <a:solidFill>
                  <a:srgbClr val="FFFFFF"/>
                </a:solidFill>
                <a:latin typeface="Museo Slab 700"/>
                <a:ea typeface="Museo Slab 700"/>
                <a:cs typeface="Museo Slab 700"/>
                <a:sym typeface="Museo Slab 700"/>
              </a:rPr>
              <a:t>Using emotions to help make decisions about what to do and not to do</a:t>
            </a:r>
          </a:p>
          <a:p>
            <a:pPr lvl="1" defTabSz="642915">
              <a:spcBef>
                <a:spcPts val="281"/>
              </a:spcBef>
              <a:buClr>
                <a:schemeClr val="bg1"/>
              </a:buClr>
              <a:defRPr sz="1800"/>
            </a:pPr>
            <a:r>
              <a:rPr lang="en-GB" sz="1850" i="1" dirty="0">
                <a:solidFill>
                  <a:srgbClr val="FFFFFF"/>
                </a:solidFill>
                <a:latin typeface="Museo Slab 700"/>
                <a:ea typeface="Museo Slab 700"/>
                <a:cs typeface="Museo Slab 700"/>
                <a:sym typeface="Museo Slab 700"/>
              </a:rPr>
              <a:t>Prioritise thinking and behaviour </a:t>
            </a:r>
          </a:p>
          <a:p>
            <a:pPr lvl="1" defTabSz="642915">
              <a:spcBef>
                <a:spcPts val="281"/>
              </a:spcBef>
              <a:buClr>
                <a:schemeClr val="bg1"/>
              </a:buClr>
              <a:defRPr sz="1800"/>
            </a:pPr>
            <a:r>
              <a:rPr lang="en-GB" sz="1850" i="1" dirty="0">
                <a:solidFill>
                  <a:srgbClr val="FFFFFF"/>
                </a:solidFill>
                <a:latin typeface="Museo Slab 700"/>
                <a:ea typeface="Museo Slab 700"/>
                <a:cs typeface="Museo Slab 700"/>
                <a:sym typeface="Museo Slab 700"/>
              </a:rPr>
              <a:t>Knowing how to use emotions to build empathy and rapport with others</a:t>
            </a:r>
          </a:p>
          <a:p>
            <a:pPr marL="0" indent="0" defTabSz="642915">
              <a:spcBef>
                <a:spcPts val="281"/>
              </a:spcBef>
              <a:buClr>
                <a:schemeClr val="bg1"/>
              </a:buClr>
              <a:buNone/>
              <a:defRPr sz="1800"/>
            </a:pPr>
            <a:endParaRPr sz="2250" i="1" dirty="0">
              <a:solidFill>
                <a:srgbClr val="FFFFFF"/>
              </a:solidFill>
              <a:latin typeface="Museo Slab 700"/>
              <a:ea typeface="Museo Slab 700"/>
              <a:cs typeface="Museo Slab 700"/>
              <a:sym typeface="Museo Slab 700"/>
            </a:endParaRPr>
          </a:p>
        </p:txBody>
      </p:sp>
      <p:sp>
        <p:nvSpPr>
          <p:cNvPr id="2" name="TextBox 1">
            <a:extLst>
              <a:ext uri="{FF2B5EF4-FFF2-40B4-BE49-F238E27FC236}">
                <a16:creationId xmlns:a16="http://schemas.microsoft.com/office/drawing/2014/main" id="{21DC3A25-7CF5-4DBC-95A4-B7F4CA505A83}"/>
              </a:ext>
            </a:extLst>
          </p:cNvPr>
          <p:cNvSpPr txBox="1"/>
          <p:nvPr/>
        </p:nvSpPr>
        <p:spPr>
          <a:xfrm>
            <a:off x="1603103" y="1163782"/>
            <a:ext cx="3422732" cy="707886"/>
          </a:xfrm>
          <a:prstGeom prst="rect">
            <a:avLst/>
          </a:prstGeom>
          <a:noFill/>
        </p:spPr>
        <p:txBody>
          <a:bodyPr wrap="none" rtlCol="0">
            <a:spAutoFit/>
          </a:bodyPr>
          <a:lstStyle/>
          <a:p>
            <a:r>
              <a:rPr lang="en-GB" sz="4000" dirty="0">
                <a:solidFill>
                  <a:schemeClr val="bg1"/>
                </a:solidFill>
              </a:rPr>
              <a:t>Using emotions</a:t>
            </a:r>
          </a:p>
        </p:txBody>
      </p:sp>
    </p:spTree>
    <p:extLst>
      <p:ext uri="{BB962C8B-B14F-4D97-AF65-F5344CB8AC3E}">
        <p14:creationId xmlns:p14="http://schemas.microsoft.com/office/powerpoint/2010/main" val="321156274"/>
      </p:ext>
    </p:extLst>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iterate>
                                    <p:tmAbs val="0"/>
                                  </p:iterate>
                                  <p:childTnLst>
                                    <p:set>
                                      <p:cBhvr>
                                        <p:cTn id="6" fill="hold"/>
                                        <p:tgtEl>
                                          <p:spTgt spid="38">
                                            <p:bg/>
                                          </p:spTgt>
                                        </p:tgtEl>
                                        <p:attrNameLst>
                                          <p:attrName>style.visibility</p:attrName>
                                        </p:attrNameLst>
                                      </p:cBhvr>
                                      <p:to>
                                        <p:strVal val="visible"/>
                                      </p:to>
                                    </p:set>
                                    <p:animEffect transition="in" filter="fade">
                                      <p:cBhvr>
                                        <p:cTn id="7" dur="2000"/>
                                        <p:tgtEl>
                                          <p:spTgt spid="38">
                                            <p:bg/>
                                          </p:spTgt>
                                        </p:tgtEl>
                                      </p:cBhvr>
                                    </p:animEffect>
                                  </p:childTnLst>
                                </p:cTn>
                              </p:par>
                            </p:childTnLst>
                          </p:cTn>
                        </p:par>
                        <p:par>
                          <p:cTn id="8" fill="hold">
                            <p:stCondLst>
                              <p:cond delay="2000"/>
                            </p:stCondLst>
                            <p:childTnLst>
                              <p:par>
                                <p:cTn id="9" presetID="10" presetClass="entr" presetSubtype="0" fill="hold" grpId="0" nodeType="afterEffect">
                                  <p:stCondLst>
                                    <p:cond delay="0"/>
                                  </p:stCondLst>
                                  <p:iterate>
                                    <p:tmAbs val="0"/>
                                  </p:iterate>
                                  <p:childTnLst>
                                    <p:set>
                                      <p:cBhvr>
                                        <p:cTn id="10" fill="hold"/>
                                        <p:tgtEl>
                                          <p:spTgt spid="38">
                                            <p:txEl>
                                              <p:pRg st="0" end="0"/>
                                            </p:txEl>
                                          </p:spTgt>
                                        </p:tgtEl>
                                        <p:attrNameLst>
                                          <p:attrName>style.visibility</p:attrName>
                                        </p:attrNameLst>
                                      </p:cBhvr>
                                      <p:to>
                                        <p:strVal val="visible"/>
                                      </p:to>
                                    </p:set>
                                    <p:animEffect transition="in" filter="fade">
                                      <p:cBhvr>
                                        <p:cTn id="11" dur="2000"/>
                                        <p:tgtEl>
                                          <p:spTgt spid="38">
                                            <p:txEl>
                                              <p:pRg st="0" end="0"/>
                                            </p:txEl>
                                          </p:spTgt>
                                        </p:tgtEl>
                                      </p:cBhvr>
                                    </p:animEffect>
                                  </p:childTnLst>
                                </p:cTn>
                              </p:par>
                              <p:par>
                                <p:cTn id="12" presetID="10" presetClass="entr" presetSubtype="0" fill="hold" grpId="0" nodeType="withEffect">
                                  <p:stCondLst>
                                    <p:cond delay="0"/>
                                  </p:stCondLst>
                                  <p:iterate>
                                    <p:tmAbs val="0"/>
                                  </p:iterate>
                                  <p:childTnLst>
                                    <p:set>
                                      <p:cBhvr>
                                        <p:cTn id="13" fill="hold"/>
                                        <p:tgtEl>
                                          <p:spTgt spid="38">
                                            <p:txEl>
                                              <p:pRg st="1" end="1"/>
                                            </p:txEl>
                                          </p:spTgt>
                                        </p:tgtEl>
                                        <p:attrNameLst>
                                          <p:attrName>style.visibility</p:attrName>
                                        </p:attrNameLst>
                                      </p:cBhvr>
                                      <p:to>
                                        <p:strVal val="visible"/>
                                      </p:to>
                                    </p:set>
                                    <p:animEffect transition="in" filter="fade">
                                      <p:cBhvr>
                                        <p:cTn id="14" dur="2000"/>
                                        <p:tgtEl>
                                          <p:spTgt spid="38">
                                            <p:txEl>
                                              <p:pRg st="1" end="1"/>
                                            </p:txEl>
                                          </p:spTgt>
                                        </p:tgtEl>
                                      </p:cBhvr>
                                    </p:animEffect>
                                  </p:childTnLst>
                                </p:cTn>
                              </p:par>
                              <p:par>
                                <p:cTn id="15" presetID="10" presetClass="entr" presetSubtype="0" fill="hold" grpId="0" nodeType="withEffect">
                                  <p:stCondLst>
                                    <p:cond delay="0"/>
                                  </p:stCondLst>
                                  <p:iterate>
                                    <p:tmAbs val="0"/>
                                  </p:iterate>
                                  <p:childTnLst>
                                    <p:set>
                                      <p:cBhvr>
                                        <p:cTn id="16" fill="hold"/>
                                        <p:tgtEl>
                                          <p:spTgt spid="38">
                                            <p:txEl>
                                              <p:pRg st="2" end="2"/>
                                            </p:txEl>
                                          </p:spTgt>
                                        </p:tgtEl>
                                        <p:attrNameLst>
                                          <p:attrName>style.visibility</p:attrName>
                                        </p:attrNameLst>
                                      </p:cBhvr>
                                      <p:to>
                                        <p:strVal val="visible"/>
                                      </p:to>
                                    </p:set>
                                    <p:animEffect transition="in" filter="fade">
                                      <p:cBhvr>
                                        <p:cTn id="17" dur="2000"/>
                                        <p:tgtEl>
                                          <p:spTgt spid="38">
                                            <p:txEl>
                                              <p:pRg st="2" end="2"/>
                                            </p:txEl>
                                          </p:spTgt>
                                        </p:tgtEl>
                                      </p:cBhvr>
                                    </p:animEffect>
                                  </p:childTnLst>
                                </p:cTn>
                              </p:par>
                              <p:par>
                                <p:cTn id="18" presetID="10" presetClass="entr" presetSubtype="0" fill="hold" grpId="0" nodeType="withEffect">
                                  <p:stCondLst>
                                    <p:cond delay="0"/>
                                  </p:stCondLst>
                                  <p:iterate>
                                    <p:tmAbs val="0"/>
                                  </p:iterate>
                                  <p:childTnLst>
                                    <p:set>
                                      <p:cBhvr>
                                        <p:cTn id="19" fill="hold"/>
                                        <p:tgtEl>
                                          <p:spTgt spid="38">
                                            <p:txEl>
                                              <p:pRg st="3" end="3"/>
                                            </p:txEl>
                                          </p:spTgt>
                                        </p:tgtEl>
                                        <p:attrNameLst>
                                          <p:attrName>style.visibility</p:attrName>
                                        </p:attrNameLst>
                                      </p:cBhvr>
                                      <p:to>
                                        <p:strVal val="visible"/>
                                      </p:to>
                                    </p:set>
                                    <p:animEffect transition="in" filter="fade">
                                      <p:cBhvr>
                                        <p:cTn id="20" dur="2000"/>
                                        <p:tgtEl>
                                          <p:spTgt spid="38">
                                            <p:txEl>
                                              <p:pRg st="3" end="3"/>
                                            </p:txEl>
                                          </p:spTgt>
                                        </p:tgtEl>
                                      </p:cBhvr>
                                    </p:animEffect>
                                  </p:childTnLst>
                                </p:cTn>
                              </p:par>
                              <p:par>
                                <p:cTn id="21" presetID="10" presetClass="entr" presetSubtype="0" fill="hold" grpId="0" nodeType="withEffect">
                                  <p:stCondLst>
                                    <p:cond delay="0"/>
                                  </p:stCondLst>
                                  <p:iterate>
                                    <p:tmAbs val="0"/>
                                  </p:iterate>
                                  <p:childTnLst>
                                    <p:set>
                                      <p:cBhvr>
                                        <p:cTn id="22" fill="hold"/>
                                        <p:tgtEl>
                                          <p:spTgt spid="38">
                                            <p:txEl>
                                              <p:pRg st="4" end="4"/>
                                            </p:txEl>
                                          </p:spTgt>
                                        </p:tgtEl>
                                        <p:attrNameLst>
                                          <p:attrName>style.visibility</p:attrName>
                                        </p:attrNameLst>
                                      </p:cBhvr>
                                      <p:to>
                                        <p:strVal val="visible"/>
                                      </p:to>
                                    </p:set>
                                    <p:animEffect transition="in" filter="fade">
                                      <p:cBhvr>
                                        <p:cTn id="23" dur="2000"/>
                                        <p:tgtEl>
                                          <p:spTgt spid="3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animBg="1" advAuto="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TotalTime>
  <Words>788</Words>
  <Application>Microsoft Office PowerPoint</Application>
  <PresentationFormat>Widescreen</PresentationFormat>
  <Paragraphs>86</Paragraphs>
  <Slides>22</Slides>
  <Notes>0</Notes>
  <HiddenSlides>0</HiddenSlides>
  <MMClips>1</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Microsoft JhengHei Light</vt:lpstr>
      <vt:lpstr>Arial</vt:lpstr>
      <vt:lpstr>Calibri</vt:lpstr>
      <vt:lpstr>Calibri Light</vt:lpstr>
      <vt:lpstr>Museo Slab 300</vt:lpstr>
      <vt:lpstr>Museo Slab 500</vt:lpstr>
      <vt:lpstr>Museo Slab 700</vt:lpstr>
      <vt:lpstr>Museo Slab 900</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Taylor</dc:creator>
  <cp:lastModifiedBy>David Taylor</cp:lastModifiedBy>
  <cp:revision>24</cp:revision>
  <dcterms:created xsi:type="dcterms:W3CDTF">2018-11-25T11:52:22Z</dcterms:created>
  <dcterms:modified xsi:type="dcterms:W3CDTF">2018-11-30T17:23:24Z</dcterms:modified>
</cp:coreProperties>
</file>