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6" r:id="rId5"/>
    <p:sldId id="277" r:id="rId6"/>
    <p:sldId id="263" r:id="rId7"/>
    <p:sldId id="347" r:id="rId8"/>
    <p:sldId id="259" r:id="rId9"/>
    <p:sldId id="349" r:id="rId10"/>
    <p:sldId id="260" r:id="rId11"/>
    <p:sldId id="261" r:id="rId12"/>
    <p:sldId id="274" r:id="rId13"/>
    <p:sldId id="270" r:id="rId14"/>
    <p:sldId id="271" r:id="rId15"/>
    <p:sldId id="264" r:id="rId16"/>
    <p:sldId id="268" r:id="rId17"/>
    <p:sldId id="267" r:id="rId18"/>
    <p:sldId id="266" r:id="rId19"/>
    <p:sldId id="262" r:id="rId20"/>
    <p:sldId id="269" r:id="rId21"/>
    <p:sldId id="273" r:id="rId22"/>
    <p:sldId id="34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75440" autoAdjust="0"/>
  </p:normalViewPr>
  <p:slideViewPr>
    <p:cSldViewPr snapToGrid="0">
      <p:cViewPr>
        <p:scale>
          <a:sx n="125" d="100"/>
          <a:sy n="125" d="100"/>
        </p:scale>
        <p:origin x="1596" y="17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1A9521-8FB2-4709-ACCF-1F208A9B73AA}" type="doc">
      <dgm:prSet loTypeId="urn:microsoft.com/office/officeart/2005/8/layout/default#1" loCatId="Inbo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50E6CE77-2177-4F4A-BE39-FAC2C079E981}">
      <dgm:prSet/>
      <dgm:spPr/>
      <dgm:t>
        <a:bodyPr/>
        <a:lstStyle/>
        <a:p>
          <a:r>
            <a:rPr lang="en-GB"/>
            <a:t>Commercial Awareness</a:t>
          </a:r>
          <a:endParaRPr lang="en-US"/>
        </a:p>
      </dgm:t>
    </dgm:pt>
    <dgm:pt modelId="{1D8B837A-2002-467B-B6FD-014AF019EB6E}" type="parTrans" cxnId="{E27C54E5-AC46-4E8C-ABA8-20202C9003E5}">
      <dgm:prSet/>
      <dgm:spPr/>
      <dgm:t>
        <a:bodyPr/>
        <a:lstStyle/>
        <a:p>
          <a:endParaRPr lang="en-US"/>
        </a:p>
      </dgm:t>
    </dgm:pt>
    <dgm:pt modelId="{58A867C6-BBC8-44E0-8718-6C7042C19068}" type="sibTrans" cxnId="{E27C54E5-AC46-4E8C-ABA8-20202C9003E5}">
      <dgm:prSet/>
      <dgm:spPr/>
      <dgm:t>
        <a:bodyPr/>
        <a:lstStyle/>
        <a:p>
          <a:endParaRPr lang="en-US"/>
        </a:p>
      </dgm:t>
    </dgm:pt>
    <dgm:pt modelId="{9666C457-C53E-487A-A69B-C889CBD9BF7B}">
      <dgm:prSet/>
      <dgm:spPr/>
      <dgm:t>
        <a:bodyPr/>
        <a:lstStyle/>
        <a:p>
          <a:r>
            <a:rPr lang="en-GB"/>
            <a:t>Communication</a:t>
          </a:r>
          <a:endParaRPr lang="en-US"/>
        </a:p>
      </dgm:t>
    </dgm:pt>
    <dgm:pt modelId="{4E9BB5F4-5B92-41B4-B630-45C5E7652A84}" type="parTrans" cxnId="{C504ACB4-A611-4325-B697-1F12A8316C5F}">
      <dgm:prSet/>
      <dgm:spPr/>
      <dgm:t>
        <a:bodyPr/>
        <a:lstStyle/>
        <a:p>
          <a:endParaRPr lang="en-US"/>
        </a:p>
      </dgm:t>
    </dgm:pt>
    <dgm:pt modelId="{3307F45D-C956-4DBE-8CA5-5609458F8BF3}" type="sibTrans" cxnId="{C504ACB4-A611-4325-B697-1F12A8316C5F}">
      <dgm:prSet/>
      <dgm:spPr/>
      <dgm:t>
        <a:bodyPr/>
        <a:lstStyle/>
        <a:p>
          <a:endParaRPr lang="en-US"/>
        </a:p>
      </dgm:t>
    </dgm:pt>
    <dgm:pt modelId="{187B5CEC-0C6C-45E9-B0C9-811025BCA458}">
      <dgm:prSet/>
      <dgm:spPr/>
      <dgm:t>
        <a:bodyPr/>
        <a:lstStyle/>
        <a:p>
          <a:r>
            <a:rPr lang="en-GB"/>
            <a:t>Computer Skills</a:t>
          </a:r>
          <a:endParaRPr lang="en-US"/>
        </a:p>
      </dgm:t>
    </dgm:pt>
    <dgm:pt modelId="{BCBD6C39-A0F3-4C14-9053-2E07A6B7FACA}" type="parTrans" cxnId="{BB10364D-8AC6-4FBD-85D3-CC7A213A9C26}">
      <dgm:prSet/>
      <dgm:spPr/>
      <dgm:t>
        <a:bodyPr/>
        <a:lstStyle/>
        <a:p>
          <a:endParaRPr lang="en-US"/>
        </a:p>
      </dgm:t>
    </dgm:pt>
    <dgm:pt modelId="{CE39898F-94D8-43D7-B7B0-AB2F71C61D03}" type="sibTrans" cxnId="{BB10364D-8AC6-4FBD-85D3-CC7A213A9C26}">
      <dgm:prSet/>
      <dgm:spPr/>
      <dgm:t>
        <a:bodyPr/>
        <a:lstStyle/>
        <a:p>
          <a:endParaRPr lang="en-US"/>
        </a:p>
      </dgm:t>
    </dgm:pt>
    <dgm:pt modelId="{B9467879-88DB-457E-8045-F1ADA53FBD3E}">
      <dgm:prSet/>
      <dgm:spPr/>
      <dgm:t>
        <a:bodyPr/>
        <a:lstStyle/>
        <a:p>
          <a:r>
            <a:rPr lang="en-GB"/>
            <a:t>Creativity</a:t>
          </a:r>
          <a:endParaRPr lang="en-US"/>
        </a:p>
      </dgm:t>
    </dgm:pt>
    <dgm:pt modelId="{F0CE96E2-42E3-4C5B-8D7F-85C78AC8B8C2}" type="parTrans" cxnId="{30345B64-4B52-49C0-95F0-76EC8C2B2758}">
      <dgm:prSet/>
      <dgm:spPr/>
      <dgm:t>
        <a:bodyPr/>
        <a:lstStyle/>
        <a:p>
          <a:endParaRPr lang="en-US"/>
        </a:p>
      </dgm:t>
    </dgm:pt>
    <dgm:pt modelId="{2DEC3BB7-E93E-41D9-89BC-3064543E26F9}" type="sibTrans" cxnId="{30345B64-4B52-49C0-95F0-76EC8C2B2758}">
      <dgm:prSet/>
      <dgm:spPr/>
      <dgm:t>
        <a:bodyPr/>
        <a:lstStyle/>
        <a:p>
          <a:endParaRPr lang="en-US"/>
        </a:p>
      </dgm:t>
    </dgm:pt>
    <dgm:pt modelId="{1748BA0D-A366-4077-A8D5-FB29DCF58D23}">
      <dgm:prSet/>
      <dgm:spPr/>
      <dgm:t>
        <a:bodyPr/>
        <a:lstStyle/>
        <a:p>
          <a:r>
            <a:rPr lang="en-GB"/>
            <a:t>Customer Care</a:t>
          </a:r>
          <a:endParaRPr lang="en-US"/>
        </a:p>
      </dgm:t>
    </dgm:pt>
    <dgm:pt modelId="{19F4E496-4A54-4501-84B8-CB9BFC612DE5}" type="parTrans" cxnId="{D6243678-3308-4C90-ACFA-E11349070EB5}">
      <dgm:prSet/>
      <dgm:spPr/>
      <dgm:t>
        <a:bodyPr/>
        <a:lstStyle/>
        <a:p>
          <a:endParaRPr lang="en-US"/>
        </a:p>
      </dgm:t>
    </dgm:pt>
    <dgm:pt modelId="{231F714D-D5A0-4F95-BBC6-B64D6D3A313D}" type="sibTrans" cxnId="{D6243678-3308-4C90-ACFA-E11349070EB5}">
      <dgm:prSet/>
      <dgm:spPr/>
      <dgm:t>
        <a:bodyPr/>
        <a:lstStyle/>
        <a:p>
          <a:endParaRPr lang="en-US"/>
        </a:p>
      </dgm:t>
    </dgm:pt>
    <dgm:pt modelId="{D899A2D0-FA4D-4486-80E8-4D721EA991A7}">
      <dgm:prSet/>
      <dgm:spPr/>
      <dgm:t>
        <a:bodyPr/>
        <a:lstStyle/>
        <a:p>
          <a:r>
            <a:rPr lang="en-GB"/>
            <a:t>Emotional intelligence</a:t>
          </a:r>
          <a:endParaRPr lang="en-US"/>
        </a:p>
      </dgm:t>
    </dgm:pt>
    <dgm:pt modelId="{5EF45216-EC91-4073-B351-7132C6370E4E}" type="parTrans" cxnId="{6B7960FD-24EB-4D69-8430-F5F6DF572899}">
      <dgm:prSet/>
      <dgm:spPr/>
      <dgm:t>
        <a:bodyPr/>
        <a:lstStyle/>
        <a:p>
          <a:endParaRPr lang="en-US"/>
        </a:p>
      </dgm:t>
    </dgm:pt>
    <dgm:pt modelId="{002A5206-1393-470B-A46C-B832A0324284}" type="sibTrans" cxnId="{6B7960FD-24EB-4D69-8430-F5F6DF572899}">
      <dgm:prSet/>
      <dgm:spPr/>
      <dgm:t>
        <a:bodyPr/>
        <a:lstStyle/>
        <a:p>
          <a:endParaRPr lang="en-US"/>
        </a:p>
      </dgm:t>
    </dgm:pt>
    <dgm:pt modelId="{38AF33DE-4763-4706-8944-6FAB2264C657}">
      <dgm:prSet/>
      <dgm:spPr/>
      <dgm:t>
        <a:bodyPr/>
        <a:lstStyle/>
        <a:p>
          <a:r>
            <a:rPr lang="en-GB"/>
            <a:t>Enterprise and Entrepreneurial skills</a:t>
          </a:r>
          <a:endParaRPr lang="en-US"/>
        </a:p>
      </dgm:t>
    </dgm:pt>
    <dgm:pt modelId="{7F67C0B3-A187-4BED-80CD-CCFA01031880}" type="parTrans" cxnId="{0B7878B7-3ACE-4D87-84B5-AFCBF13FBA77}">
      <dgm:prSet/>
      <dgm:spPr/>
      <dgm:t>
        <a:bodyPr/>
        <a:lstStyle/>
        <a:p>
          <a:endParaRPr lang="en-US"/>
        </a:p>
      </dgm:t>
    </dgm:pt>
    <dgm:pt modelId="{7DA451A7-CCEE-430F-B967-736E94872363}" type="sibTrans" cxnId="{0B7878B7-3ACE-4D87-84B5-AFCBF13FBA77}">
      <dgm:prSet/>
      <dgm:spPr/>
      <dgm:t>
        <a:bodyPr/>
        <a:lstStyle/>
        <a:p>
          <a:endParaRPr lang="en-US"/>
        </a:p>
      </dgm:t>
    </dgm:pt>
    <dgm:pt modelId="{F58FE294-B60E-407C-8A00-893F1E55DAC6}">
      <dgm:prSet/>
      <dgm:spPr/>
      <dgm:t>
        <a:bodyPr/>
        <a:lstStyle/>
        <a:p>
          <a:r>
            <a:rPr lang="en-GB"/>
            <a:t>Problem Solving</a:t>
          </a:r>
          <a:endParaRPr lang="en-US"/>
        </a:p>
      </dgm:t>
    </dgm:pt>
    <dgm:pt modelId="{C862AC85-A0C9-4BFB-9C8D-0CDD198E38A5}" type="parTrans" cxnId="{B96AE438-F602-46E8-9541-2FE03AD536F7}">
      <dgm:prSet/>
      <dgm:spPr/>
      <dgm:t>
        <a:bodyPr/>
        <a:lstStyle/>
        <a:p>
          <a:endParaRPr lang="en-US"/>
        </a:p>
      </dgm:t>
    </dgm:pt>
    <dgm:pt modelId="{FAE51339-EDEB-4937-849E-51520EF089AE}" type="sibTrans" cxnId="{B96AE438-F602-46E8-9541-2FE03AD536F7}">
      <dgm:prSet/>
      <dgm:spPr/>
      <dgm:t>
        <a:bodyPr/>
        <a:lstStyle/>
        <a:p>
          <a:endParaRPr lang="en-US"/>
        </a:p>
      </dgm:t>
    </dgm:pt>
    <dgm:pt modelId="{055B289A-6523-4D68-BBB9-2952674FFD85}">
      <dgm:prSet/>
      <dgm:spPr/>
      <dgm:t>
        <a:bodyPr/>
        <a:lstStyle/>
        <a:p>
          <a:r>
            <a:rPr lang="en-GB"/>
            <a:t>Resilience</a:t>
          </a:r>
          <a:endParaRPr lang="en-US"/>
        </a:p>
      </dgm:t>
    </dgm:pt>
    <dgm:pt modelId="{B9188EEE-D709-4104-AA42-2F8E834C3898}" type="parTrans" cxnId="{7B220278-A847-4C28-A1CD-4637DFEF2E3D}">
      <dgm:prSet/>
      <dgm:spPr/>
      <dgm:t>
        <a:bodyPr/>
        <a:lstStyle/>
        <a:p>
          <a:endParaRPr lang="en-US"/>
        </a:p>
      </dgm:t>
    </dgm:pt>
    <dgm:pt modelId="{6C4E7769-96CD-4B38-B7B4-822796F68F89}" type="sibTrans" cxnId="{7B220278-A847-4C28-A1CD-4637DFEF2E3D}">
      <dgm:prSet/>
      <dgm:spPr/>
      <dgm:t>
        <a:bodyPr/>
        <a:lstStyle/>
        <a:p>
          <a:endParaRPr lang="en-US"/>
        </a:p>
      </dgm:t>
    </dgm:pt>
    <dgm:pt modelId="{515808F5-FD8D-430E-95AB-0C5899837124}">
      <dgm:prSet/>
      <dgm:spPr/>
      <dgm:t>
        <a:bodyPr/>
        <a:lstStyle/>
        <a:p>
          <a:r>
            <a:rPr lang="en-GB" dirty="0"/>
            <a:t>Team Work/ Management</a:t>
          </a:r>
          <a:endParaRPr lang="en-US" dirty="0"/>
        </a:p>
      </dgm:t>
    </dgm:pt>
    <dgm:pt modelId="{E5A1623E-8DBF-4A9D-974D-1E0433F7CE74}" type="parTrans" cxnId="{FEF0CE2C-01FB-436E-AFC1-A8B98B8CCE85}">
      <dgm:prSet/>
      <dgm:spPr/>
      <dgm:t>
        <a:bodyPr/>
        <a:lstStyle/>
        <a:p>
          <a:endParaRPr lang="en-US"/>
        </a:p>
      </dgm:t>
    </dgm:pt>
    <dgm:pt modelId="{7BD17606-A5FE-4E5E-AB89-1C625348F249}" type="sibTrans" cxnId="{FEF0CE2C-01FB-436E-AFC1-A8B98B8CCE85}">
      <dgm:prSet/>
      <dgm:spPr/>
      <dgm:t>
        <a:bodyPr/>
        <a:lstStyle/>
        <a:p>
          <a:endParaRPr lang="en-US"/>
        </a:p>
      </dgm:t>
    </dgm:pt>
    <dgm:pt modelId="{F5A7C467-9ADF-43F6-91E8-216A8EC072D1}" type="pres">
      <dgm:prSet presAssocID="{231A9521-8FB2-4709-ACCF-1F208A9B73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766814-C97B-4ADA-A13E-E569F52987D3}" type="pres">
      <dgm:prSet presAssocID="{50E6CE77-2177-4F4A-BE39-FAC2C079E981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2452B-6A0C-4275-A9A1-54DD765C0E3C}" type="pres">
      <dgm:prSet presAssocID="{58A867C6-BBC8-44E0-8718-6C7042C19068}" presName="sibTrans" presStyleCnt="0"/>
      <dgm:spPr/>
    </dgm:pt>
    <dgm:pt modelId="{AAAE2540-C0FE-4E6A-8E04-61F4D05539CB}" type="pres">
      <dgm:prSet presAssocID="{9666C457-C53E-487A-A69B-C889CBD9BF7B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525EE-3A76-40AC-ABFB-A8678FF6C731}" type="pres">
      <dgm:prSet presAssocID="{3307F45D-C956-4DBE-8CA5-5609458F8BF3}" presName="sibTrans" presStyleCnt="0"/>
      <dgm:spPr/>
    </dgm:pt>
    <dgm:pt modelId="{C42E6C0A-B402-4F5E-8DFC-09A3CD3CB936}" type="pres">
      <dgm:prSet presAssocID="{187B5CEC-0C6C-45E9-B0C9-811025BCA45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C65B18-3E0B-43AB-8D02-732391A00C5D}" type="pres">
      <dgm:prSet presAssocID="{CE39898F-94D8-43D7-B7B0-AB2F71C61D03}" presName="sibTrans" presStyleCnt="0"/>
      <dgm:spPr/>
    </dgm:pt>
    <dgm:pt modelId="{EEEF1E2A-FFBC-44EA-B9C5-D4C6712EFDEB}" type="pres">
      <dgm:prSet presAssocID="{B9467879-88DB-457E-8045-F1ADA53FBD3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80535-EDCF-43C0-9254-698BD9603C63}" type="pres">
      <dgm:prSet presAssocID="{2DEC3BB7-E93E-41D9-89BC-3064543E26F9}" presName="sibTrans" presStyleCnt="0"/>
      <dgm:spPr/>
    </dgm:pt>
    <dgm:pt modelId="{BEB06928-A13F-4BE2-AC75-910C3499DA55}" type="pres">
      <dgm:prSet presAssocID="{1748BA0D-A366-4077-A8D5-FB29DCF58D23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DA667-F209-4424-8C30-B6EDA2FF7EA7}" type="pres">
      <dgm:prSet presAssocID="{231F714D-D5A0-4F95-BBC6-B64D6D3A313D}" presName="sibTrans" presStyleCnt="0"/>
      <dgm:spPr/>
    </dgm:pt>
    <dgm:pt modelId="{7C540FA7-7C36-437B-8258-204DAF9CAE72}" type="pres">
      <dgm:prSet presAssocID="{D899A2D0-FA4D-4486-80E8-4D721EA991A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0DB86-3B4D-49D3-B0A8-362B1EDB3592}" type="pres">
      <dgm:prSet presAssocID="{002A5206-1393-470B-A46C-B832A0324284}" presName="sibTrans" presStyleCnt="0"/>
      <dgm:spPr/>
    </dgm:pt>
    <dgm:pt modelId="{2B72279D-CD6F-4A71-AD39-A87409FB8E3F}" type="pres">
      <dgm:prSet presAssocID="{38AF33DE-4763-4706-8944-6FAB2264C657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2CA17-6956-412E-BC10-5BCC1E998573}" type="pres">
      <dgm:prSet presAssocID="{7DA451A7-CCEE-430F-B967-736E94872363}" presName="sibTrans" presStyleCnt="0"/>
      <dgm:spPr/>
    </dgm:pt>
    <dgm:pt modelId="{5291A381-7ACF-4A0B-85ED-9D3B90108B13}" type="pres">
      <dgm:prSet presAssocID="{F58FE294-B60E-407C-8A00-893F1E55DAC6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DD0A3C-91A7-4002-88E1-05D28BEAACAC}" type="pres">
      <dgm:prSet presAssocID="{FAE51339-EDEB-4937-849E-51520EF089AE}" presName="sibTrans" presStyleCnt="0"/>
      <dgm:spPr/>
    </dgm:pt>
    <dgm:pt modelId="{B7264DD8-E35B-4A26-B118-D51D148147CF}" type="pres">
      <dgm:prSet presAssocID="{055B289A-6523-4D68-BBB9-2952674FFD85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2A200-CC4C-4ACB-9514-324A5738C74B}" type="pres">
      <dgm:prSet presAssocID="{6C4E7769-96CD-4B38-B7B4-822796F68F89}" presName="sibTrans" presStyleCnt="0"/>
      <dgm:spPr/>
    </dgm:pt>
    <dgm:pt modelId="{A05245C9-A626-499A-B575-3479626C8594}" type="pres">
      <dgm:prSet presAssocID="{515808F5-FD8D-430E-95AB-0C5899837124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51E6E-BE15-4B20-8AA2-6F12C8060FE9}" type="presOf" srcId="{D899A2D0-FA4D-4486-80E8-4D721EA991A7}" destId="{7C540FA7-7C36-437B-8258-204DAF9CAE72}" srcOrd="0" destOrd="0" presId="urn:microsoft.com/office/officeart/2005/8/layout/default#1"/>
    <dgm:cxn modelId="{BB10364D-8AC6-4FBD-85D3-CC7A213A9C26}" srcId="{231A9521-8FB2-4709-ACCF-1F208A9B73AA}" destId="{187B5CEC-0C6C-45E9-B0C9-811025BCA458}" srcOrd="2" destOrd="0" parTransId="{BCBD6C39-A0F3-4C14-9053-2E07A6B7FACA}" sibTransId="{CE39898F-94D8-43D7-B7B0-AB2F71C61D03}"/>
    <dgm:cxn modelId="{6F414B79-0C2F-44AB-BD33-1DDCFB1DC971}" type="presOf" srcId="{50E6CE77-2177-4F4A-BE39-FAC2C079E981}" destId="{0A766814-C97B-4ADA-A13E-E569F52987D3}" srcOrd="0" destOrd="0" presId="urn:microsoft.com/office/officeart/2005/8/layout/default#1"/>
    <dgm:cxn modelId="{5AD67302-7395-4D61-AF1A-7826A31BA945}" type="presOf" srcId="{B9467879-88DB-457E-8045-F1ADA53FBD3E}" destId="{EEEF1E2A-FFBC-44EA-B9C5-D4C6712EFDEB}" srcOrd="0" destOrd="0" presId="urn:microsoft.com/office/officeart/2005/8/layout/default#1"/>
    <dgm:cxn modelId="{30345B64-4B52-49C0-95F0-76EC8C2B2758}" srcId="{231A9521-8FB2-4709-ACCF-1F208A9B73AA}" destId="{B9467879-88DB-457E-8045-F1ADA53FBD3E}" srcOrd="3" destOrd="0" parTransId="{F0CE96E2-42E3-4C5B-8D7F-85C78AC8B8C2}" sibTransId="{2DEC3BB7-E93E-41D9-89BC-3064543E26F9}"/>
    <dgm:cxn modelId="{5EFF27FA-7A5D-45CF-A4E4-7FC1085B6F37}" type="presOf" srcId="{38AF33DE-4763-4706-8944-6FAB2264C657}" destId="{2B72279D-CD6F-4A71-AD39-A87409FB8E3F}" srcOrd="0" destOrd="0" presId="urn:microsoft.com/office/officeart/2005/8/layout/default#1"/>
    <dgm:cxn modelId="{DCE82192-E670-47CA-8BCE-032A874A2603}" type="presOf" srcId="{055B289A-6523-4D68-BBB9-2952674FFD85}" destId="{B7264DD8-E35B-4A26-B118-D51D148147CF}" srcOrd="0" destOrd="0" presId="urn:microsoft.com/office/officeart/2005/8/layout/default#1"/>
    <dgm:cxn modelId="{C9F174ED-1BD1-402F-8FE9-22B87D2B37C1}" type="presOf" srcId="{9666C457-C53E-487A-A69B-C889CBD9BF7B}" destId="{AAAE2540-C0FE-4E6A-8E04-61F4D05539CB}" srcOrd="0" destOrd="0" presId="urn:microsoft.com/office/officeart/2005/8/layout/default#1"/>
    <dgm:cxn modelId="{7B220278-A847-4C28-A1CD-4637DFEF2E3D}" srcId="{231A9521-8FB2-4709-ACCF-1F208A9B73AA}" destId="{055B289A-6523-4D68-BBB9-2952674FFD85}" srcOrd="8" destOrd="0" parTransId="{B9188EEE-D709-4104-AA42-2F8E834C3898}" sibTransId="{6C4E7769-96CD-4B38-B7B4-822796F68F89}"/>
    <dgm:cxn modelId="{6BF1B613-AC56-4D23-A958-9B5B15617327}" type="presOf" srcId="{515808F5-FD8D-430E-95AB-0C5899837124}" destId="{A05245C9-A626-499A-B575-3479626C8594}" srcOrd="0" destOrd="0" presId="urn:microsoft.com/office/officeart/2005/8/layout/default#1"/>
    <dgm:cxn modelId="{D6243678-3308-4C90-ACFA-E11349070EB5}" srcId="{231A9521-8FB2-4709-ACCF-1F208A9B73AA}" destId="{1748BA0D-A366-4077-A8D5-FB29DCF58D23}" srcOrd="4" destOrd="0" parTransId="{19F4E496-4A54-4501-84B8-CB9BFC612DE5}" sibTransId="{231F714D-D5A0-4F95-BBC6-B64D6D3A313D}"/>
    <dgm:cxn modelId="{6B7960FD-24EB-4D69-8430-F5F6DF572899}" srcId="{231A9521-8FB2-4709-ACCF-1F208A9B73AA}" destId="{D899A2D0-FA4D-4486-80E8-4D721EA991A7}" srcOrd="5" destOrd="0" parTransId="{5EF45216-EC91-4073-B351-7132C6370E4E}" sibTransId="{002A5206-1393-470B-A46C-B832A0324284}"/>
    <dgm:cxn modelId="{AB63EF07-9E2E-4A70-9007-E293F157E3DD}" type="presOf" srcId="{F58FE294-B60E-407C-8A00-893F1E55DAC6}" destId="{5291A381-7ACF-4A0B-85ED-9D3B90108B13}" srcOrd="0" destOrd="0" presId="urn:microsoft.com/office/officeart/2005/8/layout/default#1"/>
    <dgm:cxn modelId="{0B7878B7-3ACE-4D87-84B5-AFCBF13FBA77}" srcId="{231A9521-8FB2-4709-ACCF-1F208A9B73AA}" destId="{38AF33DE-4763-4706-8944-6FAB2264C657}" srcOrd="6" destOrd="0" parTransId="{7F67C0B3-A187-4BED-80CD-CCFA01031880}" sibTransId="{7DA451A7-CCEE-430F-B967-736E94872363}"/>
    <dgm:cxn modelId="{B96AE438-F602-46E8-9541-2FE03AD536F7}" srcId="{231A9521-8FB2-4709-ACCF-1F208A9B73AA}" destId="{F58FE294-B60E-407C-8A00-893F1E55DAC6}" srcOrd="7" destOrd="0" parTransId="{C862AC85-A0C9-4BFB-9C8D-0CDD198E38A5}" sibTransId="{FAE51339-EDEB-4937-849E-51520EF089AE}"/>
    <dgm:cxn modelId="{E27C54E5-AC46-4E8C-ABA8-20202C9003E5}" srcId="{231A9521-8FB2-4709-ACCF-1F208A9B73AA}" destId="{50E6CE77-2177-4F4A-BE39-FAC2C079E981}" srcOrd="0" destOrd="0" parTransId="{1D8B837A-2002-467B-B6FD-014AF019EB6E}" sibTransId="{58A867C6-BBC8-44E0-8718-6C7042C19068}"/>
    <dgm:cxn modelId="{FEF0CE2C-01FB-436E-AFC1-A8B98B8CCE85}" srcId="{231A9521-8FB2-4709-ACCF-1F208A9B73AA}" destId="{515808F5-FD8D-430E-95AB-0C5899837124}" srcOrd="9" destOrd="0" parTransId="{E5A1623E-8DBF-4A9D-974D-1E0433F7CE74}" sibTransId="{7BD17606-A5FE-4E5E-AB89-1C625348F249}"/>
    <dgm:cxn modelId="{CA580D84-0D74-42F6-8712-7A230B9FBE4A}" type="presOf" srcId="{231A9521-8FB2-4709-ACCF-1F208A9B73AA}" destId="{F5A7C467-9ADF-43F6-91E8-216A8EC072D1}" srcOrd="0" destOrd="0" presId="urn:microsoft.com/office/officeart/2005/8/layout/default#1"/>
    <dgm:cxn modelId="{731D0675-D4A6-49B7-B023-90A1CAA6AF1F}" type="presOf" srcId="{1748BA0D-A366-4077-A8D5-FB29DCF58D23}" destId="{BEB06928-A13F-4BE2-AC75-910C3499DA55}" srcOrd="0" destOrd="0" presId="urn:microsoft.com/office/officeart/2005/8/layout/default#1"/>
    <dgm:cxn modelId="{F5C2B953-0410-41AC-BEF3-FA37A109603F}" type="presOf" srcId="{187B5CEC-0C6C-45E9-B0C9-811025BCA458}" destId="{C42E6C0A-B402-4F5E-8DFC-09A3CD3CB936}" srcOrd="0" destOrd="0" presId="urn:microsoft.com/office/officeart/2005/8/layout/default#1"/>
    <dgm:cxn modelId="{C504ACB4-A611-4325-B697-1F12A8316C5F}" srcId="{231A9521-8FB2-4709-ACCF-1F208A9B73AA}" destId="{9666C457-C53E-487A-A69B-C889CBD9BF7B}" srcOrd="1" destOrd="0" parTransId="{4E9BB5F4-5B92-41B4-B630-45C5E7652A84}" sibTransId="{3307F45D-C956-4DBE-8CA5-5609458F8BF3}"/>
    <dgm:cxn modelId="{92773DF2-ADCD-4ED9-BE0C-96C211FDA19E}" type="presParOf" srcId="{F5A7C467-9ADF-43F6-91E8-216A8EC072D1}" destId="{0A766814-C97B-4ADA-A13E-E569F52987D3}" srcOrd="0" destOrd="0" presId="urn:microsoft.com/office/officeart/2005/8/layout/default#1"/>
    <dgm:cxn modelId="{FD71624C-CE3A-43FE-9005-68CBE1EF0274}" type="presParOf" srcId="{F5A7C467-9ADF-43F6-91E8-216A8EC072D1}" destId="{0F92452B-6A0C-4275-A9A1-54DD765C0E3C}" srcOrd="1" destOrd="0" presId="urn:microsoft.com/office/officeart/2005/8/layout/default#1"/>
    <dgm:cxn modelId="{BC8DAD9E-7170-4EDB-8374-A487535B9690}" type="presParOf" srcId="{F5A7C467-9ADF-43F6-91E8-216A8EC072D1}" destId="{AAAE2540-C0FE-4E6A-8E04-61F4D05539CB}" srcOrd="2" destOrd="0" presId="urn:microsoft.com/office/officeart/2005/8/layout/default#1"/>
    <dgm:cxn modelId="{76253827-79D8-45E7-8195-AA57C8E0FE14}" type="presParOf" srcId="{F5A7C467-9ADF-43F6-91E8-216A8EC072D1}" destId="{D4A525EE-3A76-40AC-ABFB-A8678FF6C731}" srcOrd="3" destOrd="0" presId="urn:microsoft.com/office/officeart/2005/8/layout/default#1"/>
    <dgm:cxn modelId="{605DAE1E-DB73-48CC-8A98-71C97D3C9D12}" type="presParOf" srcId="{F5A7C467-9ADF-43F6-91E8-216A8EC072D1}" destId="{C42E6C0A-B402-4F5E-8DFC-09A3CD3CB936}" srcOrd="4" destOrd="0" presId="urn:microsoft.com/office/officeart/2005/8/layout/default#1"/>
    <dgm:cxn modelId="{003CD573-4E54-4B48-A3A0-0E9D5E719FF3}" type="presParOf" srcId="{F5A7C467-9ADF-43F6-91E8-216A8EC072D1}" destId="{01C65B18-3E0B-43AB-8D02-732391A00C5D}" srcOrd="5" destOrd="0" presId="urn:microsoft.com/office/officeart/2005/8/layout/default#1"/>
    <dgm:cxn modelId="{92D1360B-DAAC-4EF8-B3BA-73C249E40AA7}" type="presParOf" srcId="{F5A7C467-9ADF-43F6-91E8-216A8EC072D1}" destId="{EEEF1E2A-FFBC-44EA-B9C5-D4C6712EFDEB}" srcOrd="6" destOrd="0" presId="urn:microsoft.com/office/officeart/2005/8/layout/default#1"/>
    <dgm:cxn modelId="{22B569CB-F64E-4870-AE0E-DF8F51C9FE1B}" type="presParOf" srcId="{F5A7C467-9ADF-43F6-91E8-216A8EC072D1}" destId="{64780535-EDCF-43C0-9254-698BD9603C63}" srcOrd="7" destOrd="0" presId="urn:microsoft.com/office/officeart/2005/8/layout/default#1"/>
    <dgm:cxn modelId="{5461A383-EB13-4E6C-8EB9-1D0E384D30EB}" type="presParOf" srcId="{F5A7C467-9ADF-43F6-91E8-216A8EC072D1}" destId="{BEB06928-A13F-4BE2-AC75-910C3499DA55}" srcOrd="8" destOrd="0" presId="urn:microsoft.com/office/officeart/2005/8/layout/default#1"/>
    <dgm:cxn modelId="{7E6F3709-B6E5-461C-A371-F59EF3605426}" type="presParOf" srcId="{F5A7C467-9ADF-43F6-91E8-216A8EC072D1}" destId="{720DA667-F209-4424-8C30-B6EDA2FF7EA7}" srcOrd="9" destOrd="0" presId="urn:microsoft.com/office/officeart/2005/8/layout/default#1"/>
    <dgm:cxn modelId="{85620810-AB7B-4067-A573-6166BDACFF3D}" type="presParOf" srcId="{F5A7C467-9ADF-43F6-91E8-216A8EC072D1}" destId="{7C540FA7-7C36-437B-8258-204DAF9CAE72}" srcOrd="10" destOrd="0" presId="urn:microsoft.com/office/officeart/2005/8/layout/default#1"/>
    <dgm:cxn modelId="{34699266-EC5D-4CD4-AB09-8021A3300F17}" type="presParOf" srcId="{F5A7C467-9ADF-43F6-91E8-216A8EC072D1}" destId="{CA00DB86-3B4D-49D3-B0A8-362B1EDB3592}" srcOrd="11" destOrd="0" presId="urn:microsoft.com/office/officeart/2005/8/layout/default#1"/>
    <dgm:cxn modelId="{F703A77E-736F-46D9-B5B5-C5FC3B48B2CC}" type="presParOf" srcId="{F5A7C467-9ADF-43F6-91E8-216A8EC072D1}" destId="{2B72279D-CD6F-4A71-AD39-A87409FB8E3F}" srcOrd="12" destOrd="0" presId="urn:microsoft.com/office/officeart/2005/8/layout/default#1"/>
    <dgm:cxn modelId="{54E7E7BD-61CF-46E6-A830-ACC03995DE28}" type="presParOf" srcId="{F5A7C467-9ADF-43F6-91E8-216A8EC072D1}" destId="{5EA2CA17-6956-412E-BC10-5BCC1E998573}" srcOrd="13" destOrd="0" presId="urn:microsoft.com/office/officeart/2005/8/layout/default#1"/>
    <dgm:cxn modelId="{2414D3C2-5CDC-4B2B-9A0A-4FD527D4675C}" type="presParOf" srcId="{F5A7C467-9ADF-43F6-91E8-216A8EC072D1}" destId="{5291A381-7ACF-4A0B-85ED-9D3B90108B13}" srcOrd="14" destOrd="0" presId="urn:microsoft.com/office/officeart/2005/8/layout/default#1"/>
    <dgm:cxn modelId="{0FF825E8-0053-44AE-AC3C-1D2DDF783B9D}" type="presParOf" srcId="{F5A7C467-9ADF-43F6-91E8-216A8EC072D1}" destId="{67DD0A3C-91A7-4002-88E1-05D28BEAACAC}" srcOrd="15" destOrd="0" presId="urn:microsoft.com/office/officeart/2005/8/layout/default#1"/>
    <dgm:cxn modelId="{161C72A0-73C6-4D73-978F-D0BF7BF82331}" type="presParOf" srcId="{F5A7C467-9ADF-43F6-91E8-216A8EC072D1}" destId="{B7264DD8-E35B-4A26-B118-D51D148147CF}" srcOrd="16" destOrd="0" presId="urn:microsoft.com/office/officeart/2005/8/layout/default#1"/>
    <dgm:cxn modelId="{B2AF3268-FE82-4876-8425-214297B6BCD6}" type="presParOf" srcId="{F5A7C467-9ADF-43F6-91E8-216A8EC072D1}" destId="{3302A200-CC4C-4ACB-9514-324A5738C74B}" srcOrd="17" destOrd="0" presId="urn:microsoft.com/office/officeart/2005/8/layout/default#1"/>
    <dgm:cxn modelId="{A4D35E4E-6812-4704-B93A-865435807772}" type="presParOf" srcId="{F5A7C467-9ADF-43F6-91E8-216A8EC072D1}" destId="{A05245C9-A626-499A-B575-3479626C8594}" srcOrd="1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766814-C97B-4ADA-A13E-E569F52987D3}">
      <dsp:nvSpPr>
        <dsp:cNvPr id="0" name=""/>
        <dsp:cNvSpPr/>
      </dsp:nvSpPr>
      <dsp:spPr>
        <a:xfrm>
          <a:off x="0" y="34849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Commercial Awareness</a:t>
          </a:r>
          <a:endParaRPr lang="en-US" sz="1600" kern="1200"/>
        </a:p>
      </dsp:txBody>
      <dsp:txXfrm>
        <a:off x="0" y="34849"/>
        <a:ext cx="1790107" cy="1074064"/>
      </dsp:txXfrm>
    </dsp:sp>
    <dsp:sp modelId="{AAAE2540-C0FE-4E6A-8E04-61F4D05539CB}">
      <dsp:nvSpPr>
        <dsp:cNvPr id="0" name=""/>
        <dsp:cNvSpPr/>
      </dsp:nvSpPr>
      <dsp:spPr>
        <a:xfrm>
          <a:off x="1969118" y="34849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Communication</a:t>
          </a:r>
          <a:endParaRPr lang="en-US" sz="1600" kern="1200"/>
        </a:p>
      </dsp:txBody>
      <dsp:txXfrm>
        <a:off x="1969118" y="34849"/>
        <a:ext cx="1790107" cy="1074064"/>
      </dsp:txXfrm>
    </dsp:sp>
    <dsp:sp modelId="{C42E6C0A-B402-4F5E-8DFC-09A3CD3CB936}">
      <dsp:nvSpPr>
        <dsp:cNvPr id="0" name=""/>
        <dsp:cNvSpPr/>
      </dsp:nvSpPr>
      <dsp:spPr>
        <a:xfrm>
          <a:off x="3938236" y="34849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Computer Skills</a:t>
          </a:r>
          <a:endParaRPr lang="en-US" sz="1600" kern="1200"/>
        </a:p>
      </dsp:txBody>
      <dsp:txXfrm>
        <a:off x="3938236" y="34849"/>
        <a:ext cx="1790107" cy="1074064"/>
      </dsp:txXfrm>
    </dsp:sp>
    <dsp:sp modelId="{EEEF1E2A-FFBC-44EA-B9C5-D4C6712EFDEB}">
      <dsp:nvSpPr>
        <dsp:cNvPr id="0" name=""/>
        <dsp:cNvSpPr/>
      </dsp:nvSpPr>
      <dsp:spPr>
        <a:xfrm>
          <a:off x="0" y="1287925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Creativity</a:t>
          </a:r>
          <a:endParaRPr lang="en-US" sz="1600" kern="1200"/>
        </a:p>
      </dsp:txBody>
      <dsp:txXfrm>
        <a:off x="0" y="1287925"/>
        <a:ext cx="1790107" cy="1074064"/>
      </dsp:txXfrm>
    </dsp:sp>
    <dsp:sp modelId="{BEB06928-A13F-4BE2-AC75-910C3499DA55}">
      <dsp:nvSpPr>
        <dsp:cNvPr id="0" name=""/>
        <dsp:cNvSpPr/>
      </dsp:nvSpPr>
      <dsp:spPr>
        <a:xfrm>
          <a:off x="1969118" y="1287925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Customer Care</a:t>
          </a:r>
          <a:endParaRPr lang="en-US" sz="1600" kern="1200"/>
        </a:p>
      </dsp:txBody>
      <dsp:txXfrm>
        <a:off x="1969118" y="1287925"/>
        <a:ext cx="1790107" cy="1074064"/>
      </dsp:txXfrm>
    </dsp:sp>
    <dsp:sp modelId="{7C540FA7-7C36-437B-8258-204DAF9CAE72}">
      <dsp:nvSpPr>
        <dsp:cNvPr id="0" name=""/>
        <dsp:cNvSpPr/>
      </dsp:nvSpPr>
      <dsp:spPr>
        <a:xfrm>
          <a:off x="3938236" y="1287925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Emotional intelligence</a:t>
          </a:r>
          <a:endParaRPr lang="en-US" sz="1600" kern="1200"/>
        </a:p>
      </dsp:txBody>
      <dsp:txXfrm>
        <a:off x="3938236" y="1287925"/>
        <a:ext cx="1790107" cy="1074064"/>
      </dsp:txXfrm>
    </dsp:sp>
    <dsp:sp modelId="{2B72279D-CD6F-4A71-AD39-A87409FB8E3F}">
      <dsp:nvSpPr>
        <dsp:cNvPr id="0" name=""/>
        <dsp:cNvSpPr/>
      </dsp:nvSpPr>
      <dsp:spPr>
        <a:xfrm>
          <a:off x="0" y="2541000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Enterprise and Entrepreneurial skills</a:t>
          </a:r>
          <a:endParaRPr lang="en-US" sz="1600" kern="1200"/>
        </a:p>
      </dsp:txBody>
      <dsp:txXfrm>
        <a:off x="0" y="2541000"/>
        <a:ext cx="1790107" cy="1074064"/>
      </dsp:txXfrm>
    </dsp:sp>
    <dsp:sp modelId="{5291A381-7ACF-4A0B-85ED-9D3B90108B13}">
      <dsp:nvSpPr>
        <dsp:cNvPr id="0" name=""/>
        <dsp:cNvSpPr/>
      </dsp:nvSpPr>
      <dsp:spPr>
        <a:xfrm>
          <a:off x="1969118" y="2541000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Problem Solving</a:t>
          </a:r>
          <a:endParaRPr lang="en-US" sz="1600" kern="1200"/>
        </a:p>
      </dsp:txBody>
      <dsp:txXfrm>
        <a:off x="1969118" y="2541000"/>
        <a:ext cx="1790107" cy="1074064"/>
      </dsp:txXfrm>
    </dsp:sp>
    <dsp:sp modelId="{B7264DD8-E35B-4A26-B118-D51D148147CF}">
      <dsp:nvSpPr>
        <dsp:cNvPr id="0" name=""/>
        <dsp:cNvSpPr/>
      </dsp:nvSpPr>
      <dsp:spPr>
        <a:xfrm>
          <a:off x="3938236" y="2541000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Resilience</a:t>
          </a:r>
          <a:endParaRPr lang="en-US" sz="1600" kern="1200"/>
        </a:p>
      </dsp:txBody>
      <dsp:txXfrm>
        <a:off x="3938236" y="2541000"/>
        <a:ext cx="1790107" cy="1074064"/>
      </dsp:txXfrm>
    </dsp:sp>
    <dsp:sp modelId="{A05245C9-A626-499A-B575-3479626C8594}">
      <dsp:nvSpPr>
        <dsp:cNvPr id="0" name=""/>
        <dsp:cNvSpPr/>
      </dsp:nvSpPr>
      <dsp:spPr>
        <a:xfrm>
          <a:off x="1969118" y="3794075"/>
          <a:ext cx="1790107" cy="1074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Team Work/ Management</a:t>
          </a:r>
          <a:endParaRPr lang="en-US" sz="1600" kern="1200" dirty="0"/>
        </a:p>
      </dsp:txBody>
      <dsp:txXfrm>
        <a:off x="1969118" y="3794075"/>
        <a:ext cx="1790107" cy="1074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7F5BD-9D3B-4D2E-962F-1D099EE73F57}" type="datetimeFigureOut">
              <a:rPr lang="en-GB" smtClean="0"/>
              <a:pPr/>
              <a:t>28/11/2017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59B7C-E567-412C-B5D3-0752A55A391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494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9723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https://www.surveymonkey.co.uk/r/6QTM6VS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https://www.surveymonkey.com/collect/list?sm=bklssnlyLmhhmx3l7AXASishvlF_2B9dk653kXn02Blm0_3D#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0757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1019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3920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Have a look at the job description you have been provided with, which competencies do you think would come up during an interview?</a:t>
            </a:r>
          </a:p>
          <a:p>
            <a:endParaRPr lang="en-GB" dirty="0"/>
          </a:p>
          <a:p>
            <a:r>
              <a:rPr lang="en-GB" dirty="0"/>
              <a:t>What do you think would be the top 3?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002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59B7C-E567-412C-B5D3-0752A55A391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1667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Competency Based Interviews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dirty="0"/>
              <a:t>Nicola </a:t>
            </a:r>
            <a:r>
              <a:rPr lang="en-GB" sz="7200" dirty="0" smtClean="0"/>
              <a:t>Bowman</a:t>
            </a:r>
          </a:p>
          <a:p>
            <a:r>
              <a:rPr lang="en-GB" sz="7200" dirty="0" smtClean="0"/>
              <a:t>New College Durham</a:t>
            </a:r>
          </a:p>
          <a:p>
            <a:r>
              <a:rPr lang="en-GB" sz="6400" dirty="0" smtClean="0"/>
              <a:t>Nicola.bowman@newdur.ac.uk</a:t>
            </a: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xmlns="" val="407985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Preparation for the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Researching the role and what it entails</a:t>
            </a:r>
          </a:p>
          <a:p>
            <a:r>
              <a:rPr lang="en-GB" dirty="0"/>
              <a:t>Predict key competencies for the role</a:t>
            </a:r>
          </a:p>
          <a:p>
            <a:r>
              <a:rPr lang="en-GB" dirty="0"/>
              <a:t>Skills/experience deemed essential is often linked with key competencies</a:t>
            </a:r>
          </a:p>
          <a:p>
            <a:r>
              <a:rPr lang="en-GB" dirty="0"/>
              <a:t>Think about evidence required for each competency</a:t>
            </a:r>
          </a:p>
          <a:p>
            <a:r>
              <a:rPr lang="en-GB" dirty="0"/>
              <a:t>Practice and learn the answers</a:t>
            </a:r>
          </a:p>
          <a:p>
            <a:r>
              <a:rPr lang="en-GB" dirty="0"/>
              <a:t>Skill set will be similar for similar roles</a:t>
            </a:r>
          </a:p>
          <a:p>
            <a:r>
              <a:rPr lang="en-GB" dirty="0"/>
              <a:t>Stay calm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8717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622A7BC3-0A41-4DF6-A4FC-27F089CCFD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27372" t="10370" r="35527" b="4795"/>
          <a:stretch/>
        </p:blipFill>
        <p:spPr>
          <a:xfrm>
            <a:off x="4413957" y="0"/>
            <a:ext cx="7789194" cy="6858000"/>
          </a:xfrm>
          <a:prstGeom prst="rect">
            <a:avLst/>
          </a:prstGeom>
        </p:spPr>
      </p:pic>
      <p:sp>
        <p:nvSpPr>
          <p:cNvPr id="9" name="Freeform 16">
            <a:extLst>
              <a:ext uri="{FF2B5EF4-FFF2-40B4-BE49-F238E27FC236}">
                <a16:creationId xmlns:a16="http://schemas.microsoft.com/office/drawing/2014/main" xmlns="" id="{3EEED574-6FCC-45F8-ABA8-05782705A3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6485467" cy="6858000"/>
          </a:xfrm>
          <a:custGeom>
            <a:avLst/>
            <a:gdLst>
              <a:gd name="connsiteX0" fmla="*/ 0 w 6485467"/>
              <a:gd name="connsiteY0" fmla="*/ 0 h 6858000"/>
              <a:gd name="connsiteX1" fmla="*/ 6485467 w 6485467"/>
              <a:gd name="connsiteY1" fmla="*/ 0 h 6858000"/>
              <a:gd name="connsiteX2" fmla="*/ 6485467 w 6485467"/>
              <a:gd name="connsiteY2" fmla="*/ 1900238 h 6858000"/>
              <a:gd name="connsiteX3" fmla="*/ 6115051 w 6485467"/>
              <a:gd name="connsiteY3" fmla="*/ 2178050 h 6858000"/>
              <a:gd name="connsiteX4" fmla="*/ 6110817 w 6485467"/>
              <a:gd name="connsiteY4" fmla="*/ 2184400 h 6858000"/>
              <a:gd name="connsiteX5" fmla="*/ 6104467 w 6485467"/>
              <a:gd name="connsiteY5" fmla="*/ 2193925 h 6858000"/>
              <a:gd name="connsiteX6" fmla="*/ 6098117 w 6485467"/>
              <a:gd name="connsiteY6" fmla="*/ 2201863 h 6858000"/>
              <a:gd name="connsiteX7" fmla="*/ 6098117 w 6485467"/>
              <a:gd name="connsiteY7" fmla="*/ 2211388 h 6858000"/>
              <a:gd name="connsiteX8" fmla="*/ 6098117 w 6485467"/>
              <a:gd name="connsiteY8" fmla="*/ 2220913 h 6858000"/>
              <a:gd name="connsiteX9" fmla="*/ 6104467 w 6485467"/>
              <a:gd name="connsiteY9" fmla="*/ 2228850 h 6858000"/>
              <a:gd name="connsiteX10" fmla="*/ 6110817 w 6485467"/>
              <a:gd name="connsiteY10" fmla="*/ 2238375 h 6858000"/>
              <a:gd name="connsiteX11" fmla="*/ 6115051 w 6485467"/>
              <a:gd name="connsiteY11" fmla="*/ 2244725 h 6858000"/>
              <a:gd name="connsiteX12" fmla="*/ 6485467 w 6485467"/>
              <a:gd name="connsiteY12" fmla="*/ 2522538 h 6858000"/>
              <a:gd name="connsiteX13" fmla="*/ 6485467 w 6485467"/>
              <a:gd name="connsiteY13" fmla="*/ 6858000 h 6858000"/>
              <a:gd name="connsiteX14" fmla="*/ 0 w 6485467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85467" h="6858000">
                <a:moveTo>
                  <a:pt x="0" y="0"/>
                </a:moveTo>
                <a:lnTo>
                  <a:pt x="6485467" y="0"/>
                </a:lnTo>
                <a:lnTo>
                  <a:pt x="6485467" y="1900238"/>
                </a:lnTo>
                <a:lnTo>
                  <a:pt x="6115051" y="2178050"/>
                </a:lnTo>
                <a:lnTo>
                  <a:pt x="6110817" y="2184400"/>
                </a:lnTo>
                <a:lnTo>
                  <a:pt x="6104467" y="2193925"/>
                </a:lnTo>
                <a:lnTo>
                  <a:pt x="6098117" y="2201863"/>
                </a:lnTo>
                <a:lnTo>
                  <a:pt x="6098117" y="2211388"/>
                </a:lnTo>
                <a:lnTo>
                  <a:pt x="6098117" y="2220913"/>
                </a:lnTo>
                <a:lnTo>
                  <a:pt x="6104467" y="2228850"/>
                </a:lnTo>
                <a:lnTo>
                  <a:pt x="6110817" y="2238375"/>
                </a:lnTo>
                <a:lnTo>
                  <a:pt x="6115051" y="2244725"/>
                </a:lnTo>
                <a:lnTo>
                  <a:pt x="6485467" y="2522538"/>
                </a:lnTo>
                <a:lnTo>
                  <a:pt x="648546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2971778" cy="2137968"/>
          </a:xfrm>
        </p:spPr>
        <p:txBody>
          <a:bodyPr>
            <a:normAutofit fontScale="90000"/>
          </a:bodyPr>
          <a:lstStyle/>
          <a:p>
            <a:r>
              <a:rPr lang="en-GB" dirty="0"/>
              <a:t>Preparation </a:t>
            </a:r>
            <a:br>
              <a:rPr lang="en-GB" dirty="0"/>
            </a:br>
            <a:r>
              <a:rPr lang="en-GB" dirty="0"/>
              <a:t>for the </a:t>
            </a:r>
            <a:br>
              <a:rPr lang="en-GB" dirty="0"/>
            </a:br>
            <a:r>
              <a:rPr lang="en-GB" dirty="0"/>
              <a:t>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22" y="2277533"/>
            <a:ext cx="3989167" cy="3632200"/>
          </a:xfrm>
        </p:spPr>
        <p:txBody>
          <a:bodyPr>
            <a:normAutofit/>
          </a:bodyPr>
          <a:lstStyle/>
          <a:p>
            <a:r>
              <a:rPr lang="en-GB" dirty="0"/>
              <a:t>Have a look at the job description provided</a:t>
            </a:r>
          </a:p>
          <a:p>
            <a:pPr lvl="1"/>
            <a:r>
              <a:rPr lang="en-GB" dirty="0"/>
              <a:t>Identify at least four different key competencies that you could predict being covered during the interview</a:t>
            </a:r>
          </a:p>
        </p:txBody>
      </p:sp>
    </p:spTree>
    <p:extLst>
      <p:ext uri="{BB962C8B-B14F-4D97-AF65-F5344CB8AC3E}">
        <p14:creationId xmlns:p14="http://schemas.microsoft.com/office/powerpoint/2010/main" xmlns="" val="258780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competencies?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CC5EECF5-4105-4FB6-BE6A-2B508BEAD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3239" t="14938" r="32069" b="7153"/>
          <a:stretch/>
        </p:blipFill>
        <p:spPr>
          <a:xfrm>
            <a:off x="2732297" y="1301294"/>
            <a:ext cx="6265334" cy="532449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xmlns="" id="{DA48921C-35DE-458D-8E7F-777ADBAF1BC3}"/>
              </a:ext>
            </a:extLst>
          </p:cNvPr>
          <p:cNvSpPr/>
          <p:nvPr/>
        </p:nvSpPr>
        <p:spPr>
          <a:xfrm>
            <a:off x="8760179" y="2122312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Team Work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8CE4990-9A75-41DC-85AB-70866809CD52}"/>
              </a:ext>
            </a:extLst>
          </p:cNvPr>
          <p:cNvSpPr/>
          <p:nvPr/>
        </p:nvSpPr>
        <p:spPr>
          <a:xfrm>
            <a:off x="8765050" y="3268059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Adaptable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17164E3F-E61D-4C37-853A-0A13ED956328}"/>
              </a:ext>
            </a:extLst>
          </p:cNvPr>
          <p:cNvSpPr/>
          <p:nvPr/>
        </p:nvSpPr>
        <p:spPr>
          <a:xfrm>
            <a:off x="334138" y="5619346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Customer Service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C5648F42-29DA-4219-82B2-F5DD51EE962B}"/>
              </a:ext>
            </a:extLst>
          </p:cNvPr>
          <p:cNvSpPr/>
          <p:nvPr/>
        </p:nvSpPr>
        <p:spPr>
          <a:xfrm>
            <a:off x="334138" y="2129109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Communication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BDDB36-B1C4-43E6-A8FD-542854406DC4}"/>
              </a:ext>
            </a:extLst>
          </p:cNvPr>
          <p:cNvSpPr/>
          <p:nvPr/>
        </p:nvSpPr>
        <p:spPr>
          <a:xfrm>
            <a:off x="334138" y="3281653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Emotional Intelligence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789D4512-A798-4278-AA14-7E917D4EC7A7}"/>
              </a:ext>
            </a:extLst>
          </p:cNvPr>
          <p:cNvSpPr/>
          <p:nvPr/>
        </p:nvSpPr>
        <p:spPr>
          <a:xfrm>
            <a:off x="334138" y="4434197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Team Management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7500FA2E-4E0E-4D30-9554-5AFB82FFFA14}"/>
              </a:ext>
            </a:extLst>
          </p:cNvPr>
          <p:cNvSpPr/>
          <p:nvPr/>
        </p:nvSpPr>
        <p:spPr>
          <a:xfrm>
            <a:off x="8878905" y="5548469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Creative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91901279-C676-49A6-9330-157BD608276E}"/>
              </a:ext>
            </a:extLst>
          </p:cNvPr>
          <p:cNvSpPr/>
          <p:nvPr/>
        </p:nvSpPr>
        <p:spPr>
          <a:xfrm>
            <a:off x="8878905" y="4386217"/>
            <a:ext cx="2483210" cy="8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Business Awareness</a:t>
            </a:r>
          </a:p>
        </p:txBody>
      </p:sp>
    </p:spTree>
    <p:extLst>
      <p:ext uri="{BB962C8B-B14F-4D97-AF65-F5344CB8AC3E}">
        <p14:creationId xmlns:p14="http://schemas.microsoft.com/office/powerpoint/2010/main" xmlns="" val="26208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Competency Based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/>
          </a:bodyPr>
          <a:lstStyle/>
          <a:p>
            <a:r>
              <a:rPr lang="en-GB" dirty="0"/>
              <a:t>Describe a time when effective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time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management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dirty="0"/>
              <a:t>skills were the key to success.</a:t>
            </a:r>
          </a:p>
          <a:p>
            <a:r>
              <a:rPr lang="en-GB" dirty="0"/>
              <a:t>Tell me when you had to manage or resolve a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conflict</a:t>
            </a:r>
            <a:r>
              <a:rPr lang="en-GB" dirty="0"/>
              <a:t> between two or more co-workers.</a:t>
            </a:r>
          </a:p>
          <a:p>
            <a:r>
              <a:rPr lang="en-GB" dirty="0"/>
              <a:t>Discuss an experience where you have explained complicated technical terms to colleagues or customers without the same knowledge as yourself? 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endParaRPr lang="en-GB" sz="2400" b="1" dirty="0"/>
          </a:p>
          <a:p>
            <a:r>
              <a:rPr lang="en-GB" dirty="0"/>
              <a:t>When have you needed to solve a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en-GB" dirty="0"/>
              <a:t> using abstract, lateral thinking?</a:t>
            </a:r>
          </a:p>
          <a:p>
            <a:r>
              <a:rPr lang="en-GB" dirty="0"/>
              <a:t>Describe a project that you have been involved in that required input from people at different levels within an organization.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Team working</a:t>
            </a:r>
            <a:endParaRPr lang="en-GB" sz="2400" b="1" dirty="0"/>
          </a:p>
          <a:p>
            <a:r>
              <a:rPr lang="en-GB" dirty="0"/>
              <a:t>Describe a situation where you said or did something that had a positive impact on an team worker?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Emotional Intelligence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97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 me an example of where a strict, challenging deadline had to be met</a:t>
            </a:r>
          </a:p>
          <a:p>
            <a:pPr lvl="1"/>
            <a:r>
              <a:rPr lang="en-GB" dirty="0"/>
              <a:t>What needed to be achieved?</a:t>
            </a:r>
          </a:p>
          <a:p>
            <a:pPr lvl="1"/>
            <a:r>
              <a:rPr lang="en-GB" dirty="0"/>
              <a:t>How much time was provided?</a:t>
            </a:r>
          </a:p>
          <a:p>
            <a:pPr lvl="1"/>
            <a:r>
              <a:rPr lang="en-GB" dirty="0"/>
              <a:t>How strict was the deadline?</a:t>
            </a:r>
          </a:p>
          <a:p>
            <a:pPr lvl="1"/>
            <a:r>
              <a:rPr lang="en-GB" dirty="0"/>
              <a:t>What made the deadline challenging?</a:t>
            </a:r>
          </a:p>
          <a:p>
            <a:pPr lvl="1"/>
            <a:r>
              <a:rPr lang="en-GB" dirty="0"/>
              <a:t>How did you meet the deadline/why did you not meet the deadline?</a:t>
            </a:r>
          </a:p>
          <a:p>
            <a:pPr lvl="1"/>
            <a:r>
              <a:rPr lang="en-GB" dirty="0"/>
              <a:t>What was the result?</a:t>
            </a:r>
          </a:p>
          <a:p>
            <a:pPr lvl="1"/>
            <a:r>
              <a:rPr lang="en-GB" dirty="0"/>
              <a:t>What was the quality of the work produced within the deadline?</a:t>
            </a:r>
          </a:p>
        </p:txBody>
      </p:sp>
    </p:spTree>
    <p:extLst>
      <p:ext uri="{BB962C8B-B14F-4D97-AF65-F5344CB8AC3E}">
        <p14:creationId xmlns:p14="http://schemas.microsoft.com/office/powerpoint/2010/main" xmlns="" val="1438282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 – Situation – Setting the Scene</a:t>
            </a:r>
          </a:p>
          <a:p>
            <a:r>
              <a:rPr lang="en-GB" dirty="0"/>
              <a:t>T – Task – what to achieve, goals set and desired outcome</a:t>
            </a:r>
          </a:p>
          <a:p>
            <a:r>
              <a:rPr lang="en-GB" dirty="0"/>
              <a:t>A – Action – what course of action taken and why</a:t>
            </a:r>
          </a:p>
          <a:p>
            <a:r>
              <a:rPr lang="en-GB" dirty="0"/>
              <a:t>R  - Result – outcome of actions – highlight success or failure</a:t>
            </a:r>
          </a:p>
        </p:txBody>
      </p:sp>
    </p:spTree>
    <p:extLst>
      <p:ext uri="{BB962C8B-B14F-4D97-AF65-F5344CB8AC3E}">
        <p14:creationId xmlns:p14="http://schemas.microsoft.com/office/powerpoint/2010/main" xmlns="" val="4016384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Applying the STAR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54713"/>
          </a:xfrm>
        </p:spPr>
        <p:txBody>
          <a:bodyPr>
            <a:normAutofit/>
          </a:bodyPr>
          <a:lstStyle/>
          <a:p>
            <a:r>
              <a:rPr lang="en-GB" dirty="0"/>
              <a:t>Tell me about a time in which you were required to produce something to a high standard, within a fixed period of time.</a:t>
            </a:r>
          </a:p>
          <a:p>
            <a:pPr lvl="1"/>
            <a:r>
              <a:rPr lang="en-GB" dirty="0"/>
              <a:t>Situation – during my management programme I conducted a management project on leadership styles and staff within my team took part in this research.</a:t>
            </a:r>
          </a:p>
          <a:p>
            <a:pPr lvl="1"/>
            <a:r>
              <a:rPr lang="en-GB" dirty="0"/>
              <a:t>Task – in order to carry out this project and achieve a high grade, I was required to conduct high quality research over a 6 month period within the organisation.  I was working full-time as a manager during this time and worked towards achieving a 70% distinction grade.</a:t>
            </a:r>
          </a:p>
          <a:p>
            <a:pPr lvl="1"/>
            <a:r>
              <a:rPr lang="en-GB" dirty="0"/>
              <a:t>Action – to help me complete a high quality project, I attended all the workshops that were delivered on this module and also spoken to my supervisor at regular intervals.  I sent the questionnaires out as a pilot study to ensure that the project would meet the requirements.</a:t>
            </a:r>
          </a:p>
          <a:p>
            <a:pPr lvl="1"/>
            <a:r>
              <a:rPr lang="en-GB" dirty="0"/>
              <a:t>Result – getting the questionnaires back was challenging and working full time, however I managed to present my project to my lecturer at the given date/time and I achieved a mark of 80% which was great.  The project also enabled the team to look at leadership styles and employee engagement which has also improved working practices in the organisation.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84025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Describe a time when effective time management skills were the key to success.</a:t>
            </a:r>
          </a:p>
          <a:p>
            <a:r>
              <a:rPr lang="en-GB" dirty="0"/>
              <a:t>Tell me when you had to manage or resolve a conflict between two or more co-workers.</a:t>
            </a:r>
          </a:p>
          <a:p>
            <a:r>
              <a:rPr lang="en-GB" dirty="0"/>
              <a:t>Describe a situation in which the cause of a problem was not initially clear.</a:t>
            </a:r>
          </a:p>
          <a:p>
            <a:r>
              <a:rPr lang="en-GB" dirty="0"/>
              <a:t>When have you needed to solve a problem using abstract, lateral thinking?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4055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pairs, pick one of the questions from the list and apply the STAR model:</a:t>
            </a:r>
          </a:p>
          <a:p>
            <a:pPr lvl="1"/>
            <a:r>
              <a:rPr lang="en-GB" dirty="0"/>
              <a:t>Situation</a:t>
            </a:r>
          </a:p>
          <a:p>
            <a:pPr lvl="1"/>
            <a:r>
              <a:rPr lang="en-GB" dirty="0"/>
              <a:t>Task</a:t>
            </a:r>
          </a:p>
          <a:p>
            <a:pPr lvl="1"/>
            <a:r>
              <a:rPr lang="en-GB" dirty="0"/>
              <a:t>Action</a:t>
            </a:r>
          </a:p>
          <a:p>
            <a:pPr lvl="1"/>
            <a:r>
              <a:rPr lang="en-GB" dirty="0"/>
              <a:t>Result</a:t>
            </a:r>
          </a:p>
          <a:p>
            <a:r>
              <a:rPr lang="en-GB" dirty="0"/>
              <a:t>Draft answers to this question using the STAR method.</a:t>
            </a:r>
          </a:p>
        </p:txBody>
      </p:sp>
    </p:spTree>
    <p:extLst>
      <p:ext uri="{BB962C8B-B14F-4D97-AF65-F5344CB8AC3E}">
        <p14:creationId xmlns:p14="http://schemas.microsoft.com/office/powerpoint/2010/main" xmlns="" val="2605435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during the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Performance Indicators:</a:t>
            </a:r>
          </a:p>
          <a:p>
            <a:pPr lvl="1"/>
            <a:r>
              <a:rPr lang="en-GB" dirty="0"/>
              <a:t>Arrived on time/with time to spare</a:t>
            </a:r>
          </a:p>
          <a:p>
            <a:pPr lvl="1"/>
            <a:r>
              <a:rPr lang="en-GB" dirty="0"/>
              <a:t>Was dressed appropriately for the interview setting</a:t>
            </a:r>
          </a:p>
          <a:p>
            <a:pPr lvl="1"/>
            <a:r>
              <a:rPr lang="en-GB" dirty="0"/>
              <a:t>Showed evidence of knowledge of the role</a:t>
            </a:r>
          </a:p>
          <a:p>
            <a:pPr lvl="1"/>
            <a:r>
              <a:rPr lang="en-GB" dirty="0"/>
              <a:t>Brought CV/letter/application form.</a:t>
            </a:r>
          </a:p>
          <a:p>
            <a:r>
              <a:rPr lang="en-GB" dirty="0"/>
              <a:t>Negative indicators:</a:t>
            </a:r>
          </a:p>
          <a:p>
            <a:pPr lvl="1"/>
            <a:r>
              <a:rPr lang="en-GB" dirty="0"/>
              <a:t>Arrived late</a:t>
            </a:r>
          </a:p>
          <a:p>
            <a:pPr lvl="1"/>
            <a:r>
              <a:rPr lang="en-GB" dirty="0"/>
              <a:t>Did not show evidence of preparation or research</a:t>
            </a:r>
          </a:p>
          <a:p>
            <a:pPr lvl="1"/>
            <a:r>
              <a:rPr lang="en-GB" dirty="0"/>
              <a:t>Candidate was anxious and unconfident</a:t>
            </a:r>
          </a:p>
          <a:p>
            <a:pPr lvl="1"/>
            <a:r>
              <a:rPr lang="en-GB" dirty="0"/>
              <a:t>The candidate was dismissive to the interviewer</a:t>
            </a:r>
          </a:p>
          <a:p>
            <a:pPr lvl="1"/>
            <a:r>
              <a:rPr lang="en-GB" dirty="0"/>
              <a:t>The body language and eye contact was inattentive.</a:t>
            </a:r>
          </a:p>
        </p:txBody>
      </p:sp>
    </p:spTree>
    <p:extLst>
      <p:ext uri="{BB962C8B-B14F-4D97-AF65-F5344CB8AC3E}">
        <p14:creationId xmlns:p14="http://schemas.microsoft.com/office/powerpoint/2010/main" xmlns="" val="158162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Understand:</a:t>
            </a:r>
          </a:p>
          <a:p>
            <a:pPr lvl="1"/>
            <a:r>
              <a:rPr lang="en-GB" dirty="0"/>
              <a:t>The differences between a traditional interview and competency based interview</a:t>
            </a:r>
          </a:p>
          <a:p>
            <a:pPr lvl="1"/>
            <a:r>
              <a:rPr lang="en-GB" dirty="0"/>
              <a:t>How you can prepare for the competency based interview</a:t>
            </a:r>
          </a:p>
          <a:p>
            <a:pPr lvl="1"/>
            <a:r>
              <a:rPr lang="en-GB" dirty="0"/>
              <a:t>The assessment during the competency based interview</a:t>
            </a:r>
          </a:p>
        </p:txBody>
      </p:sp>
    </p:spTree>
    <p:extLst>
      <p:ext uri="{BB962C8B-B14F-4D97-AF65-F5344CB8AC3E}">
        <p14:creationId xmlns:p14="http://schemas.microsoft.com/office/powerpoint/2010/main" xmlns="" val="330421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 Scoring Booklet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6897744"/>
              </p:ext>
            </p:extLst>
          </p:nvPr>
        </p:nvGraphicFramePr>
        <p:xfrm>
          <a:off x="810000" y="2247899"/>
          <a:ext cx="10553700" cy="405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2800">
                  <a:extLst>
                    <a:ext uri="{9D8B030D-6E8A-4147-A177-3AD203B41FA5}">
                      <a16:colId xmlns:a16="http://schemas.microsoft.com/office/drawing/2014/main" xmlns="" val="337439740"/>
                    </a:ext>
                  </a:extLst>
                </a:gridCol>
                <a:gridCol w="4200900">
                  <a:extLst>
                    <a:ext uri="{9D8B030D-6E8A-4147-A177-3AD203B41FA5}">
                      <a16:colId xmlns:a16="http://schemas.microsoft.com/office/drawing/2014/main" xmlns="" val="1985843864"/>
                    </a:ext>
                  </a:extLst>
                </a:gridCol>
              </a:tblGrid>
              <a:tr h="405026">
                <a:tc gridSpan="2">
                  <a:txBody>
                    <a:bodyPr/>
                    <a:lstStyle/>
                    <a:p>
                      <a:r>
                        <a:rPr lang="en-GB" dirty="0"/>
                        <a:t>Give me an example of where a you had to meet</a:t>
                      </a:r>
                      <a:r>
                        <a:rPr lang="en-GB" baseline="0" dirty="0"/>
                        <a:t> a tight, challenging deadline.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332492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Probing</a:t>
                      </a:r>
                      <a:r>
                        <a:rPr lang="en-GB" baseline="0" dirty="0"/>
                        <a:t> Questions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Evidence: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0113499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What did you need to achieve?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8973080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How much time were you provided with?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0587668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Why</a:t>
                      </a:r>
                      <a:r>
                        <a:rPr lang="en-GB" baseline="0" dirty="0"/>
                        <a:t> was the deadline challenging?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1171781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What</a:t>
                      </a:r>
                      <a:r>
                        <a:rPr lang="en-GB" baseline="0" dirty="0"/>
                        <a:t> did you do to meet the deadline?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9307437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If you didn’t meet the deadline, why not?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5716982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What</a:t>
                      </a:r>
                      <a:r>
                        <a:rPr lang="en-GB" baseline="0" dirty="0"/>
                        <a:t> was the outcome of the task?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8974930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How successful were you in</a:t>
                      </a:r>
                      <a:r>
                        <a:rPr lang="en-GB" baseline="0" dirty="0"/>
                        <a:t> completing the task?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3023468"/>
                  </a:ext>
                </a:extLst>
              </a:tr>
              <a:tr h="405026">
                <a:tc>
                  <a:txBody>
                    <a:bodyPr/>
                    <a:lstStyle/>
                    <a:p>
                      <a:r>
                        <a:rPr lang="en-GB" dirty="0"/>
                        <a:t>What was the quality</a:t>
                      </a:r>
                      <a:r>
                        <a:rPr lang="en-GB" baseline="0" dirty="0"/>
                        <a:t> of the task?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5748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8707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Standard questions – linked to reliability</a:t>
            </a:r>
          </a:p>
          <a:p>
            <a:r>
              <a:rPr lang="en-GB" dirty="0"/>
              <a:t>Most effective method of selection interview</a:t>
            </a:r>
          </a:p>
          <a:p>
            <a:r>
              <a:rPr lang="en-GB" dirty="0"/>
              <a:t>Compliments assessment centre exercise and psychometric tests</a:t>
            </a:r>
          </a:p>
          <a:p>
            <a:r>
              <a:rPr lang="en-GB" dirty="0"/>
              <a:t>Increases validity of the selection process</a:t>
            </a:r>
          </a:p>
          <a:p>
            <a:r>
              <a:rPr lang="en-GB" dirty="0"/>
              <a:t>Candidate provides evidence for level of competence</a:t>
            </a:r>
          </a:p>
          <a:p>
            <a:r>
              <a:rPr lang="en-GB" dirty="0"/>
              <a:t>Focuses of 4-6 competences</a:t>
            </a:r>
          </a:p>
        </p:txBody>
      </p:sp>
    </p:spTree>
    <p:extLst>
      <p:ext uri="{BB962C8B-B14F-4D97-AF65-F5344CB8AC3E}">
        <p14:creationId xmlns:p14="http://schemas.microsoft.com/office/powerpoint/2010/main" xmlns="" val="1079298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50DA3F70-7258-4555-8D8C-551BD2962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75406" y="1806469"/>
            <a:ext cx="2767153" cy="32153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3E4DE-9F10-4116-86EC-1140409D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639097"/>
            <a:ext cx="6446205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271842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Semi-Structured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Static list of questions</a:t>
            </a:r>
          </a:p>
          <a:p>
            <a:r>
              <a:rPr lang="en-GB" dirty="0"/>
              <a:t>Same questions for each candidate</a:t>
            </a:r>
          </a:p>
          <a:p>
            <a:r>
              <a:rPr lang="en-GB" dirty="0"/>
              <a:t>Relate to job role/person specification</a:t>
            </a:r>
          </a:p>
          <a:p>
            <a:r>
              <a:rPr lang="en-GB" dirty="0"/>
              <a:t>Linked to previous experience</a:t>
            </a:r>
          </a:p>
          <a:p>
            <a:r>
              <a:rPr lang="en-GB" dirty="0"/>
              <a:t>Could be linked to hypothetical situations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78309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0F0093-7A4C-4CD7-8EAA-BDAEC0ED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competencies?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ECF2C-F56D-4654-9E3B-EB1D4D89C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Competencies:</a:t>
            </a:r>
          </a:p>
          <a:p>
            <a:pPr lvl="1"/>
            <a:r>
              <a:rPr lang="en-GB" dirty="0"/>
              <a:t>Qualities that an employer has decided are essential or desirable for the job</a:t>
            </a:r>
          </a:p>
          <a:p>
            <a:pPr lvl="1"/>
            <a:r>
              <a:rPr lang="en-GB" dirty="0"/>
              <a:t>Personal attributes or behaviours of an individual eg problem solving</a:t>
            </a:r>
          </a:p>
          <a:p>
            <a:pPr lvl="1"/>
            <a:r>
              <a:rPr lang="en-GB" dirty="0"/>
              <a:t>Competencies are used to rate and evaluate candidates</a:t>
            </a:r>
          </a:p>
          <a:p>
            <a:pPr lvl="1"/>
            <a:r>
              <a:rPr lang="en-GB" dirty="0"/>
              <a:t>Linked to performance expectations – individual and organisational performance</a:t>
            </a:r>
          </a:p>
        </p:txBody>
      </p:sp>
    </p:spTree>
    <p:extLst>
      <p:ext uri="{BB962C8B-B14F-4D97-AF65-F5344CB8AC3E}">
        <p14:creationId xmlns:p14="http://schemas.microsoft.com/office/powerpoint/2010/main" xmlns="" val="86827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691665-2142-4158-8854-59E966845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Strengths and 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059FB-6EF7-4C8D-9010-0776DD75B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Strengths:</a:t>
            </a:r>
          </a:p>
          <a:p>
            <a:pPr lvl="1"/>
            <a:r>
              <a:rPr lang="en-GB" dirty="0"/>
              <a:t>Clear well-defined set of behaviours</a:t>
            </a:r>
          </a:p>
          <a:p>
            <a:pPr lvl="1"/>
            <a:r>
              <a:rPr lang="en-GB" dirty="0"/>
              <a:t>Linked to recruitment and appraisal system</a:t>
            </a:r>
          </a:p>
          <a:p>
            <a:pPr lvl="1"/>
            <a:r>
              <a:rPr lang="en-GB" dirty="0"/>
              <a:t>Transferable skills</a:t>
            </a:r>
          </a:p>
          <a:p>
            <a:pPr lvl="1"/>
            <a:r>
              <a:rPr lang="en-GB" dirty="0"/>
              <a:t>Processes are measurable</a:t>
            </a:r>
          </a:p>
          <a:p>
            <a:r>
              <a:rPr lang="en-GB" dirty="0"/>
              <a:t>Weaknesses:</a:t>
            </a:r>
          </a:p>
          <a:p>
            <a:pPr lvl="1"/>
            <a:r>
              <a:rPr lang="en-GB" dirty="0"/>
              <a:t>Focus on past</a:t>
            </a:r>
          </a:p>
          <a:p>
            <a:pPr lvl="1"/>
            <a:r>
              <a:rPr lang="en-GB" dirty="0"/>
              <a:t>Creates clones</a:t>
            </a:r>
          </a:p>
        </p:txBody>
      </p:sp>
    </p:spTree>
    <p:extLst>
      <p:ext uri="{BB962C8B-B14F-4D97-AF65-F5344CB8AC3E}">
        <p14:creationId xmlns:p14="http://schemas.microsoft.com/office/powerpoint/2010/main" xmlns="" val="29359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Competency Based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Standard questions – linked to reliability</a:t>
            </a:r>
          </a:p>
          <a:p>
            <a:r>
              <a:rPr lang="en-GB" dirty="0"/>
              <a:t>Most effective method of selection interview</a:t>
            </a:r>
          </a:p>
          <a:p>
            <a:r>
              <a:rPr lang="en-GB" dirty="0"/>
              <a:t>Compliments assessment centre exercise and psychometric tests</a:t>
            </a:r>
          </a:p>
          <a:p>
            <a:r>
              <a:rPr lang="en-GB" dirty="0"/>
              <a:t>Increases validity of the selection process</a:t>
            </a:r>
          </a:p>
          <a:p>
            <a:r>
              <a:rPr lang="en-GB" dirty="0"/>
              <a:t>Candidate provides evidence for level of competence</a:t>
            </a:r>
          </a:p>
          <a:p>
            <a:r>
              <a:rPr lang="en-GB" dirty="0"/>
              <a:t>Focuses of 4-6 competences</a:t>
            </a:r>
          </a:p>
        </p:txBody>
      </p:sp>
    </p:spTree>
    <p:extLst>
      <p:ext uri="{BB962C8B-B14F-4D97-AF65-F5344CB8AC3E}">
        <p14:creationId xmlns:p14="http://schemas.microsoft.com/office/powerpoint/2010/main" xmlns="" val="26772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3D4F6CFD-1DC2-4F44-8544-42ABC5D8B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0" y="0"/>
            <a:ext cx="9741159" cy="1613386"/>
          </a:xfrm>
        </p:spPr>
        <p:txBody>
          <a:bodyPr/>
          <a:lstStyle/>
          <a:p>
            <a:r>
              <a:rPr lang="en-GB" sz="3200" dirty="0"/>
              <a:t>Competencies Activity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xmlns="" id="{6285650A-2302-4972-BA11-A178304BB852}"/>
              </a:ext>
            </a:extLst>
          </p:cNvPr>
          <p:cNvSpPr txBox="1">
            <a:spLocks/>
          </p:cNvSpPr>
          <p:nvPr/>
        </p:nvSpPr>
        <p:spPr>
          <a:xfrm>
            <a:off x="121297" y="2413000"/>
            <a:ext cx="7455159" cy="31200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GB" sz="4000" dirty="0"/>
              <a:t>Make a list of at least four competencies you think are important in the workplace.</a:t>
            </a:r>
          </a:p>
          <a:p>
            <a:pPr marL="0" indent="0">
              <a:buFont typeface="Wingdings 2" charset="2"/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8170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xmlns="" id="{322AEC1C-700D-4670-AB84-660213AE8A7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xmlns="" id="{FD0406F2-17B9-43E0-A331-235C91624CD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3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754" y="550506"/>
            <a:ext cx="3269463" cy="5114797"/>
          </a:xfrm>
        </p:spPr>
        <p:txBody>
          <a:bodyPr anchor="t">
            <a:normAutofit/>
          </a:bodyPr>
          <a:lstStyle/>
          <a:p>
            <a:r>
              <a:rPr lang="en-GB" sz="3100" dirty="0"/>
              <a:t>Competencies</a:t>
            </a:r>
          </a:p>
        </p:txBody>
      </p:sp>
      <p:graphicFrame>
        <p:nvGraphicFramePr>
          <p:cNvPr id="20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30416881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9" descr="A close up of a black background&#10;&#10;Description generated with high confidence">
            <a:extLst>
              <a:ext uri="{FF2B5EF4-FFF2-40B4-BE49-F238E27FC236}">
                <a16:creationId xmlns:a16="http://schemas.microsoft.com/office/drawing/2014/main" xmlns="" id="{F295EA4E-3111-4EDB-92E6-1223397031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4360" y="2530929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74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of the competencies question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2827" t="20922" r="52824" b="18780"/>
          <a:stretch/>
        </p:blipFill>
        <p:spPr>
          <a:xfrm>
            <a:off x="3270141" y="1774556"/>
            <a:ext cx="4742481" cy="491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3213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521</TotalTime>
  <Words>1100</Words>
  <Application>Microsoft Office PowerPoint</Application>
  <PresentationFormat>Custom</PresentationFormat>
  <Paragraphs>155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Quotable</vt:lpstr>
      <vt:lpstr>Competency Based Interviews</vt:lpstr>
      <vt:lpstr>Objectives</vt:lpstr>
      <vt:lpstr>Semi-Structured Interview</vt:lpstr>
      <vt:lpstr>What are competencies?</vt:lpstr>
      <vt:lpstr>Strengths and Weaknesses</vt:lpstr>
      <vt:lpstr>Competency Based Interviews</vt:lpstr>
      <vt:lpstr>Competencies Activity</vt:lpstr>
      <vt:lpstr>Competencies</vt:lpstr>
      <vt:lpstr>Results of the competencies question</vt:lpstr>
      <vt:lpstr>Preparation for the Interview</vt:lpstr>
      <vt:lpstr>Preparation  for the  Interview</vt:lpstr>
      <vt:lpstr>Which competencies?</vt:lpstr>
      <vt:lpstr>Example Competency Based Questions</vt:lpstr>
      <vt:lpstr>Probing Questions</vt:lpstr>
      <vt:lpstr>STAR Method</vt:lpstr>
      <vt:lpstr>Applying the STAR Method</vt:lpstr>
      <vt:lpstr>Example Questions</vt:lpstr>
      <vt:lpstr>Activity</vt:lpstr>
      <vt:lpstr>Assessment during the interview</vt:lpstr>
      <vt:lpstr>Interview Scoring Booklet</vt:lpstr>
      <vt:lpstr>Summary</vt:lpstr>
      <vt:lpstr>Questions?</vt:lpstr>
    </vt:vector>
  </TitlesOfParts>
  <Company>New College Durham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Based Interviews</dc:title>
  <dc:creator>Nicola Bowman</dc:creator>
  <cp:lastModifiedBy>David</cp:lastModifiedBy>
  <cp:revision>25</cp:revision>
  <dcterms:created xsi:type="dcterms:W3CDTF">2017-11-22T09:51:49Z</dcterms:created>
  <dcterms:modified xsi:type="dcterms:W3CDTF">2017-11-28T14:19:34Z</dcterms:modified>
</cp:coreProperties>
</file>