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Ubuntu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Ubuntu-bold.fntdata"/><Relationship Id="rId27" Type="http://schemas.openxmlformats.org/officeDocument/2006/relationships/font" Target="fonts/Ubuntu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Ubuntu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Ubuntu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554948b99_2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1554948b99_2_8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360187e6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360187e6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34527848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34527848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a1f27ab03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a1f27ab03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34527848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34527848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5d46f310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45d46f310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7c1017f73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47c1017f7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45d46f3107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45d46f310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7c1017f7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47c1017f7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360187e6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360187e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5d46f3107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45d46f310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a1f27ab0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2a1f27ab03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47c1017f7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47c1017f7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554948b99_2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1554948b99_2_1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a1f27ab0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Mobility Roundtable, DreamFoundation, BNEF; </a:t>
            </a:r>
            <a:br>
              <a:rPr lang="en"/>
            </a:br>
            <a:r>
              <a:rPr lang="en"/>
              <a:t>HAKES, DreamApply, </a:t>
            </a:r>
            <a:r>
              <a:rPr lang="en"/>
              <a:t>DREAM IMPACT OÜ, DREAM EDUCATION OÜ</a:t>
            </a:r>
            <a:endParaRPr/>
          </a:p>
        </p:txBody>
      </p:sp>
      <p:sp>
        <p:nvSpPr>
          <p:cNvPr id="143" name="Google Shape;143;g2a1f27ab03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360187e6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360187e6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360187e6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360187e6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7335c873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7335c873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2ee89b03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2ee89b03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2ee89b03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2ee89b03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360187e67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360187e67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able" type="tbl">
  <p:cSld name="TAB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1"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9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9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9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9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0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20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20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20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1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1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21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1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21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22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23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24"/>
          <p:cNvSpPr txBox="1"/>
          <p:nvPr>
            <p:ph idx="1" type="body"/>
          </p:nvPr>
        </p:nvSpPr>
        <p:spPr>
          <a:xfrm rot="5400000">
            <a:off x="2874962" y="-1217613"/>
            <a:ext cx="3394075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24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25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25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nordicedtechforum.org/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hyperlink" Target="https://www.youtube.com/watch?v=R35gebsTkDI" TargetMode="External"/><Relationship Id="rId5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hyperlink" Target="https://www.youtube.com/watch?v=inJ1HXSKYnw&amp;feature=youtu.be" TargetMode="External"/><Relationship Id="rId5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ocs.google.com/presentation/d/1RjOr8ATdyas81K9PHpDLDzHlzm6sUZVIMnIUIbip2I8/edit?fbclid=IwAR269_sOrDQq1IgUM-sm8ijuk1nGQwuZC0sZkn_MX6o9YMjfv-ei2eyfqxw#slide=id.g45b7b8c074_0_216" TargetMode="External"/><Relationship Id="rId4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rive.google.com/file/d/1ibDtVcXQXGL3l31TxKnJTSRzcScYGpMa/view?fbclid=IwAR2vvtQPUFkPVAEQkmba_BB_vZtFADuwj-xnwZ061oiOcrXsWJxYtRBmFLs" TargetMode="External"/><Relationship Id="rId4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youtube.com/watch?v=67qOI9fLn_A" TargetMode="External"/><Relationship Id="rId4" Type="http://schemas.openxmlformats.org/officeDocument/2006/relationships/image" Target="../media/image6.png"/><Relationship Id="rId5" Type="http://schemas.openxmlformats.org/officeDocument/2006/relationships/hyperlink" Target="https://www.youtube.com/watch?v=67qOI9fLn_A" TargetMode="External"/><Relationship Id="rId6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hyperlink" Target="mailto:mart.aro@dreamapply.com" TargetMode="External"/><Relationship Id="rId4" Type="http://schemas.openxmlformats.org/officeDocument/2006/relationships/image" Target="../media/image4.png"/><Relationship Id="rId5" Type="http://schemas.openxmlformats.org/officeDocument/2006/relationships/hyperlink" Target="http://nordicedtechforum.org/" TargetMode="External"/><Relationship Id="rId6" Type="http://schemas.openxmlformats.org/officeDocument/2006/relationships/image" Target="../media/image11.png"/><Relationship Id="rId7" Type="http://schemas.openxmlformats.org/officeDocument/2006/relationships/image" Target="../media/image17.png"/><Relationship Id="rId8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estonia.dreamapply.com/" TargetMode="External"/><Relationship Id="rId4" Type="http://schemas.openxmlformats.org/officeDocument/2006/relationships/hyperlink" Target="https://aec.dreamapply.com/" TargetMode="External"/><Relationship Id="rId5" Type="http://schemas.openxmlformats.org/officeDocument/2006/relationships/hyperlink" Target="https://apply.stipendiumhungaricum.hu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Relationship Id="rId4" Type="http://schemas.openxmlformats.org/officeDocument/2006/relationships/image" Target="../media/image3.jpg"/><Relationship Id="rId5" Type="http://schemas.openxmlformats.org/officeDocument/2006/relationships/image" Target="../media/image16.png"/><Relationship Id="rId6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>
            <p:ph type="ctrTitle"/>
          </p:nvPr>
        </p:nvSpPr>
        <p:spPr>
          <a:xfrm>
            <a:off x="1886600" y="1308500"/>
            <a:ext cx="5719500" cy="19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hacking education</a:t>
            </a:r>
            <a:endParaRPr sz="36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märt aro</a:t>
            </a:r>
            <a:endParaRPr sz="18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5" name="Google Shape;135;p26"/>
          <p:cNvSpPr/>
          <p:nvPr/>
        </p:nvSpPr>
        <p:spPr>
          <a:xfrm>
            <a:off x="2051776" y="4371975"/>
            <a:ext cx="51849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tallinn 08.11.2018</a:t>
            </a:r>
            <a:endParaRPr i="0" sz="1000" u="none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5"/>
          <p:cNvSpPr txBox="1"/>
          <p:nvPr>
            <p:ph idx="1" type="subTitle"/>
          </p:nvPr>
        </p:nvSpPr>
        <p:spPr>
          <a:xfrm>
            <a:off x="1371600" y="1880800"/>
            <a:ext cx="6400800" cy="12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100B EUR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6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6"/>
          <p:cNvSpPr txBox="1"/>
          <p:nvPr/>
        </p:nvSpPr>
        <p:spPr>
          <a:xfrm>
            <a:off x="537175" y="1454375"/>
            <a:ext cx="7990200" cy="29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startup - a small group of enthusiasts who wish to solve a problem in a new, sustainable and scalable way</a:t>
            </a:r>
            <a:endParaRPr sz="36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888888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2513" y="152400"/>
            <a:ext cx="635896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3700" y="0"/>
            <a:ext cx="963198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43563"/>
            <a:ext cx="213360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051" y="482750"/>
            <a:ext cx="7427526" cy="417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40"/>
          <p:cNvSpPr txBox="1"/>
          <p:nvPr>
            <p:ph idx="1" type="subTitle"/>
          </p:nvPr>
        </p:nvSpPr>
        <p:spPr>
          <a:xfrm>
            <a:off x="1371600" y="2914650"/>
            <a:ext cx="6400800" cy="13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6" name="Google Shape;22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5000" y="152400"/>
            <a:ext cx="9188999" cy="4782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4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25" y="152388"/>
            <a:ext cx="1847850" cy="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4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700" y="1581850"/>
            <a:ext cx="6447276" cy="181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2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8" name="Google Shape;238;p4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7075" y="306567"/>
            <a:ext cx="4409850" cy="44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3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43"/>
          <p:cNvSpPr txBox="1"/>
          <p:nvPr/>
        </p:nvSpPr>
        <p:spPr>
          <a:xfrm>
            <a:off x="838200" y="17502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4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1" cy="5045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62250" y="546963"/>
            <a:ext cx="3619500" cy="277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4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44"/>
          <p:cNvSpPr txBox="1"/>
          <p:nvPr/>
        </p:nvSpPr>
        <p:spPr>
          <a:xfrm>
            <a:off x="838200" y="17502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44"/>
          <p:cNvSpPr txBox="1"/>
          <p:nvPr/>
        </p:nvSpPr>
        <p:spPr>
          <a:xfrm>
            <a:off x="1524000" y="2005700"/>
            <a:ext cx="64008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let’s join forces!</a:t>
            </a:r>
            <a:endParaRPr sz="48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888888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>
            <p:ph type="ctrTitle"/>
          </p:nvPr>
        </p:nvSpPr>
        <p:spPr>
          <a:xfrm>
            <a:off x="945750" y="327000"/>
            <a:ext cx="7252500" cy="42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government services			99% online</a:t>
            </a:r>
            <a:endParaRPr sz="24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doing taxes						3 minutes</a:t>
            </a:r>
            <a:endParaRPr sz="24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establishing a company		20 minutes</a:t>
            </a:r>
            <a:endParaRPr sz="24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voting for parliament			done online</a:t>
            </a:r>
            <a:endParaRPr sz="24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internet is considered			a human right</a:t>
            </a:r>
            <a:endParaRPr sz="24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become an e-resident, get a startup visa!</a:t>
            </a:r>
            <a:endParaRPr sz="24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5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45"/>
          <p:cNvSpPr txBox="1"/>
          <p:nvPr/>
        </p:nvSpPr>
        <p:spPr>
          <a:xfrm>
            <a:off x="838200" y="17502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45"/>
          <p:cNvSpPr txBox="1"/>
          <p:nvPr/>
        </p:nvSpPr>
        <p:spPr>
          <a:xfrm>
            <a:off x="0" y="1597825"/>
            <a:ext cx="9144000" cy="18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global centre of excellence</a:t>
            </a:r>
            <a:endParaRPr sz="48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for innovation in education </a:t>
            </a:r>
            <a:endParaRPr sz="48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888888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6"/>
          <p:cNvSpPr/>
          <p:nvPr/>
        </p:nvSpPr>
        <p:spPr>
          <a:xfrm>
            <a:off x="5900200" y="1871813"/>
            <a:ext cx="3079200" cy="178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märt aro</a:t>
            </a:r>
            <a:endParaRPr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mart.aro@dreamapply.com</a:t>
            </a:r>
            <a:br>
              <a:rPr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+372 5341 5761</a:t>
            </a:r>
            <a:br>
              <a:rPr lang="en" sz="12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12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66" name="Google Shape;266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82362" y="782000"/>
            <a:ext cx="1697700" cy="93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71401" y="2116154"/>
            <a:ext cx="1697699" cy="1291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7050" y="775663"/>
            <a:ext cx="1802875" cy="79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68837" y="3802813"/>
            <a:ext cx="3702825" cy="11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>
            <p:ph type="ctrTitle"/>
          </p:nvPr>
        </p:nvSpPr>
        <p:spPr>
          <a:xfrm>
            <a:off x="945750" y="327000"/>
            <a:ext cx="7252500" cy="42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passionate about education</a:t>
            </a:r>
            <a:endParaRPr sz="24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co-founder of 4 companies in education</a:t>
            </a:r>
            <a:endParaRPr sz="24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co-founder of 3 non-profit organisations</a:t>
            </a:r>
            <a:endParaRPr sz="24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7800" y="1703700"/>
            <a:ext cx="2280900" cy="12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9"/>
          <p:cNvSpPr/>
          <p:nvPr/>
        </p:nvSpPr>
        <p:spPr>
          <a:xfrm>
            <a:off x="2051776" y="4371975"/>
            <a:ext cx="51849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000" u="none" cap="none" strike="noStrike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2" name="Google Shape;152;p29"/>
          <p:cNvSpPr/>
          <p:nvPr/>
        </p:nvSpPr>
        <p:spPr>
          <a:xfrm>
            <a:off x="1595250" y="4045425"/>
            <a:ext cx="59460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BACC6"/>
                </a:solidFill>
                <a:latin typeface="Calibri"/>
                <a:ea typeface="Calibri"/>
                <a:cs typeface="Calibri"/>
                <a:sym typeface="Calibri"/>
              </a:rPr>
              <a:t>Europe's Leading University Applicants Management Platform</a:t>
            </a:r>
            <a:endParaRPr b="0" i="0" sz="1800" u="none" cap="none" strike="noStrike">
              <a:solidFill>
                <a:srgbClr val="4BAC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/>
        </p:nvSpPr>
        <p:spPr>
          <a:xfrm>
            <a:off x="1429100" y="273200"/>
            <a:ext cx="64371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achievements</a:t>
            </a:r>
            <a:endParaRPr sz="24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8" name="Google Shape;158;p30"/>
          <p:cNvSpPr txBox="1"/>
          <p:nvPr/>
        </p:nvSpPr>
        <p:spPr>
          <a:xfrm>
            <a:off x="1332200" y="743250"/>
            <a:ext cx="6630900" cy="36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ACC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AutoNum type="arabicPeriod"/>
            </a:pPr>
            <a:r>
              <a:rPr lang="en" sz="22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Estonian national admission system for international students</a:t>
            </a:r>
            <a:br>
              <a:rPr lang="en" sz="22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en">
                <a:solidFill>
                  <a:srgbClr val="4BACC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/>
              </a:rPr>
              <a:t>estonia.dreamapply.com</a:t>
            </a:r>
            <a:br>
              <a:rPr lang="en" sz="2200">
                <a:solidFill>
                  <a:srgbClr val="4BACC6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2200">
              <a:solidFill>
                <a:srgbClr val="4BACC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AutoNum type="arabicPeriod"/>
            </a:pPr>
            <a:r>
              <a:rPr lang="en" sz="22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AEC</a:t>
            </a:r>
            <a:r>
              <a:rPr lang="en" sz="22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exchange management system</a:t>
            </a:r>
            <a:br>
              <a:rPr lang="en" sz="22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en">
                <a:solidFill>
                  <a:srgbClr val="4BACC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/>
              </a:rPr>
              <a:t>aec.dreamapply.com</a:t>
            </a:r>
            <a:endParaRPr>
              <a:solidFill>
                <a:srgbClr val="4BACC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AutoNum type="arabicPeriod"/>
            </a:pPr>
            <a:r>
              <a:rPr lang="en" sz="22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Hungarian national scholarship system</a:t>
            </a:r>
            <a:br>
              <a:rPr lang="en" sz="22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en">
                <a:solidFill>
                  <a:srgbClr val="4BACC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5"/>
              </a:rPr>
              <a:t>apply.stipendiumhungaricum.hu</a:t>
            </a:r>
            <a:endParaRPr>
              <a:solidFill>
                <a:srgbClr val="4BACC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/>
          <p:nvPr/>
        </p:nvSpPr>
        <p:spPr>
          <a:xfrm>
            <a:off x="2296175" y="4528000"/>
            <a:ext cx="6354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1987</a:t>
            </a:r>
            <a:endParaRPr b="1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64" name="Google Shape;164;p31"/>
          <p:cNvPicPr preferRelativeResize="0"/>
          <p:nvPr/>
        </p:nvPicPr>
        <p:blipFill rotWithShape="1">
          <a:blip r:embed="rId3">
            <a:alphaModFix/>
          </a:blip>
          <a:srcRect b="11738" l="0" r="0" t="0"/>
          <a:stretch/>
        </p:blipFill>
        <p:spPr>
          <a:xfrm>
            <a:off x="975700" y="795425"/>
            <a:ext cx="3070570" cy="356738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1"/>
          <p:cNvSpPr txBox="1"/>
          <p:nvPr/>
        </p:nvSpPr>
        <p:spPr>
          <a:xfrm>
            <a:off x="6594800" y="4528000"/>
            <a:ext cx="6969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2017</a:t>
            </a:r>
            <a:endParaRPr b="1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66" name="Google Shape;166;p31"/>
          <p:cNvSpPr txBox="1"/>
          <p:nvPr/>
        </p:nvSpPr>
        <p:spPr>
          <a:xfrm>
            <a:off x="1047300" y="87050"/>
            <a:ext cx="68514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for applicants things have changed in </a:t>
            </a:r>
            <a:r>
              <a:rPr lang="en" sz="2400">
                <a:solidFill>
                  <a:srgbClr val="4BACC6"/>
                </a:solidFill>
                <a:latin typeface="Ubuntu"/>
                <a:ea typeface="Ubuntu"/>
                <a:cs typeface="Ubuntu"/>
                <a:sym typeface="Ubuntu"/>
              </a:rPr>
              <a:t>30 years</a:t>
            </a:r>
            <a:r>
              <a:rPr lang="en" sz="24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...</a:t>
            </a:r>
            <a:endParaRPr sz="24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67" name="Google Shape;167;p31"/>
          <p:cNvPicPr preferRelativeResize="0"/>
          <p:nvPr/>
        </p:nvPicPr>
        <p:blipFill rotWithShape="1">
          <a:blip r:embed="rId4">
            <a:alphaModFix amt="80000"/>
          </a:blip>
          <a:srcRect b="-1099" l="0" r="26702" t="1100"/>
          <a:stretch/>
        </p:blipFill>
        <p:spPr>
          <a:xfrm>
            <a:off x="4995750" y="795413"/>
            <a:ext cx="3287625" cy="355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1"/>
          <p:cNvSpPr/>
          <p:nvPr/>
        </p:nvSpPr>
        <p:spPr>
          <a:xfrm>
            <a:off x="8185600" y="844725"/>
            <a:ext cx="160200" cy="111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31"/>
          <p:cNvSpPr/>
          <p:nvPr/>
        </p:nvSpPr>
        <p:spPr>
          <a:xfrm>
            <a:off x="6955825" y="859400"/>
            <a:ext cx="635400" cy="111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/>
        </p:nvSpPr>
        <p:spPr>
          <a:xfrm>
            <a:off x="4495725" y="1329075"/>
            <a:ext cx="4283100" cy="20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but admission offices work like </a:t>
            </a:r>
            <a:r>
              <a:rPr lang="en" sz="2400">
                <a:solidFill>
                  <a:srgbClr val="4BACC6"/>
                </a:solidFill>
                <a:latin typeface="Ubuntu"/>
                <a:ea typeface="Ubuntu"/>
                <a:cs typeface="Ubuntu"/>
                <a:sym typeface="Ubuntu"/>
              </a:rPr>
              <a:t>in 1987,</a:t>
            </a:r>
            <a:r>
              <a:rPr lang="en" sz="24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only the process has become more </a:t>
            </a:r>
            <a:r>
              <a:rPr lang="en" sz="2400">
                <a:solidFill>
                  <a:srgbClr val="4BACC6"/>
                </a:solidFill>
                <a:latin typeface="Ubuntu"/>
                <a:ea typeface="Ubuntu"/>
                <a:cs typeface="Ubuntu"/>
                <a:sym typeface="Ubuntu"/>
              </a:rPr>
              <a:t>complicated</a:t>
            </a:r>
            <a:r>
              <a:rPr lang="en" sz="2400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...</a:t>
            </a:r>
            <a:endParaRPr sz="2400">
              <a:solidFill>
                <a:schemeClr val="accent5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75" name="Google Shape;17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625" y="373006"/>
            <a:ext cx="3703725" cy="4327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3"/>
          <p:cNvPicPr preferRelativeResize="0"/>
          <p:nvPr/>
        </p:nvPicPr>
        <p:blipFill rotWithShape="1">
          <a:blip r:embed="rId3">
            <a:alphaModFix/>
          </a:blip>
          <a:srcRect b="0" l="6243" r="2748" t="4843"/>
          <a:stretch/>
        </p:blipFill>
        <p:spPr>
          <a:xfrm>
            <a:off x="342150" y="841625"/>
            <a:ext cx="8459700" cy="4137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3"/>
          <p:cNvSpPr txBox="1"/>
          <p:nvPr/>
        </p:nvSpPr>
        <p:spPr>
          <a:xfrm>
            <a:off x="342150" y="190650"/>
            <a:ext cx="4171200" cy="3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today's reality...</a:t>
            </a:r>
            <a:endParaRPr sz="24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/>
          <p:nvPr/>
        </p:nvSpPr>
        <p:spPr>
          <a:xfrm>
            <a:off x="1397100" y="1772600"/>
            <a:ext cx="5667600" cy="2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4BACC6"/>
                </a:solidFill>
                <a:latin typeface="Ubuntu"/>
                <a:ea typeface="Ubuntu"/>
                <a:cs typeface="Ubuntu"/>
                <a:sym typeface="Ubuntu"/>
              </a:rPr>
              <a:t>Increases </a:t>
            </a:r>
            <a:r>
              <a:rPr lang="en" sz="22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applicants number </a:t>
            </a:r>
            <a:r>
              <a:rPr lang="en" sz="2200">
                <a:solidFill>
                  <a:srgbClr val="4BACC6"/>
                </a:solidFill>
                <a:latin typeface="Ubuntu"/>
                <a:ea typeface="Ubuntu"/>
                <a:cs typeface="Ubuntu"/>
                <a:sym typeface="Ubuntu"/>
              </a:rPr>
              <a:t>50-100%</a:t>
            </a:r>
            <a:endParaRPr sz="22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cuts </a:t>
            </a:r>
            <a:r>
              <a:rPr lang="en" sz="2200">
                <a:solidFill>
                  <a:srgbClr val="4BACC6"/>
                </a:solidFill>
                <a:latin typeface="Ubuntu"/>
                <a:ea typeface="Ubuntu"/>
                <a:cs typeface="Ubuntu"/>
                <a:sym typeface="Ubuntu"/>
              </a:rPr>
              <a:t>60% </a:t>
            </a:r>
            <a:r>
              <a:rPr lang="en" sz="22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of admin work for universities</a:t>
            </a:r>
            <a:endParaRPr sz="22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ROI in less than </a:t>
            </a:r>
            <a:r>
              <a:rPr lang="en" sz="2200">
                <a:solidFill>
                  <a:srgbClr val="4BACC6"/>
                </a:solidFill>
                <a:latin typeface="Ubuntu"/>
                <a:ea typeface="Ubuntu"/>
                <a:cs typeface="Ubuntu"/>
                <a:sym typeface="Ubuntu"/>
              </a:rPr>
              <a:t>6 months</a:t>
            </a:r>
            <a:endParaRPr sz="2200">
              <a:solidFill>
                <a:srgbClr val="4BACC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87" name="Google Shape;187;p34"/>
          <p:cNvSpPr txBox="1"/>
          <p:nvPr/>
        </p:nvSpPr>
        <p:spPr>
          <a:xfrm>
            <a:off x="1397100" y="338350"/>
            <a:ext cx="5022600" cy="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BACC6"/>
                </a:solidFill>
                <a:latin typeface="Ubuntu"/>
                <a:ea typeface="Ubuntu"/>
                <a:cs typeface="Ubuntu"/>
                <a:sym typeface="Ubuntu"/>
              </a:rPr>
              <a:t>DreamApply </a:t>
            </a:r>
            <a:r>
              <a:rPr lang="en" sz="2400">
                <a:solidFill>
                  <a:srgbClr val="4BACC6"/>
                </a:solidFill>
                <a:latin typeface="Ubuntu"/>
                <a:ea typeface="Ubuntu"/>
                <a:cs typeface="Ubuntu"/>
                <a:sym typeface="Ubuntu"/>
              </a:rPr>
              <a:t>manages </a:t>
            </a:r>
            <a:r>
              <a:rPr lang="en" sz="2200">
                <a:solidFill>
                  <a:srgbClr val="4BACC6"/>
                </a:solidFill>
                <a:latin typeface="Ubuntu"/>
                <a:ea typeface="Ubuntu"/>
                <a:cs typeface="Ubuntu"/>
                <a:sym typeface="Ubuntu"/>
              </a:rPr>
              <a:t>applicants &amp; automates workflow </a:t>
            </a:r>
            <a:endParaRPr b="1" sz="2200">
              <a:solidFill>
                <a:srgbClr val="4BACC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88" name="Google Shape;188;p34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611350" y="2516675"/>
            <a:ext cx="567351" cy="56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4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696575" y="3305650"/>
            <a:ext cx="396900" cy="3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4600" y="778701"/>
            <a:ext cx="1686700" cy="353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4"/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696576" y="1812074"/>
            <a:ext cx="396900" cy="39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