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86" r:id="rId2"/>
    <p:sldId id="309" r:id="rId3"/>
    <p:sldId id="312" r:id="rId4"/>
    <p:sldId id="313" r:id="rId5"/>
    <p:sldId id="327" r:id="rId6"/>
    <p:sldId id="316" r:id="rId7"/>
    <p:sldId id="315" r:id="rId8"/>
    <p:sldId id="329" r:id="rId9"/>
    <p:sldId id="326" r:id="rId10"/>
    <p:sldId id="318" r:id="rId11"/>
    <p:sldId id="328" r:id="rId12"/>
  </p:sldIdLst>
  <p:sldSz cx="12192000" cy="6858000"/>
  <p:notesSz cx="6797675" cy="9926638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B730"/>
    <a:srgbClr val="336699"/>
    <a:srgbClr val="356699"/>
    <a:srgbClr val="3568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4" autoAdjust="0"/>
    <p:restoredTop sz="87224" autoAdjust="0"/>
  </p:normalViewPr>
  <p:slideViewPr>
    <p:cSldViewPr snapToGrid="0">
      <p:cViewPr varScale="1">
        <p:scale>
          <a:sx n="76" d="100"/>
          <a:sy n="7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268CB2-E021-44F5-A82E-9BFA24EED90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A40A2251-3CC8-4133-BB75-B59AF4A2F695}" type="pres">
      <dgm:prSet presAssocID="{84268CB2-E021-44F5-A82E-9BFA24EED90A}" presName="linearFlow" presStyleCnt="0">
        <dgm:presLayoutVars>
          <dgm:dir/>
          <dgm:resizeHandles val="exact"/>
        </dgm:presLayoutVars>
      </dgm:prSet>
      <dgm:spPr/>
    </dgm:pt>
  </dgm:ptLst>
  <dgm:cxnLst>
    <dgm:cxn modelId="{0302CDB2-5CE1-4031-A811-76AA68C84CEB}" type="presOf" srcId="{84268CB2-E021-44F5-A82E-9BFA24EED90A}" destId="{A40A2251-3CC8-4133-BB75-B59AF4A2F695}" srcOrd="0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60D9A9-8849-4A28-B330-8A4316C1DE61}" type="datetimeFigureOut">
              <a:rPr lang="sl-SI" smtClean="0"/>
              <a:t>8. 11. 2018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3EC806-140C-43F9-803A-0AFFAFF5B7F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9679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29FCB4-5DC9-4388-A81F-013A5FEA6287}" type="datetimeFigureOut">
              <a:rPr lang="sl-SI" smtClean="0"/>
              <a:t>8. 11. 2018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CB00C-77A3-4D2E-AD3E-5136CDC24D8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20512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71" name="Ograda opomb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l-SI" altLang="sl-SI" dirty="0" smtClean="0">
              <a:latin typeface="Arial" panose="020B0604020202020204" pitchFamily="34" charset="0"/>
            </a:endParaRPr>
          </a:p>
        </p:txBody>
      </p:sp>
      <p:sp>
        <p:nvSpPr>
          <p:cNvPr id="7172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8DD09B-21A5-446F-97A9-F9E45D5A191F}" type="slidenum">
              <a:rPr lang="sl-SI" altLang="sl-SI" smtClean="0"/>
              <a:pPr>
                <a:spcBef>
                  <a:spcPct val="0"/>
                </a:spcBef>
              </a:pPr>
              <a:t>1</a:t>
            </a:fld>
            <a:endParaRPr lang="sl-SI" altLang="sl-SI" smtClean="0"/>
          </a:p>
        </p:txBody>
      </p:sp>
    </p:spTree>
    <p:extLst>
      <p:ext uri="{BB962C8B-B14F-4D97-AF65-F5344CB8AC3E}">
        <p14:creationId xmlns:p14="http://schemas.microsoft.com/office/powerpoint/2010/main" val="10602833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E-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Learning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Delivering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Formats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in EU </a:t>
            </a:r>
            <a:r>
              <a:rPr lang="sl-SI" sz="1200" dirty="0" err="1" smtClean="0">
                <a:solidFill>
                  <a:schemeClr val="bg1"/>
                </a:solidFill>
                <a:latin typeface="Metropolis" panose="00000500000000000000" pitchFamily="50" charset="-18"/>
              </a:rPr>
              <a:t>Many</a:t>
            </a:r>
            <a:r>
              <a:rPr lang="sl-SI" sz="1200" dirty="0" smtClean="0">
                <a:solidFill>
                  <a:schemeClr val="bg1"/>
                </a:solidFill>
                <a:latin typeface="Metropolis" panose="00000500000000000000" pitchFamily="50" charset="-18"/>
              </a:rPr>
              <a:t> </a:t>
            </a:r>
            <a:r>
              <a:rPr lang="sl-SI" sz="1200" dirty="0" err="1" smtClean="0">
                <a:solidFill>
                  <a:schemeClr val="bg1"/>
                </a:solidFill>
                <a:latin typeface="Metropolis" panose="00000500000000000000" pitchFamily="50" charset="-18"/>
              </a:rPr>
              <a:t>formats</a:t>
            </a:r>
            <a:r>
              <a:rPr lang="sl-SI" sz="1200" dirty="0" smtClean="0">
                <a:solidFill>
                  <a:schemeClr val="bg1"/>
                </a:solidFill>
                <a:latin typeface="Metropolis" panose="00000500000000000000" pitchFamily="50" charset="-18"/>
              </a:rPr>
              <a:t> </a:t>
            </a:r>
            <a:r>
              <a:rPr lang="sl-SI" sz="1200" dirty="0" err="1" smtClean="0">
                <a:solidFill>
                  <a:schemeClr val="bg1"/>
                </a:solidFill>
                <a:latin typeface="Metropolis" panose="00000500000000000000" pitchFamily="50" charset="-18"/>
              </a:rPr>
              <a:t>from</a:t>
            </a:r>
            <a:r>
              <a:rPr lang="sl-SI" sz="1200" dirty="0" smtClean="0">
                <a:solidFill>
                  <a:schemeClr val="bg1"/>
                </a:solidFill>
                <a:latin typeface="Metropolis" panose="00000500000000000000" pitchFamily="50" charset="-18"/>
              </a:rPr>
              <a:t> </a:t>
            </a:r>
            <a:r>
              <a:rPr lang="sl-SI" sz="1200" dirty="0" err="1" smtClean="0">
                <a:solidFill>
                  <a:schemeClr val="bg1"/>
                </a:solidFill>
                <a:latin typeface="Metropolis" panose="00000500000000000000" pitchFamily="50" charset="-18"/>
              </a:rPr>
              <a:t>very</a:t>
            </a:r>
            <a:r>
              <a:rPr lang="sl-SI" sz="1200" dirty="0" smtClean="0">
                <a:solidFill>
                  <a:schemeClr val="bg1"/>
                </a:solidFill>
                <a:latin typeface="Metropolis" panose="00000500000000000000" pitchFamily="50" charset="-18"/>
              </a:rPr>
              <a:t> </a:t>
            </a:r>
            <a:r>
              <a:rPr lang="sl-SI" sz="1200" dirty="0" err="1" smtClean="0">
                <a:solidFill>
                  <a:schemeClr val="bg1"/>
                </a:solidFill>
                <a:latin typeface="Metropolis" panose="00000500000000000000" pitchFamily="50" charset="-18"/>
              </a:rPr>
              <a:t>basics</a:t>
            </a:r>
            <a:r>
              <a:rPr lang="sl-SI" sz="1200" dirty="0" smtClean="0">
                <a:solidFill>
                  <a:schemeClr val="bg1"/>
                </a:solidFill>
                <a:latin typeface="Metropolis" panose="00000500000000000000" pitchFamily="50" charset="-18"/>
              </a:rPr>
              <a:t> to </a:t>
            </a:r>
            <a:r>
              <a:rPr lang="sl-SI" sz="1200" dirty="0" err="1" smtClean="0">
                <a:solidFill>
                  <a:schemeClr val="bg1"/>
                </a:solidFill>
                <a:latin typeface="Metropolis" panose="00000500000000000000" pitchFamily="50" charset="-18"/>
              </a:rPr>
              <a:t>complex</a:t>
            </a:r>
            <a:r>
              <a:rPr lang="sl-SI" sz="1200" dirty="0" smtClean="0">
                <a:solidFill>
                  <a:schemeClr val="bg1"/>
                </a:solidFill>
                <a:latin typeface="Metropolis" panose="00000500000000000000" pitchFamily="50" charset="-18"/>
              </a:rPr>
              <a:t> </a:t>
            </a:r>
            <a:r>
              <a:rPr lang="sl-SI" sz="1200" dirty="0" err="1" smtClean="0">
                <a:solidFill>
                  <a:schemeClr val="bg1"/>
                </a:solidFill>
                <a:latin typeface="Metropolis" panose="00000500000000000000" pitchFamily="50" charset="-18"/>
              </a:rPr>
              <a:t>systems</a:t>
            </a:r>
            <a:endParaRPr lang="sl-SI" sz="1200" dirty="0" smtClean="0">
              <a:solidFill>
                <a:schemeClr val="bg1"/>
              </a:solidFill>
              <a:latin typeface="Metropolis" panose="00000500000000000000" pitchFamily="50" charset="-1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Non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traditinal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but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what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is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now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days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a non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traditional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student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in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the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era </a:t>
            </a:r>
            <a:r>
              <a:rPr lang="sl-SI" sz="1200" b="1" kern="1200" dirty="0" err="1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of</a:t>
            </a:r>
            <a:r>
              <a:rPr lang="sl-SI" sz="1200" b="1" kern="1200" dirty="0" smtClean="0">
                <a:solidFill>
                  <a:srgbClr val="336699"/>
                </a:solidFill>
                <a:latin typeface="Metropolis" panose="00000500000000000000" pitchFamily="50" charset="-18"/>
                <a:ea typeface="+mn-ea"/>
                <a:cs typeface="+mn-cs"/>
              </a:rPr>
              <a:t> LLL</a:t>
            </a:r>
            <a:endParaRPr lang="en-GB" sz="1200" b="1" kern="1200" dirty="0" smtClean="0">
              <a:solidFill>
                <a:srgbClr val="336699"/>
              </a:solidFill>
              <a:latin typeface="Metropolis" panose="00000500000000000000" pitchFamily="50" charset="-18"/>
              <a:ea typeface="+mn-ea"/>
              <a:cs typeface="+mn-cs"/>
            </a:endParaRPr>
          </a:p>
          <a:p>
            <a:endParaRPr lang="sl-SI" sz="1200" dirty="0" smtClean="0"/>
          </a:p>
          <a:p>
            <a:r>
              <a:rPr lang="sl-SI" sz="1200" dirty="0" smtClean="0"/>
              <a:t>DOBA Business </a:t>
            </a:r>
            <a:r>
              <a:rPr lang="sl-SI" sz="1200" dirty="0" err="1" smtClean="0"/>
              <a:t>Online</a:t>
            </a:r>
            <a:r>
              <a:rPr lang="sl-SI" sz="1200" dirty="0" smtClean="0"/>
              <a:t> </a:t>
            </a:r>
            <a:r>
              <a:rPr lang="sl-SI" sz="1200" dirty="0" err="1" smtClean="0"/>
              <a:t>Learning</a:t>
            </a:r>
            <a:r>
              <a:rPr lang="sl-SI" sz="1200" dirty="0" smtClean="0"/>
              <a:t> Model</a:t>
            </a:r>
          </a:p>
          <a:p>
            <a:pPr eaLnBrk="1" hangingPunct="1"/>
            <a:r>
              <a:rPr lang="sl-SI" sz="1200" dirty="0" smtClean="0">
                <a:solidFill>
                  <a:srgbClr val="FF9933"/>
                </a:solidFill>
                <a:latin typeface="Metropolis" panose="00000500000000000000"/>
              </a:rPr>
              <a:t>Teoretična izhodišča</a:t>
            </a:r>
          </a:p>
          <a:p>
            <a:pPr marL="285750" indent="-285750" eaLnBrk="1" hangingPunct="1">
              <a:buClr>
                <a:srgbClr val="FF9933"/>
              </a:buClr>
              <a:buFont typeface="Arial" pitchFamily="34" charset="0"/>
              <a:buChar char="•"/>
            </a:pPr>
            <a:r>
              <a:rPr lang="sl-SI" sz="1200" dirty="0" smtClean="0">
                <a:solidFill>
                  <a:srgbClr val="35689A"/>
                </a:solidFill>
                <a:latin typeface="Metropolis" panose="00000500000000000000"/>
              </a:rPr>
              <a:t>socialni konstruktivizem</a:t>
            </a:r>
          </a:p>
          <a:p>
            <a:pPr marL="285750" indent="-285750" eaLnBrk="1" hangingPunct="1">
              <a:buClr>
                <a:srgbClr val="FF9933"/>
              </a:buClr>
              <a:buFont typeface="Arial" pitchFamily="34" charset="0"/>
              <a:buChar char="•"/>
            </a:pPr>
            <a:r>
              <a:rPr lang="sl-SI" sz="1200" dirty="0" smtClean="0">
                <a:solidFill>
                  <a:srgbClr val="35689A"/>
                </a:solidFill>
                <a:latin typeface="Metropolis" panose="00000500000000000000"/>
              </a:rPr>
              <a:t>behaviorizem</a:t>
            </a:r>
          </a:p>
          <a:p>
            <a:pPr marL="285750" indent="-285750" eaLnBrk="1" hangingPunct="1">
              <a:buClr>
                <a:srgbClr val="FF9933"/>
              </a:buClr>
              <a:buFont typeface="Arial" pitchFamily="34" charset="0"/>
              <a:buChar char="•"/>
            </a:pPr>
            <a:r>
              <a:rPr lang="sl-SI" sz="1200" dirty="0" err="1" smtClean="0">
                <a:solidFill>
                  <a:srgbClr val="35689A"/>
                </a:solidFill>
                <a:latin typeface="Metropolis" panose="00000500000000000000"/>
              </a:rPr>
              <a:t>kognitivizem</a:t>
            </a:r>
            <a:endParaRPr lang="sl-SI" sz="1200" dirty="0" smtClean="0">
              <a:solidFill>
                <a:srgbClr val="35689A"/>
              </a:solidFill>
              <a:latin typeface="Metropolis" panose="00000500000000000000"/>
            </a:endParaRPr>
          </a:p>
          <a:p>
            <a:pPr marL="285750" indent="-285750" eaLnBrk="1" hangingPunct="1">
              <a:buClr>
                <a:srgbClr val="FF9933"/>
              </a:buClr>
              <a:buFont typeface="Arial" pitchFamily="34" charset="0"/>
              <a:buChar char="•"/>
            </a:pPr>
            <a:r>
              <a:rPr lang="sl-SI" sz="1200" dirty="0" err="1" smtClean="0">
                <a:solidFill>
                  <a:srgbClr val="35689A"/>
                </a:solidFill>
                <a:latin typeface="Metropolis" panose="00000500000000000000"/>
              </a:rPr>
              <a:t>konektivizem</a:t>
            </a:r>
            <a:endParaRPr lang="sl-SI" sz="1200" dirty="0" smtClean="0">
              <a:solidFill>
                <a:srgbClr val="35689A"/>
              </a:solidFill>
              <a:latin typeface="Metropolis" panose="00000500000000000000"/>
            </a:endParaRPr>
          </a:p>
          <a:p>
            <a:endParaRPr lang="sl-SI" sz="1200" dirty="0" smtClean="0"/>
          </a:p>
          <a:p>
            <a:pPr marL="285750" indent="-285750" eaLnBrk="1" hangingPunct="1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100" dirty="0" smtClean="0">
                <a:solidFill>
                  <a:srgbClr val="004696"/>
                </a:solidFill>
              </a:rPr>
              <a:t> </a:t>
            </a:r>
            <a:r>
              <a:rPr lang="en-US" sz="1200" dirty="0" smtClean="0">
                <a:solidFill>
                  <a:srgbClr val="336699"/>
                </a:solidFill>
                <a:latin typeface="Metropolis" panose="00000500000000000000" pitchFamily="50" charset="-18"/>
              </a:rPr>
              <a:t>Supported fully online distance learning</a:t>
            </a:r>
          </a:p>
          <a:p>
            <a:pPr marL="342900" indent="-342900" eaLnBrk="1" hangingPunct="1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336699"/>
                </a:solidFill>
                <a:latin typeface="Metropolis" panose="00000500000000000000" pitchFamily="50" charset="-18"/>
              </a:rPr>
              <a:t>Constructivist approach</a:t>
            </a:r>
          </a:p>
          <a:p>
            <a:pPr marL="342900" indent="-342900" eaLnBrk="1" hangingPunct="1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336699"/>
                </a:solidFill>
                <a:latin typeface="Metropolis" panose="00000500000000000000" pitchFamily="50" charset="-18"/>
              </a:rPr>
              <a:t>Collaborative learning</a:t>
            </a:r>
          </a:p>
          <a:p>
            <a:pPr marL="342900" indent="-342900" eaLnBrk="1" hangingPunct="1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336699"/>
                </a:solidFill>
                <a:latin typeface="Metropolis" panose="00000500000000000000" pitchFamily="50" charset="-18"/>
              </a:rPr>
              <a:t>Continuous assessment</a:t>
            </a:r>
          </a:p>
          <a:p>
            <a:pPr marL="342900" indent="-342900" eaLnBrk="1" hangingPunct="1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336699"/>
                </a:solidFill>
                <a:latin typeface="Metropolis" panose="00000500000000000000" pitchFamily="50" charset="-18"/>
              </a:rPr>
              <a:t>Student-centeredness </a:t>
            </a:r>
          </a:p>
          <a:p>
            <a:pPr marL="342900" indent="-342900" eaLnBrk="1" hangingPunct="1">
              <a:lnSpc>
                <a:spcPct val="150000"/>
              </a:lnSpc>
              <a:buClr>
                <a:srgbClr val="FFC000"/>
              </a:buClr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336699"/>
                </a:solidFill>
                <a:latin typeface="Metropolis" panose="00000500000000000000" pitchFamily="50" charset="-18"/>
              </a:rPr>
              <a:t>Practice oriented approach based on competence development</a:t>
            </a:r>
          </a:p>
          <a:p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CB00C-77A3-4D2E-AD3E-5136CDC24D89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5901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CB00C-77A3-4D2E-AD3E-5136CDC24D89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1766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CB00C-77A3-4D2E-AD3E-5136CDC24D89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928438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CB00C-77A3-4D2E-AD3E-5136CDC24D89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21105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CB00C-77A3-4D2E-AD3E-5136CDC24D89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3289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CB00C-77A3-4D2E-AD3E-5136CDC24D89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9898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CB00C-77A3-4D2E-AD3E-5136CDC24D89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90812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en-GB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CB00C-77A3-4D2E-AD3E-5136CDC24D89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42745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48467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96434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296" y="379561"/>
            <a:ext cx="3208528" cy="149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8253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  <p:cxnSp>
        <p:nvCxnSpPr>
          <p:cNvPr id="7" name="Raven povezovalnik 6"/>
          <p:cNvCxnSpPr/>
          <p:nvPr userDrawn="1"/>
        </p:nvCxnSpPr>
        <p:spPr>
          <a:xfrm>
            <a:off x="838200" y="1431985"/>
            <a:ext cx="10515600" cy="0"/>
          </a:xfrm>
          <a:prstGeom prst="line">
            <a:avLst/>
          </a:prstGeom>
          <a:ln>
            <a:solidFill>
              <a:srgbClr val="FAB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251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463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pPr/>
              <a:t>‹#›</a:t>
            </a:fld>
            <a:endParaRPr lang="sl-SI" dirty="0"/>
          </a:p>
        </p:txBody>
      </p:sp>
      <p:cxnSp>
        <p:nvCxnSpPr>
          <p:cNvPr id="8" name="Raven povezovalnik 7"/>
          <p:cNvCxnSpPr/>
          <p:nvPr userDrawn="1"/>
        </p:nvCxnSpPr>
        <p:spPr>
          <a:xfrm>
            <a:off x="838200" y="1431985"/>
            <a:ext cx="10515600" cy="0"/>
          </a:xfrm>
          <a:prstGeom prst="line">
            <a:avLst/>
          </a:prstGeom>
          <a:ln>
            <a:solidFill>
              <a:srgbClr val="FAB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521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8808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  <p:cxnSp>
        <p:nvCxnSpPr>
          <p:cNvPr id="9" name="Raven povezovalnik 8"/>
          <p:cNvCxnSpPr/>
          <p:nvPr userDrawn="1"/>
        </p:nvCxnSpPr>
        <p:spPr>
          <a:xfrm>
            <a:off x="838200" y="1431985"/>
            <a:ext cx="10515600" cy="0"/>
          </a:xfrm>
          <a:prstGeom prst="line">
            <a:avLst/>
          </a:prstGeom>
          <a:ln>
            <a:solidFill>
              <a:srgbClr val="FAB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6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  <p:cxnSp>
        <p:nvCxnSpPr>
          <p:cNvPr id="10" name="Raven povezovalnik 9"/>
          <p:cNvCxnSpPr/>
          <p:nvPr userDrawn="1"/>
        </p:nvCxnSpPr>
        <p:spPr>
          <a:xfrm>
            <a:off x="838200" y="1431985"/>
            <a:ext cx="10515600" cy="0"/>
          </a:xfrm>
          <a:prstGeom prst="line">
            <a:avLst/>
          </a:prstGeom>
          <a:ln>
            <a:solidFill>
              <a:srgbClr val="FAB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690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  <p:cxnSp>
        <p:nvCxnSpPr>
          <p:cNvPr id="6" name="Raven povezovalnik 5"/>
          <p:cNvCxnSpPr/>
          <p:nvPr userDrawn="1"/>
        </p:nvCxnSpPr>
        <p:spPr>
          <a:xfrm>
            <a:off x="838200" y="1431985"/>
            <a:ext cx="10515600" cy="0"/>
          </a:xfrm>
          <a:prstGeom prst="line">
            <a:avLst/>
          </a:prstGeom>
          <a:ln>
            <a:solidFill>
              <a:srgbClr val="FAB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893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90639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11349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32671-17B1-429C-A160-E432B4B1152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8258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dirty="0" smtClean="0"/>
              <a:t>Uredite slog naslova matrice</a:t>
            </a:r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1783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dirty="0" smtClean="0"/>
              <a:t>Uredite sloge besedila matrice</a:t>
            </a:r>
          </a:p>
          <a:p>
            <a:pPr lvl="1"/>
            <a:r>
              <a:rPr lang="sl-SI" dirty="0" smtClean="0"/>
              <a:t>Druga raven</a:t>
            </a:r>
          </a:p>
          <a:p>
            <a:pPr lvl="2"/>
            <a:r>
              <a:rPr lang="sl-SI" dirty="0" smtClean="0"/>
              <a:t>Tretja raven</a:t>
            </a:r>
          </a:p>
          <a:p>
            <a:pPr lvl="3"/>
            <a:r>
              <a:rPr lang="sl-SI" dirty="0" smtClean="0"/>
              <a:t>Četrta raven</a:t>
            </a:r>
          </a:p>
          <a:p>
            <a:pPr lvl="4"/>
            <a:r>
              <a:rPr lang="sl-SI" dirty="0" smtClean="0"/>
              <a:t>Peta raven</a:t>
            </a:r>
            <a:endParaRPr lang="sl-SI" dirty="0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336699"/>
                </a:solidFill>
                <a:latin typeface="Metropolis" panose="00000500000000000000" pitchFamily="50" charset="-18"/>
              </a:defRPr>
            </a:lvl1pPr>
          </a:lstStyle>
          <a:p>
            <a:fld id="{ECB32671-17B1-429C-A160-E432B4B11520}" type="slidenum">
              <a:rPr lang="sl-SI" smtClean="0"/>
              <a:pPr/>
              <a:t>‹#›</a:t>
            </a:fld>
            <a:endParaRPr lang="sl-SI" dirty="0"/>
          </a:p>
        </p:txBody>
      </p:sp>
      <p:cxnSp>
        <p:nvCxnSpPr>
          <p:cNvPr id="9" name="Raven povezovalnik 8"/>
          <p:cNvCxnSpPr/>
          <p:nvPr userDrawn="1"/>
        </p:nvCxnSpPr>
        <p:spPr>
          <a:xfrm>
            <a:off x="838200" y="5814204"/>
            <a:ext cx="10515600" cy="0"/>
          </a:xfrm>
          <a:prstGeom prst="line">
            <a:avLst/>
          </a:prstGeom>
          <a:ln>
            <a:solidFill>
              <a:srgbClr val="FAB73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Slika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695" y="5948840"/>
            <a:ext cx="1766978" cy="820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160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36699"/>
          </a:solidFill>
          <a:latin typeface="Metropolis" panose="00000500000000000000" pitchFamily="50" charset="-18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36699"/>
          </a:solidFill>
          <a:latin typeface="Metropolis" panose="00000500000000000000" pitchFamily="50" charset="-18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36699"/>
          </a:solidFill>
          <a:latin typeface="Metropolis" panose="00000500000000000000" pitchFamily="50" charset="-18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36699"/>
          </a:solidFill>
          <a:latin typeface="Metropolis" panose="00000500000000000000" pitchFamily="50" charset="-18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6699"/>
          </a:solidFill>
          <a:latin typeface="Metropolis" panose="00000500000000000000" pitchFamily="50" charset="-18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6699"/>
          </a:solidFill>
          <a:latin typeface="Metropolis" panose="00000500000000000000" pitchFamily="50" charset="-18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6.jf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irena.amic@doba.si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7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0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8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4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3"/>
          <p:cNvSpPr>
            <a:spLocks noGrp="1"/>
          </p:cNvSpPr>
          <p:nvPr>
            <p:ph type="ctrTitle"/>
          </p:nvPr>
        </p:nvSpPr>
        <p:spPr>
          <a:xfrm>
            <a:off x="1301699" y="3033990"/>
            <a:ext cx="9956539" cy="1307078"/>
          </a:xfrm>
        </p:spPr>
        <p:txBody>
          <a:bodyPr>
            <a:noAutofit/>
          </a:bodyPr>
          <a:lstStyle/>
          <a:p>
            <a:r>
              <a:rPr lang="sl-SI" altLang="sl-SI" sz="5400" i="0" dirty="0" smtClean="0">
                <a:solidFill>
                  <a:schemeClr val="tx1"/>
                </a:solidFill>
              </a:rPr>
              <a:t>THE DO‘S </a:t>
            </a:r>
            <a:r>
              <a:rPr lang="sl-SI" altLang="sl-SI" sz="5400" dirty="0" smtClean="0">
                <a:solidFill>
                  <a:schemeClr val="tx1"/>
                </a:solidFill>
              </a:rPr>
              <a:t>AND DON‘TS </a:t>
            </a:r>
            <a:br>
              <a:rPr lang="sl-SI" altLang="sl-SI" sz="5400" dirty="0" smtClean="0">
                <a:solidFill>
                  <a:schemeClr val="tx1"/>
                </a:solidFill>
              </a:rPr>
            </a:br>
            <a:r>
              <a:rPr lang="sl-SI" altLang="sl-SI" sz="5400" dirty="0" smtClean="0">
                <a:solidFill>
                  <a:schemeClr val="tx1"/>
                </a:solidFill>
              </a:rPr>
              <a:t>OF FULLY ONLINE DISTANCE LEARNING</a:t>
            </a:r>
            <a:endParaRPr lang="sl-SI" altLang="sl-SI" sz="5400" i="0" dirty="0" smtClean="0">
              <a:solidFill>
                <a:schemeClr val="tx1"/>
              </a:solidFill>
            </a:endParaRPr>
          </a:p>
        </p:txBody>
      </p:sp>
      <p:sp>
        <p:nvSpPr>
          <p:cNvPr id="6147" name="Podnaslov 4"/>
          <p:cNvSpPr>
            <a:spLocks noGrp="1"/>
          </p:cNvSpPr>
          <p:nvPr>
            <p:ph type="subTitle" idx="1"/>
          </p:nvPr>
        </p:nvSpPr>
        <p:spPr>
          <a:xfrm>
            <a:off x="3242127" y="5308416"/>
            <a:ext cx="5811521" cy="606696"/>
          </a:xfrm>
        </p:spPr>
        <p:txBody>
          <a:bodyPr>
            <a:normAutofit fontScale="92500" lnSpcReduction="10000"/>
          </a:bodyPr>
          <a:lstStyle/>
          <a:p>
            <a:r>
              <a:rPr lang="en-GB" altLang="sl-SI" sz="1600" dirty="0" smtClean="0">
                <a:solidFill>
                  <a:schemeClr val="tx1"/>
                </a:solidFill>
              </a:rPr>
              <a:t>The 32nd Annual </a:t>
            </a:r>
            <a:r>
              <a:rPr lang="en-GB" altLang="sl-SI" sz="1600" dirty="0" err="1" smtClean="0">
                <a:solidFill>
                  <a:schemeClr val="tx1"/>
                </a:solidFill>
              </a:rPr>
              <a:t>Businet</a:t>
            </a:r>
            <a:r>
              <a:rPr lang="en-GB" altLang="sl-SI" sz="1600" dirty="0" smtClean="0">
                <a:solidFill>
                  <a:schemeClr val="tx1"/>
                </a:solidFill>
              </a:rPr>
              <a:t> Conference  2018</a:t>
            </a:r>
            <a:r>
              <a:rPr lang="sl-SI" altLang="sl-SI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GB" altLang="sl-SI" sz="1600" dirty="0" err="1" smtClean="0">
                <a:solidFill>
                  <a:schemeClr val="tx1"/>
                </a:solidFill>
              </a:rPr>
              <a:t>Tallin</a:t>
            </a:r>
            <a:r>
              <a:rPr lang="en-GB" altLang="sl-SI" sz="1600" dirty="0" smtClean="0">
                <a:solidFill>
                  <a:schemeClr val="tx1"/>
                </a:solidFill>
              </a:rPr>
              <a:t>  Estonia</a:t>
            </a:r>
            <a:endParaRPr lang="en-GB" altLang="sl-SI" sz="1600" dirty="0">
              <a:solidFill>
                <a:schemeClr val="tx1"/>
              </a:solidFill>
            </a:endParaRPr>
          </a:p>
        </p:txBody>
      </p:sp>
      <p:pic>
        <p:nvPicPr>
          <p:cNvPr id="2" name="Slika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01523" y="6108152"/>
            <a:ext cx="1549196" cy="634990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3039" y="0"/>
            <a:ext cx="4001123" cy="1640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36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1160" y="179387"/>
            <a:ext cx="11363960" cy="82296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NO SUPPORT NO SUCCESS</a:t>
            </a:r>
            <a:endParaRPr lang="en-GB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4169" y="6397759"/>
            <a:ext cx="1080951" cy="443064"/>
          </a:xfrm>
          <a:prstGeom prst="rect">
            <a:avLst/>
          </a:prstGeom>
        </p:spPr>
      </p:pic>
      <p:pic>
        <p:nvPicPr>
          <p:cNvPr id="4" name="Slika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881" y="1325562"/>
            <a:ext cx="5755640" cy="4607877"/>
          </a:xfrm>
          <a:prstGeom prst="rect">
            <a:avLst/>
          </a:prstGeom>
        </p:spPr>
      </p:pic>
      <p:sp>
        <p:nvSpPr>
          <p:cNvPr id="8" name="PoljeZBesedilom 7"/>
          <p:cNvSpPr txBox="1"/>
          <p:nvPr/>
        </p:nvSpPr>
        <p:spPr>
          <a:xfrm>
            <a:off x="6685542" y="1328847"/>
            <a:ext cx="15748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Don‘t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sp>
        <p:nvSpPr>
          <p:cNvPr id="9" name="PoljeZBesedilom 8"/>
          <p:cNvSpPr txBox="1"/>
          <p:nvPr/>
        </p:nvSpPr>
        <p:spPr>
          <a:xfrm>
            <a:off x="6685542" y="3409672"/>
            <a:ext cx="12700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6776720" y="4004408"/>
            <a:ext cx="52222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smtClean="0"/>
              <a:t>p</a:t>
            </a:r>
            <a:r>
              <a:rPr lang="en-GB" sz="2400" dirty="0" err="1" smtClean="0"/>
              <a:t>rovide</a:t>
            </a:r>
            <a:r>
              <a:rPr lang="en-GB" sz="2400" dirty="0" smtClean="0"/>
              <a:t> sustainable support structure </a:t>
            </a:r>
          </a:p>
          <a:p>
            <a:r>
              <a:rPr lang="en-GB" sz="2400" dirty="0" smtClean="0"/>
              <a:t>      -</a:t>
            </a:r>
            <a:r>
              <a:rPr lang="en-GB" sz="2000" dirty="0" smtClean="0"/>
              <a:t>pedagogical support</a:t>
            </a:r>
          </a:p>
          <a:p>
            <a:r>
              <a:rPr lang="en-GB" sz="2000" dirty="0" smtClean="0"/>
              <a:t>       -administrative support</a:t>
            </a:r>
          </a:p>
          <a:p>
            <a:r>
              <a:rPr lang="en-GB" sz="2000" dirty="0" smtClean="0"/>
              <a:t>       -technical support   </a:t>
            </a:r>
            <a:endParaRPr lang="en-GB" sz="2000" dirty="0"/>
          </a:p>
        </p:txBody>
      </p:sp>
      <p:sp>
        <p:nvSpPr>
          <p:cNvPr id="11" name="PoljeZBesedilom 10"/>
          <p:cNvSpPr txBox="1"/>
          <p:nvPr/>
        </p:nvSpPr>
        <p:spPr>
          <a:xfrm>
            <a:off x="6776720" y="2031304"/>
            <a:ext cx="497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/>
              <a:t>expect students can be self-managed</a:t>
            </a:r>
            <a:r>
              <a:rPr lang="sl-SI" sz="2400" dirty="0" smtClean="0"/>
              <a:t> </a:t>
            </a:r>
            <a:r>
              <a:rPr lang="sl-SI" sz="2400" dirty="0" err="1" smtClean="0"/>
              <a:t>and</a:t>
            </a:r>
            <a:r>
              <a:rPr lang="sl-SI" sz="2400" dirty="0" smtClean="0"/>
              <a:t> </a:t>
            </a:r>
            <a:r>
              <a:rPr lang="en-GB" sz="2400" dirty="0" smtClean="0"/>
              <a:t>autonomous</a:t>
            </a:r>
            <a:endParaRPr lang="en-GB" sz="2400" dirty="0"/>
          </a:p>
        </p:txBody>
      </p:sp>
      <p:pic>
        <p:nvPicPr>
          <p:cNvPr id="12" name="Slika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211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605048" y="727005"/>
            <a:ext cx="5255173" cy="11940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sz="6000" dirty="0" err="1" smtClean="0">
                <a:solidFill>
                  <a:schemeClr val="tx1"/>
                </a:solidFill>
              </a:rPr>
              <a:t>Thank</a:t>
            </a:r>
            <a:r>
              <a:rPr lang="sl-SI" sz="6000" dirty="0" smtClean="0">
                <a:solidFill>
                  <a:schemeClr val="tx1"/>
                </a:solidFill>
              </a:rPr>
              <a:t> </a:t>
            </a:r>
            <a:r>
              <a:rPr lang="sl-SI" sz="6000" dirty="0" err="1" smtClean="0">
                <a:solidFill>
                  <a:schemeClr val="tx1"/>
                </a:solidFill>
              </a:rPr>
              <a:t>you</a:t>
            </a:r>
            <a:endParaRPr lang="sl-SI" sz="60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l-SI" dirty="0"/>
          </a:p>
        </p:txBody>
      </p:sp>
      <p:sp>
        <p:nvSpPr>
          <p:cNvPr id="6" name="PoljeZBesedilom 5"/>
          <p:cNvSpPr txBox="1"/>
          <p:nvPr/>
        </p:nvSpPr>
        <p:spPr>
          <a:xfrm>
            <a:off x="4281504" y="5053684"/>
            <a:ext cx="359403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hlinkClick r:id="rId2"/>
              </a:rPr>
              <a:t>irena.amic@doba.si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6030" y="6352688"/>
            <a:ext cx="1080951" cy="443064"/>
          </a:xfrm>
          <a:prstGeom prst="rect">
            <a:avLst/>
          </a:prstGeom>
        </p:spPr>
      </p:pic>
      <p:sp>
        <p:nvSpPr>
          <p:cNvPr id="15" name="AutoShape 2" descr="Slikovni rezultati za discussion"/>
          <p:cNvSpPr>
            <a:spLocks noChangeAspect="1" noChangeArrowheads="1"/>
          </p:cNvSpPr>
          <p:nvPr/>
        </p:nvSpPr>
        <p:spPr bwMode="auto">
          <a:xfrm>
            <a:off x="63500" y="-136525"/>
            <a:ext cx="2476500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6" name="Slika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4237" y="1938074"/>
            <a:ext cx="2295525" cy="2162175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81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70960" y="822533"/>
            <a:ext cx="7924800" cy="5451298"/>
          </a:xfrm>
        </p:spPr>
        <p:txBody>
          <a:bodyPr>
            <a:normAutofit fontScale="25000" lnSpcReduction="20000"/>
          </a:bodyPr>
          <a:lstStyle/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private higher education institution </a:t>
            </a:r>
            <a:endParaRPr lang="sl-SI" sz="9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nationally accredited but self-funded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panose="020B0604020202020204" pitchFamily="34" charset="0"/>
              </a:rPr>
              <a:t>18 years experience in providing supported fully online distance learning 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international accreditations</a:t>
            </a:r>
            <a:r>
              <a:rPr lang="sl-SI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9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</a:t>
            </a:r>
            <a:r>
              <a:rPr lang="sl-SI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9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online</a:t>
            </a:r>
            <a:r>
              <a:rPr lang="sl-SI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96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learning</a:t>
            </a:r>
            <a:endParaRPr lang="sl-SI" sz="9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1100 students </a:t>
            </a:r>
            <a:endParaRPr lang="sl-SI" sz="96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95 % fully online students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 bachelor programmes 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4 master programmes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1 PhD programme </a:t>
            </a:r>
          </a:p>
          <a:p>
            <a:pPr marL="342900" indent="-342900">
              <a:spcAft>
                <a:spcPts val="600"/>
              </a:spcAft>
              <a:defRPr/>
            </a:pPr>
            <a:r>
              <a:rPr lang="sl-SI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206</a:t>
            </a:r>
            <a:r>
              <a:rPr lang="en-GB" sz="9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teachers and tutors (not FTE)</a:t>
            </a:r>
          </a:p>
          <a:p>
            <a:pPr>
              <a:buSzPct val="100000"/>
            </a:pPr>
            <a:endParaRPr lang="en-GB" dirty="0">
              <a:solidFill>
                <a:srgbClr val="004696"/>
              </a:solidFill>
              <a:latin typeface="Tahoma" panose="020B060403050404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endParaRPr lang="sl-SI" dirty="0"/>
          </a:p>
        </p:txBody>
      </p:sp>
      <p:pic>
        <p:nvPicPr>
          <p:cNvPr id="6" name="Picture 2" descr="http://www.ro.si/slike/maribor-delo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1" r="4119"/>
          <a:stretch/>
        </p:blipFill>
        <p:spPr bwMode="auto">
          <a:xfrm>
            <a:off x="932347" y="396190"/>
            <a:ext cx="2329180" cy="1699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img.rtvslo.si/_up/drown/photos/2012/09/04/69305_85911_20101209_5_show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1" r="3378"/>
          <a:stretch/>
        </p:blipFill>
        <p:spPr bwMode="auto">
          <a:xfrm>
            <a:off x="932347" y="2264369"/>
            <a:ext cx="2340525" cy="1712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Palo uže žičare na Mariborskom Pohorju, ozlijeđeno 17 skijaša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66" r="24904" b="2620"/>
          <a:stretch/>
        </p:blipFill>
        <p:spPr bwMode="auto">
          <a:xfrm>
            <a:off x="921002" y="4145725"/>
            <a:ext cx="2340525" cy="191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65609" y="6273831"/>
            <a:ext cx="1101271" cy="451393"/>
          </a:xfrm>
          <a:prstGeom prst="rect">
            <a:avLst/>
          </a:prstGeom>
        </p:spPr>
      </p:pic>
      <p:pic>
        <p:nvPicPr>
          <p:cNvPr id="2" name="Slika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876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7820" y="639189"/>
            <a:ext cx="11244580" cy="808883"/>
          </a:xfrm>
        </p:spPr>
        <p:txBody>
          <a:bodyPr>
            <a:noAutofit/>
          </a:bodyPr>
          <a:lstStyle/>
          <a:p>
            <a:pPr lvl="0"/>
            <a:r>
              <a:rPr lang="sl-SI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HE REAL ‘GAME’ OF TEACHING </a:t>
            </a:r>
            <a:r>
              <a:rPr lang="sl-SI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DISTANCE &amp;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ONLINE</a:t>
            </a:r>
            <a:b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sl-SI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7" name="Pravokotnik 6"/>
          <p:cNvSpPr/>
          <p:nvPr/>
        </p:nvSpPr>
        <p:spPr>
          <a:xfrm>
            <a:off x="7634007" y="4617559"/>
            <a:ext cx="420370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define e-/online strategy clearly</a:t>
            </a:r>
            <a:endParaRPr lang="sl-SI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form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quality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framework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, 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institutional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standards</a:t>
            </a:r>
            <a:endParaRPr lang="sl-SI" sz="24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7680958" y="2375954"/>
            <a:ext cx="30556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j</a:t>
            </a:r>
            <a:r>
              <a:rPr lang="en-US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ust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it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sp>
        <p:nvSpPr>
          <p:cNvPr id="13" name="PoljeZBesedilom 12"/>
          <p:cNvSpPr txBox="1"/>
          <p:nvPr/>
        </p:nvSpPr>
        <p:spPr>
          <a:xfrm>
            <a:off x="7634007" y="3765501"/>
            <a:ext cx="12700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</a:t>
            </a:r>
          </a:p>
        </p:txBody>
      </p:sp>
      <p:sp>
        <p:nvSpPr>
          <p:cNvPr id="14" name="PoljeZBesedilom 13"/>
          <p:cNvSpPr txBox="1"/>
          <p:nvPr/>
        </p:nvSpPr>
        <p:spPr>
          <a:xfrm>
            <a:off x="7634007" y="1572320"/>
            <a:ext cx="15748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Don‘t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pic>
        <p:nvPicPr>
          <p:cNvPr id="15" name="Slika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4759" y="6328784"/>
            <a:ext cx="1161641" cy="476138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20" y="1448072"/>
            <a:ext cx="6906260" cy="478512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40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5835" y="113298"/>
            <a:ext cx="10515600" cy="929371"/>
          </a:xfrm>
        </p:spPr>
        <p:txBody>
          <a:bodyPr>
            <a:noAutofit/>
          </a:bodyPr>
          <a:lstStyle/>
          <a:p>
            <a:r>
              <a:rPr lang="sl-SI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STUDENT IS A KING </a:t>
            </a:r>
            <a:endParaRPr lang="sl-SI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42889" y="6307454"/>
            <a:ext cx="1105811" cy="453254"/>
          </a:xfrm>
          <a:prstGeom prst="rect">
            <a:avLst/>
          </a:prstGeom>
        </p:spPr>
      </p:pic>
      <p:sp>
        <p:nvSpPr>
          <p:cNvPr id="8" name="PoljeZBesedilom 7"/>
          <p:cNvSpPr txBox="1"/>
          <p:nvPr/>
        </p:nvSpPr>
        <p:spPr>
          <a:xfrm>
            <a:off x="6829660" y="3622820"/>
            <a:ext cx="12700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6829660" y="1249770"/>
            <a:ext cx="15748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Don‘t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835" y="900901"/>
            <a:ext cx="5607758" cy="5533319"/>
          </a:xfrm>
          <a:prstGeom prst="rect">
            <a:avLst/>
          </a:prstGeom>
        </p:spPr>
      </p:pic>
      <p:sp>
        <p:nvSpPr>
          <p:cNvPr id="11" name="PoljeZBesedilom 10"/>
          <p:cNvSpPr txBox="1"/>
          <p:nvPr/>
        </p:nvSpPr>
        <p:spPr>
          <a:xfrm>
            <a:off x="6829660" y="4368462"/>
            <a:ext cx="47548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know your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students</a:t>
            </a: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well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create study personas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prepare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students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for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online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learning</a:t>
            </a:r>
            <a:endParaRPr lang="en-GB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l-SI" sz="2400" dirty="0">
              <a:solidFill>
                <a:srgbClr val="336699"/>
              </a:solidFill>
              <a:latin typeface="Metropolis" panose="00000500000000000000" pitchFamily="50" charset="-18"/>
            </a:endParaRPr>
          </a:p>
        </p:txBody>
      </p:sp>
      <p:sp>
        <p:nvSpPr>
          <p:cNvPr id="12" name="PoljeZBesedilom 11"/>
          <p:cNvSpPr txBox="1"/>
          <p:nvPr/>
        </p:nvSpPr>
        <p:spPr>
          <a:xfrm>
            <a:off x="6829660" y="1999067"/>
            <a:ext cx="42046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follow blindly the others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expect the right thinking and attitude is there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74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78464" y="554384"/>
            <a:ext cx="11638358" cy="558316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</a:rPr>
              <a:t>WE </a:t>
            </a:r>
            <a:r>
              <a:rPr lang="sl-SI" sz="3600" dirty="0">
                <a:solidFill>
                  <a:schemeClr val="tx1"/>
                </a:solidFill>
              </a:rPr>
              <a:t>DON‘T </a:t>
            </a:r>
            <a:r>
              <a:rPr lang="en-US" sz="3600" dirty="0">
                <a:solidFill>
                  <a:schemeClr val="tx1"/>
                </a:solidFill>
              </a:rPr>
              <a:t>EXPECT PILOTS TO FLY A MODERN JET WITHOUT ANY TRAINING, </a:t>
            </a:r>
            <a:r>
              <a:rPr lang="sl-SI" sz="3600" dirty="0">
                <a:solidFill>
                  <a:schemeClr val="tx1"/>
                </a:solidFill>
              </a:rPr>
              <a:t>DO </a:t>
            </a:r>
            <a:r>
              <a:rPr lang="sl-SI" sz="3600" dirty="0" smtClean="0">
                <a:solidFill>
                  <a:schemeClr val="tx1"/>
                </a:solidFill>
              </a:rPr>
              <a:t>WE</a:t>
            </a:r>
            <a:r>
              <a:rPr lang="sl-SI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/>
            </a:r>
            <a:br>
              <a:rPr lang="sl-SI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sl-SI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6973299" y="1521842"/>
            <a:ext cx="15748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Don‘t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sp>
        <p:nvSpPr>
          <p:cNvPr id="6" name="PoljeZBesedilom 5"/>
          <p:cNvSpPr txBox="1"/>
          <p:nvPr/>
        </p:nvSpPr>
        <p:spPr>
          <a:xfrm>
            <a:off x="6973299" y="3994521"/>
            <a:ext cx="12700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</a:t>
            </a:r>
          </a:p>
        </p:txBody>
      </p:sp>
      <p:sp>
        <p:nvSpPr>
          <p:cNvPr id="7" name="Pravokotnik 6"/>
          <p:cNvSpPr/>
          <p:nvPr/>
        </p:nvSpPr>
        <p:spPr>
          <a:xfrm>
            <a:off x="6915878" y="2211385"/>
            <a:ext cx="55559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take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changed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roles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in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teaching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for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granted</a:t>
            </a:r>
            <a:endParaRPr lang="sl-SI" sz="2400" dirty="0" smtClean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sp>
        <p:nvSpPr>
          <p:cNvPr id="8" name="Pravokotnik 7"/>
          <p:cNvSpPr/>
          <p:nvPr/>
        </p:nvSpPr>
        <p:spPr>
          <a:xfrm>
            <a:off x="6915878" y="4603402"/>
            <a:ext cx="50600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support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teachers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 </a:t>
            </a:r>
            <a:endParaRPr lang="sl-SI" sz="24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pic>
        <p:nvPicPr>
          <p:cNvPr id="9" name="Slik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6929" y="6336488"/>
            <a:ext cx="1119471" cy="458853"/>
          </a:xfrm>
          <a:prstGeom prst="rect">
            <a:avLst/>
          </a:prstGeom>
        </p:spPr>
      </p:pic>
      <p:sp>
        <p:nvSpPr>
          <p:cNvPr id="14" name="AutoShape 2" descr="Slikovni rezultati za teachers of 21st century"/>
          <p:cNvSpPr>
            <a:spLocks noChangeAspect="1" noChangeArrowheads="1"/>
          </p:cNvSpPr>
          <p:nvPr/>
        </p:nvSpPr>
        <p:spPr bwMode="auto">
          <a:xfrm>
            <a:off x="63500" y="-136525"/>
            <a:ext cx="1733550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" name="Slika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43" y="1280160"/>
            <a:ext cx="5883849" cy="4943283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659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657279" y="4351571"/>
            <a:ext cx="4967026" cy="681499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b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use</a:t>
            </a:r>
            <a:r>
              <a:rPr lang="sl-SI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 s</a:t>
            </a:r>
            <a:r>
              <a:rPr lang="en-US" sz="2400" b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tandard</a:t>
            </a:r>
            <a:r>
              <a:rPr lang="en-US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 platform</a:t>
            </a:r>
            <a:r>
              <a:rPr lang="sl-SI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s &amp; </a:t>
            </a:r>
            <a:r>
              <a:rPr lang="en-US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>environments</a:t>
            </a:r>
            <a:r>
              <a:rPr lang="sl-SI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  <a:t/>
            </a:r>
            <a:br>
              <a:rPr lang="sl-SI" sz="2400" b="0" dirty="0" smtClean="0">
                <a:solidFill>
                  <a:schemeClr val="tx1">
                    <a:lumMod val="85000"/>
                    <a:lumOff val="15000"/>
                  </a:schemeClr>
                </a:solidFill>
                <a:ea typeface="+mn-ea"/>
                <a:cs typeface="+mn-cs"/>
              </a:rPr>
            </a:br>
            <a:endParaRPr lang="sl-SI" sz="2400" b="0" dirty="0">
              <a:solidFill>
                <a:schemeClr val="tx1">
                  <a:lumMod val="85000"/>
                  <a:lumOff val="15000"/>
                </a:schemeClr>
              </a:solidFill>
              <a:ea typeface="+mn-ea"/>
              <a:cs typeface="+mn-cs"/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360735" y="207328"/>
            <a:ext cx="11120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sl-SI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  <a:ea typeface="+mj-ea"/>
                <a:cs typeface="+mj-cs"/>
              </a:rPr>
              <a:t>TECHNOLOGY IS (JUST) A TOOL</a:t>
            </a:r>
            <a:endParaRPr lang="en-US" sz="3600" b="1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  <a:ea typeface="+mj-ea"/>
              <a:cs typeface="+mj-cs"/>
            </a:endParaRPr>
          </a:p>
        </p:txBody>
      </p:sp>
      <p:sp>
        <p:nvSpPr>
          <p:cNvPr id="5" name="PoljeZBesedilom 4"/>
          <p:cNvSpPr txBox="1"/>
          <p:nvPr/>
        </p:nvSpPr>
        <p:spPr>
          <a:xfrm>
            <a:off x="6591846" y="3565386"/>
            <a:ext cx="12700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</a:t>
            </a:r>
          </a:p>
        </p:txBody>
      </p:sp>
      <p:sp>
        <p:nvSpPr>
          <p:cNvPr id="6" name="PoljeZBesedilom 5"/>
          <p:cNvSpPr txBox="1"/>
          <p:nvPr/>
        </p:nvSpPr>
        <p:spPr>
          <a:xfrm>
            <a:off x="6591846" y="1410847"/>
            <a:ext cx="15748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Don‘t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sp>
        <p:nvSpPr>
          <p:cNvPr id="7" name="AutoShape 2" descr="Rezultat iskanja slik za tools"/>
          <p:cNvSpPr>
            <a:spLocks noChangeAspect="1" noChangeArrowheads="1"/>
          </p:cNvSpPr>
          <p:nvPr/>
        </p:nvSpPr>
        <p:spPr bwMode="auto">
          <a:xfrm>
            <a:off x="5174614" y="2365057"/>
            <a:ext cx="2079625" cy="207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2" name="PoljeZBesedilom 11"/>
          <p:cNvSpPr txBox="1"/>
          <p:nvPr/>
        </p:nvSpPr>
        <p:spPr>
          <a:xfrm>
            <a:off x="6426116" y="2117425"/>
            <a:ext cx="58102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put technology before pedagogy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fall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into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the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trap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of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o</a:t>
            </a:r>
            <a:r>
              <a:rPr lang="en-GB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ver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using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technology</a:t>
            </a:r>
          </a:p>
        </p:txBody>
      </p:sp>
      <p:pic>
        <p:nvPicPr>
          <p:cNvPr id="13" name="Slika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6249" y="6344383"/>
            <a:ext cx="1080951" cy="443064"/>
          </a:xfrm>
          <a:prstGeom prst="rect">
            <a:avLst/>
          </a:prstGeom>
        </p:spPr>
      </p:pic>
      <p:sp>
        <p:nvSpPr>
          <p:cNvPr id="3" name="PoljeZBesedilom 2"/>
          <p:cNvSpPr txBox="1"/>
          <p:nvPr/>
        </p:nvSpPr>
        <p:spPr>
          <a:xfrm>
            <a:off x="6657279" y="4775156"/>
            <a:ext cx="534790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exploit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technology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potentials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b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</a:b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but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make decisions </a:t>
            </a:r>
            <a:r>
              <a:rPr lang="en-US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pragmatically</a:t>
            </a:r>
            <a:endParaRPr lang="sl-SI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Experiment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…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yet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carefully</a:t>
            </a:r>
            <a:endParaRPr lang="sl-SI" sz="24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735" y="1376176"/>
            <a:ext cx="5827787" cy="4784608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56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7207" y="223791"/>
            <a:ext cx="5575913" cy="639810"/>
          </a:xfrm>
        </p:spPr>
        <p:txBody>
          <a:bodyPr>
            <a:normAutofit/>
          </a:bodyPr>
          <a:lstStyle/>
          <a:p>
            <a:r>
              <a:rPr lang="sl-SI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BACK TO BASICS …</a:t>
            </a:r>
            <a:endParaRPr lang="en-US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360060"/>
              </p:ext>
            </p:extLst>
          </p:nvPr>
        </p:nvGraphicFramePr>
        <p:xfrm>
          <a:off x="459105" y="3027681"/>
          <a:ext cx="4785360" cy="419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Ograda vsebine 4"/>
          <p:cNvSpPr txBox="1">
            <a:spLocks/>
          </p:cNvSpPr>
          <p:nvPr/>
        </p:nvSpPr>
        <p:spPr>
          <a:xfrm>
            <a:off x="6849049" y="4206648"/>
            <a:ext cx="4034348" cy="9583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sl-SI"/>
            </a:defPPr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defRPr>
            </a:lvl1pPr>
            <a:lvl2pPr marL="342900" lvl="1" indent="-3429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10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rgbClr val="336699"/>
                </a:solidFill>
                <a:latin typeface="Metropolis" panose="00000500000000000000" pitchFamily="50" charset="-18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rgbClr val="336699"/>
                </a:solidFill>
                <a:latin typeface="Metropolis" panose="00000500000000000000" pitchFamily="50" charset="-18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rgbClr val="336699"/>
                </a:solidFill>
                <a:latin typeface="Metropolis" panose="00000500000000000000" pitchFamily="50" charset="-18"/>
              </a:defRPr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1"/>
            <a:r>
              <a:rPr lang="sl-SI" sz="2400" dirty="0" err="1"/>
              <a:t>r</a:t>
            </a:r>
            <a:r>
              <a:rPr lang="sl-SI" sz="2400" dirty="0" err="1" smtClean="0"/>
              <a:t>edesign</a:t>
            </a:r>
            <a:r>
              <a:rPr lang="sl-SI" sz="2400" dirty="0" smtClean="0"/>
              <a:t> </a:t>
            </a:r>
            <a:r>
              <a:rPr lang="sl-SI" sz="2400" dirty="0" err="1"/>
              <a:t>your</a:t>
            </a:r>
            <a:r>
              <a:rPr lang="sl-SI" sz="2400" dirty="0"/>
              <a:t> </a:t>
            </a:r>
            <a:r>
              <a:rPr lang="sl-SI" sz="2400" dirty="0" err="1" smtClean="0"/>
              <a:t>teaching</a:t>
            </a:r>
            <a:endParaRPr lang="sl-SI" sz="2400" dirty="0" smtClean="0"/>
          </a:p>
          <a:p>
            <a:pPr lvl="1"/>
            <a:r>
              <a:rPr lang="en-GB" sz="2400" dirty="0"/>
              <a:t>simplify - less is more </a:t>
            </a:r>
          </a:p>
          <a:p>
            <a:pPr lvl="1"/>
            <a:r>
              <a:rPr lang="sl-SI" sz="2400" dirty="0" err="1" smtClean="0"/>
              <a:t>evaluate</a:t>
            </a:r>
            <a:r>
              <a:rPr lang="sl-SI" sz="2400" dirty="0" smtClean="0"/>
              <a:t> &amp; </a:t>
            </a:r>
            <a:r>
              <a:rPr lang="sl-SI" sz="2400" dirty="0" err="1" smtClean="0"/>
              <a:t>innovate</a:t>
            </a:r>
            <a:endParaRPr lang="sl-SI" sz="2400" dirty="0"/>
          </a:p>
          <a:p>
            <a:pPr lvl="1"/>
            <a:endParaRPr lang="sl-SI" sz="2400" dirty="0"/>
          </a:p>
          <a:p>
            <a:pPr lvl="1"/>
            <a:endParaRPr lang="sl-SI" sz="2400" dirty="0"/>
          </a:p>
          <a:p>
            <a:pPr marL="0" lvl="1" indent="0">
              <a:buNone/>
            </a:pPr>
            <a:endParaRPr lang="sl-SI" sz="2400" dirty="0"/>
          </a:p>
          <a:p>
            <a:pPr lvl="1"/>
            <a:endParaRPr lang="en-US" sz="2400" dirty="0"/>
          </a:p>
          <a:p>
            <a:endParaRPr lang="en-US" dirty="0"/>
          </a:p>
          <a:p>
            <a:pPr lvl="1"/>
            <a:r>
              <a:rPr lang="sl-SI" sz="2400" dirty="0"/>
              <a:t> </a:t>
            </a:r>
          </a:p>
        </p:txBody>
      </p:sp>
      <p:sp>
        <p:nvSpPr>
          <p:cNvPr id="9" name="PoljeZBesedilom 8"/>
          <p:cNvSpPr txBox="1"/>
          <p:nvPr/>
        </p:nvSpPr>
        <p:spPr>
          <a:xfrm>
            <a:off x="6849049" y="3500867"/>
            <a:ext cx="12700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</a:t>
            </a:r>
          </a:p>
        </p:txBody>
      </p:sp>
      <p:sp>
        <p:nvSpPr>
          <p:cNvPr id="10" name="PoljeZBesedilom 9"/>
          <p:cNvSpPr txBox="1"/>
          <p:nvPr/>
        </p:nvSpPr>
        <p:spPr>
          <a:xfrm>
            <a:off x="6849049" y="1274265"/>
            <a:ext cx="15748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Don‘t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668514" y="6333613"/>
            <a:ext cx="1133502" cy="464604"/>
          </a:xfrm>
          <a:prstGeom prst="rect">
            <a:avLst/>
          </a:prstGeom>
        </p:spPr>
      </p:pic>
      <p:sp>
        <p:nvSpPr>
          <p:cNvPr id="15" name="PoljeZBesedilom 14"/>
          <p:cNvSpPr txBox="1"/>
          <p:nvPr/>
        </p:nvSpPr>
        <p:spPr>
          <a:xfrm>
            <a:off x="6849049" y="2196684"/>
            <a:ext cx="40343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copy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F2F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course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overload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students</a:t>
            </a:r>
            <a:endParaRPr lang="sl-SI" sz="24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07" y="1084114"/>
            <a:ext cx="5933031" cy="5062685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83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4723" y="148626"/>
            <a:ext cx="11574519" cy="974345"/>
          </a:xfrm>
        </p:spPr>
        <p:txBody>
          <a:bodyPr>
            <a:normAutofit fontScale="90000"/>
          </a:bodyPr>
          <a:lstStyle/>
          <a:p>
            <a:r>
              <a:rPr lang="sl-SI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AND THE OSCAR GOES TO … ENGAGEMENT, </a:t>
            </a:r>
            <a:r>
              <a:rPr lang="en-US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INTERACTION &amp; COLLABORATION</a:t>
            </a:r>
            <a:endParaRPr lang="sl-SI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6459307" y="3784876"/>
            <a:ext cx="5661573" cy="1782804"/>
          </a:xfrm>
        </p:spPr>
        <p:txBody>
          <a:bodyPr>
            <a:normAutofit/>
          </a:bodyPr>
          <a:lstStyle/>
          <a:p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facilitate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l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earning 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as a </a:t>
            </a:r>
            <a:r>
              <a:rPr lang="en-US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social process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</a:p>
          <a:p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provide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supporting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networking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– </a:t>
            </a:r>
            <a:endParaRPr lang="sl-SI" sz="24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>
              <a:buNone/>
            </a:pP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value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added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of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online</a:t>
            </a:r>
            <a:r>
              <a:rPr lang="sl-SI" sz="24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sl-SI" sz="24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learning</a:t>
            </a:r>
            <a:endParaRPr lang="en-US" sz="24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latin typeface="Tahoma" pitchFamily="34" charset="0"/>
            </a:endParaRPr>
          </a:p>
          <a:p>
            <a:endParaRPr lang="sl-SI" dirty="0">
              <a:solidFill>
                <a:schemeClr val="tx1"/>
              </a:solidFill>
            </a:endParaRPr>
          </a:p>
        </p:txBody>
      </p:sp>
      <p:sp>
        <p:nvSpPr>
          <p:cNvPr id="4" name="PoljeZBesedilom 3"/>
          <p:cNvSpPr txBox="1"/>
          <p:nvPr/>
        </p:nvSpPr>
        <p:spPr>
          <a:xfrm>
            <a:off x="6375662" y="3113625"/>
            <a:ext cx="12700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</a:t>
            </a:r>
          </a:p>
        </p:txBody>
      </p:sp>
      <p:sp>
        <p:nvSpPr>
          <p:cNvPr id="5" name="PoljeZBesedilom 4"/>
          <p:cNvSpPr txBox="1"/>
          <p:nvPr/>
        </p:nvSpPr>
        <p:spPr>
          <a:xfrm>
            <a:off x="6375662" y="1399264"/>
            <a:ext cx="15748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Don‘t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14154" y="6342526"/>
            <a:ext cx="1041514" cy="426900"/>
          </a:xfrm>
          <a:prstGeom prst="rect">
            <a:avLst/>
          </a:prstGeom>
        </p:spPr>
      </p:pic>
      <p:sp>
        <p:nvSpPr>
          <p:cNvPr id="6" name="PoljeZBesedilom 5"/>
          <p:cNvSpPr txBox="1"/>
          <p:nvPr/>
        </p:nvSpPr>
        <p:spPr>
          <a:xfrm>
            <a:off x="6459307" y="2067754"/>
            <a:ext cx="53963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use ‘talking heads‘ approach</a:t>
            </a:r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080" y="1348205"/>
            <a:ext cx="4813036" cy="4559728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723" y="6215691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722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81973" y="266827"/>
            <a:ext cx="11444665" cy="586613"/>
          </a:xfrm>
        </p:spPr>
        <p:txBody>
          <a:bodyPr>
            <a:normAutofit/>
          </a:bodyPr>
          <a:lstStyle/>
          <a:p>
            <a:r>
              <a:rPr lang="sl-SI" sz="3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SECRET OF INSTRUCTIONAL DESIGN</a:t>
            </a:r>
            <a:endParaRPr lang="sl-SI" sz="3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" name="Pravokotnik 3"/>
          <p:cNvSpPr/>
          <p:nvPr/>
        </p:nvSpPr>
        <p:spPr>
          <a:xfrm>
            <a:off x="5425184" y="3016761"/>
            <a:ext cx="6675375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structure learning activities and tasks </a:t>
            </a:r>
            <a:endParaRPr lang="sl-SI" sz="2300" dirty="0" smtClean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sl-SI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u</a:t>
            </a:r>
            <a:r>
              <a:rPr lang="en-GB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se clear guidelines and </a:t>
            </a:r>
            <a:r>
              <a:rPr lang="en-GB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instructions</a:t>
            </a:r>
            <a:endParaRPr lang="en-GB" sz="23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combine </a:t>
            </a:r>
            <a:r>
              <a:rPr lang="en-GB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individual </a:t>
            </a:r>
            <a:r>
              <a:rPr lang="sl-SI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&amp;</a:t>
            </a:r>
            <a:r>
              <a:rPr lang="en-GB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en-GB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group/team activities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sl-SI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u</a:t>
            </a:r>
            <a:r>
              <a:rPr lang="en-GB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se engaging, practice based and authentic activities and tasks, scenarios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GB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make rich media content part of the course</a:t>
            </a:r>
            <a:endParaRPr lang="sl-SI" sz="2300" dirty="0" smtClean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sl-SI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i</a:t>
            </a:r>
            <a:r>
              <a:rPr lang="en-US" sz="23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ntegrate</a:t>
            </a:r>
            <a:r>
              <a:rPr lang="en-US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3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formative</a:t>
            </a:r>
            <a:r>
              <a:rPr lang="sl-SI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&amp; </a:t>
            </a:r>
            <a:r>
              <a:rPr lang="sl-SI" sz="23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summative</a:t>
            </a:r>
            <a:r>
              <a:rPr lang="sl-SI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en-US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assessment</a:t>
            </a:r>
            <a:endParaRPr lang="sl-SI" sz="23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sl-SI" sz="23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provide</a:t>
            </a:r>
            <a:r>
              <a:rPr lang="sl-SI" sz="23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</a:t>
            </a:r>
            <a:r>
              <a:rPr lang="en-US" sz="23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eedback</a:t>
            </a:r>
            <a:r>
              <a:rPr lang="en-US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on continuous</a:t>
            </a:r>
            <a:r>
              <a:rPr lang="sl-SI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en-US" sz="23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basis</a:t>
            </a:r>
            <a:endParaRPr lang="sl-SI" sz="23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  <a:p>
            <a:pPr marL="0" lvl="1" indent="0">
              <a:buFont typeface="Arial" panose="020B0604020202020204" pitchFamily="34" charset="0"/>
              <a:buNone/>
              <a:defRPr/>
            </a:pPr>
            <a:endParaRPr lang="en-GB" sz="2000" dirty="0" smtClean="0">
              <a:solidFill>
                <a:srgbClr val="00469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1" indent="-342900">
              <a:defRPr/>
            </a:pPr>
            <a:endParaRPr lang="en-US" sz="800" dirty="0">
              <a:solidFill>
                <a:srgbClr val="00469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71115" y="6419974"/>
            <a:ext cx="1046963" cy="429133"/>
          </a:xfrm>
          <a:prstGeom prst="rect">
            <a:avLst/>
          </a:prstGeom>
        </p:spPr>
      </p:pic>
      <p:sp>
        <p:nvSpPr>
          <p:cNvPr id="10" name="PoljeZBesedilom 9"/>
          <p:cNvSpPr txBox="1"/>
          <p:nvPr/>
        </p:nvSpPr>
        <p:spPr>
          <a:xfrm>
            <a:off x="5516624" y="1005328"/>
            <a:ext cx="15748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Don‘t</a:t>
            </a:r>
            <a:endParaRPr lang="sl-SI" sz="32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sp>
        <p:nvSpPr>
          <p:cNvPr id="11" name="PoljeZBesedilom 10"/>
          <p:cNvSpPr txBox="1"/>
          <p:nvPr/>
        </p:nvSpPr>
        <p:spPr>
          <a:xfrm>
            <a:off x="5516624" y="2522774"/>
            <a:ext cx="1270000" cy="584775"/>
          </a:xfrm>
          <a:prstGeom prst="rect">
            <a:avLst/>
          </a:prstGeom>
          <a:solidFill>
            <a:srgbClr val="FAB730"/>
          </a:solidFill>
        </p:spPr>
        <p:txBody>
          <a:bodyPr wrap="square" rtlCol="0">
            <a:spAutoFit/>
          </a:bodyPr>
          <a:lstStyle/>
          <a:p>
            <a:r>
              <a:rPr lang="sl-SI" sz="3200" dirty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Do</a:t>
            </a:r>
          </a:p>
        </p:txBody>
      </p:sp>
      <p:sp>
        <p:nvSpPr>
          <p:cNvPr id="12" name="Pravokotnik 11"/>
          <p:cNvSpPr/>
          <p:nvPr/>
        </p:nvSpPr>
        <p:spPr>
          <a:xfrm>
            <a:off x="5425184" y="1574414"/>
            <a:ext cx="65839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misguide the learners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disrupt the</a:t>
            </a:r>
            <a:r>
              <a:rPr lang="sl-SI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 </a:t>
            </a:r>
            <a:r>
              <a:rPr lang="sl-SI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Metropolis" panose="00000500000000000000" pitchFamily="50" charset="-18"/>
              </a:rPr>
              <a:t>flow</a:t>
            </a:r>
            <a:endParaRPr lang="en-GB" sz="2400" dirty="0">
              <a:solidFill>
                <a:schemeClr val="tx1">
                  <a:lumMod val="85000"/>
                  <a:lumOff val="15000"/>
                </a:schemeClr>
              </a:solidFill>
              <a:latin typeface="Metropolis" panose="00000500000000000000" pitchFamily="50" charset="-18"/>
            </a:endParaRPr>
          </a:p>
        </p:txBody>
      </p:sp>
      <p:pic>
        <p:nvPicPr>
          <p:cNvPr id="13" name="Slika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733" y="944879"/>
            <a:ext cx="4935749" cy="4932711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239113"/>
            <a:ext cx="1524000" cy="624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5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1463</TotalTime>
  <Words>400</Words>
  <Application>Microsoft Office PowerPoint</Application>
  <PresentationFormat>Širokozaslonsko</PresentationFormat>
  <Paragraphs>108</Paragraphs>
  <Slides>11</Slides>
  <Notes>9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6" baseType="lpstr">
      <vt:lpstr>Arial</vt:lpstr>
      <vt:lpstr>Calibri</vt:lpstr>
      <vt:lpstr>Metropolis</vt:lpstr>
      <vt:lpstr>Tahoma</vt:lpstr>
      <vt:lpstr>Officeova tema</vt:lpstr>
      <vt:lpstr>THE DO‘S AND DON‘TS  OF FULLY ONLINE DISTANCE LEARNING</vt:lpstr>
      <vt:lpstr>PowerPointova predstavitev</vt:lpstr>
      <vt:lpstr>THE REAL ‘GAME’ OF TEACHING DISTANCE &amp; ONLINE </vt:lpstr>
      <vt:lpstr>STUDENT IS A KING </vt:lpstr>
      <vt:lpstr>WE DON‘T EXPECT PILOTS TO FLY A MODERN JET WITHOUT ANY TRAINING, DO WE </vt:lpstr>
      <vt:lpstr>use standard platforms &amp; environments </vt:lpstr>
      <vt:lpstr>BACK TO BASICS …</vt:lpstr>
      <vt:lpstr>AND THE OSCAR GOES TO … ENGAGEMENT, INTERACTION &amp; COLLABORATION</vt:lpstr>
      <vt:lpstr>THE SECRET OF INSTRUCTIONAL DESIGN</vt:lpstr>
      <vt:lpstr>NO SUPPORT NO SUCCESS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Jan Bilodjerič, DOBA</dc:creator>
  <cp:lastModifiedBy>Irena Amič Ravnik, DOBA</cp:lastModifiedBy>
  <cp:revision>156</cp:revision>
  <cp:lastPrinted>2018-10-18T07:57:21Z</cp:lastPrinted>
  <dcterms:created xsi:type="dcterms:W3CDTF">2017-10-03T09:16:10Z</dcterms:created>
  <dcterms:modified xsi:type="dcterms:W3CDTF">2018-11-08T13:23:03Z</dcterms:modified>
</cp:coreProperties>
</file>