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sldIdLst>
    <p:sldId id="276" r:id="rId2"/>
    <p:sldId id="277" r:id="rId3"/>
    <p:sldId id="256" r:id="rId4"/>
    <p:sldId id="271" r:id="rId5"/>
    <p:sldId id="263" r:id="rId6"/>
    <p:sldId id="262" r:id="rId7"/>
    <p:sldId id="273" r:id="rId8"/>
    <p:sldId id="259" r:id="rId9"/>
    <p:sldId id="257" r:id="rId10"/>
    <p:sldId id="260" r:id="rId11"/>
    <p:sldId id="258" r:id="rId12"/>
    <p:sldId id="275" r:id="rId13"/>
    <p:sldId id="261" r:id="rId14"/>
    <p:sldId id="272" r:id="rId15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98"/>
    <p:restoredTop sz="94624"/>
  </p:normalViewPr>
  <p:slideViewPr>
    <p:cSldViewPr snapToGrid="0" snapToObjects="1">
      <p:cViewPr varScale="1">
        <p:scale>
          <a:sx n="75" d="100"/>
          <a:sy n="75" d="100"/>
        </p:scale>
        <p:origin x="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8E47-8BD0-2F46-B231-2D8C668BE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25A54-AD39-3F4D-9AA7-959878223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3464-75DF-C74F-98E1-6661F34E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996E4-0D10-474C-9FDE-4B2EEAE1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7851-D53C-5C4A-8F08-E67069A4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90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EC5B-0D64-8840-801F-7F0BA4CC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2CA31-D10B-314C-B1D6-811B874FD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EE9A6-4FC3-A449-9184-9B707749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779DE-C626-1245-AF2D-710CB7C9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DB367-B152-DA4D-B106-8B73F8E8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43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ED028-3BF9-FE41-A800-B97B3EF64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D35E2-CED5-184C-AE1E-4F2C19507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86A5-8E4C-7E4F-A282-2F1F7175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5F27-8E26-414A-B3D6-BC443044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F9209-2F29-A342-AD14-BE633574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82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3371-EF93-5C4F-BC9D-E28E4B60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5EFC-7FEF-6D41-8578-3B546C61C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853C8-6343-6A4C-B44F-69B80EEF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81FE-C24B-E045-9DB9-B1B7EA3A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3C8A-E28C-1D45-9D3F-90AF6006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75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F133-0950-7640-9E19-AC406D35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E7240-0E14-CD44-8EDF-34E3B6555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2783A-7A29-4941-82BA-DC447170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4402C-0607-324A-A08C-1AD5DE64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F0A2C-572F-0F47-BF73-D5544DED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46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B210-E3ED-1246-8F9C-C82D977F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8DDEC-B50F-A64F-807E-56E1379C0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F740A-4223-A948-97A8-68E31E123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CF1C7-1D27-4343-92E7-41C3CAD1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34A9E-BB49-C741-9CD4-9F04FC26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868BD-DE9B-5447-ACE1-7E3E2D3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24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959D-368D-8744-BAB3-6AC177EE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63B1C-317D-9D40-9B60-8F6D2319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E7D4C-8187-0449-87C4-460D85BBD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2FFDF2-999D-0948-80A2-2D9743BFE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29DDE-C96C-1043-9209-7262A2B27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04A50-24F3-7F43-94EE-FDCF232D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485D6-1CB2-3940-B831-2599FC53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D4C48-45CD-0449-84E0-87613017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80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9840-D0BB-5B49-8DBA-F50C5CBC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13E75-70A9-9548-B085-4EA83DD6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5FFCF-9C09-514F-9B41-90ADF9F4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07CB0-C312-D246-9198-CA5112F3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50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B210B-C2B3-5A4C-94B3-16230E28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8242A-F075-644B-ACC0-01176090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D2300-BB6E-6D49-A638-213E5F1E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0639-27E5-C845-9DA5-AD3670C8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214F-171C-474A-A533-37882F5B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5C909-FA65-9649-AE69-8DAE145D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2F5AD-531F-6C4C-B833-CE128FF7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FA8F9-09A7-C945-BFF1-055BA3C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A662-A001-804B-8EC6-F69D23E0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2F19-FECD-EA4A-B35B-C5F23E53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6E183-77BA-B244-87CE-41E9CE5EC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06D81-8985-FC4D-B0F6-CE4BBA77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69DCC-8108-9F4A-A870-9F0103F1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861EF-5658-E54C-9E35-9EFA4905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1E845-1F05-4B48-AF39-E173611F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7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368F3-7A35-E747-A0EB-C7E42ABA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EA7EA-BE0E-354F-A4B2-CDA00F17D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0089-FC86-CB4B-A370-2F1652CAC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5E0F-5FE0-E646-ABFC-B58012275C9D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F8E9-E10E-F042-AC96-DBB37AAF3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C9708-F05B-C642-BCD5-BB31D7847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E419-4E5C-B441-B475-6B44CDDFAC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84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researchuk.org/funding-for-researchers/research-features/2017-06-20-measuring-the-impact-of-researc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cs-consult.net/" TargetMode="External"/><Relationship Id="rId2" Type="http://schemas.openxmlformats.org/officeDocument/2006/relationships/hyperlink" Target="mailto:nburquel@bcs-consult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nazlan.wordpress.com/tag/educat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get-set-learn/heres-how-digital-learning-is-helping-learners-and-managers-1605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hyperlink" Target="https://www.digitaleducation.ox.ac.uk/blog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vestigarlainvestigacion.blogspot.com/2015/08/correlacion-entre-citaciones-y-otra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she.hawksey.info/2009/07/the-future-of-higher-education-in-the-edgeless-univers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6917" y="86253"/>
            <a:ext cx="10515600" cy="1325563"/>
          </a:xfrm>
        </p:spPr>
        <p:txBody>
          <a:bodyPr/>
          <a:lstStyle/>
          <a:p>
            <a:r>
              <a:rPr lang="sl-SI" b="1" dirty="0" err="1" smtClean="0"/>
              <a:t>Welcome</a:t>
            </a:r>
            <a:r>
              <a:rPr lang="sl-SI" b="1" dirty="0" smtClean="0"/>
              <a:t>!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9665" y="1321272"/>
            <a:ext cx="10820402" cy="4351338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Some </a:t>
            </a:r>
            <a:r>
              <a:rPr lang="sl-SI" sz="2400" dirty="0" err="1" smtClean="0"/>
              <a:t>technical</a:t>
            </a:r>
            <a:r>
              <a:rPr lang="sl-SI" sz="2400" dirty="0" smtClean="0"/>
              <a:t> </a:t>
            </a:r>
            <a:r>
              <a:rPr lang="sl-SI" sz="2400" dirty="0" err="1" smtClean="0"/>
              <a:t>details</a:t>
            </a:r>
            <a:r>
              <a:rPr lang="sl-SI" sz="2400" dirty="0" smtClean="0"/>
              <a:t> </a:t>
            </a:r>
            <a:r>
              <a:rPr lang="sl-SI" sz="2400" dirty="0" err="1" smtClean="0"/>
              <a:t>before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smtClean="0"/>
              <a:t> start </a:t>
            </a:r>
            <a:endParaRPr lang="sl-SI" sz="2400" dirty="0" smtClean="0"/>
          </a:p>
          <a:p>
            <a:r>
              <a:rPr lang="sl-SI" sz="2400" dirty="0" err="1"/>
              <a:t>This</a:t>
            </a:r>
            <a:r>
              <a:rPr lang="sl-SI" sz="2400" dirty="0"/>
              <a:t> </a:t>
            </a:r>
            <a:r>
              <a:rPr lang="sl-SI" sz="2400" dirty="0" err="1"/>
              <a:t>sesssion</a:t>
            </a:r>
            <a:r>
              <a:rPr lang="sl-SI" sz="2400" dirty="0"/>
              <a:t> is </a:t>
            </a:r>
            <a:r>
              <a:rPr lang="sl-SI" sz="2400" dirty="0" err="1"/>
              <a:t>being</a:t>
            </a:r>
            <a:r>
              <a:rPr lang="sl-SI" sz="2400" dirty="0"/>
              <a:t> </a:t>
            </a:r>
            <a:r>
              <a:rPr lang="sl-SI" sz="2400" dirty="0" err="1"/>
              <a:t>recorded</a:t>
            </a:r>
            <a:r>
              <a:rPr lang="sl-SI" sz="2400" dirty="0"/>
              <a:t>. </a:t>
            </a:r>
          </a:p>
          <a:p>
            <a:r>
              <a:rPr lang="sl-SI" sz="2400" dirty="0" err="1" smtClean="0"/>
              <a:t>Please</a:t>
            </a:r>
            <a:r>
              <a:rPr lang="sl-SI" sz="2400" dirty="0" smtClean="0"/>
              <a:t> </a:t>
            </a:r>
            <a:r>
              <a:rPr lang="sl-SI" sz="2400" dirty="0" err="1" smtClean="0"/>
              <a:t>turn</a:t>
            </a:r>
            <a:r>
              <a:rPr lang="sl-SI" sz="2400" dirty="0" smtClean="0"/>
              <a:t> </a:t>
            </a:r>
            <a:r>
              <a:rPr lang="sl-SI" sz="2400" dirty="0" err="1" smtClean="0"/>
              <a:t>off</a:t>
            </a:r>
            <a:r>
              <a:rPr lang="sl-SI" sz="2400" dirty="0" smtClean="0"/>
              <a:t>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audio</a:t>
            </a:r>
            <a:r>
              <a:rPr lang="sl-SI" sz="2400" dirty="0"/>
              <a:t> </a:t>
            </a:r>
            <a:r>
              <a:rPr lang="sl-SI" sz="2400" dirty="0" err="1" smtClean="0"/>
              <a:t>when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 smtClean="0"/>
              <a:t> are not </a:t>
            </a:r>
            <a:r>
              <a:rPr lang="sl-SI" sz="2400" dirty="0" err="1" smtClean="0"/>
              <a:t>speaking</a:t>
            </a:r>
            <a:r>
              <a:rPr lang="sl-SI" sz="2400" dirty="0" smtClean="0"/>
              <a:t>. </a:t>
            </a:r>
          </a:p>
          <a:p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will</a:t>
            </a:r>
            <a:r>
              <a:rPr lang="sl-SI" sz="2400" dirty="0" smtClean="0"/>
              <a:t> be </a:t>
            </a:r>
            <a:r>
              <a:rPr lang="sl-SI" sz="2400" dirty="0" err="1" smtClean="0"/>
              <a:t>able</a:t>
            </a:r>
            <a:r>
              <a:rPr lang="sl-SI" sz="2400" dirty="0" smtClean="0"/>
              <a:t> to </a:t>
            </a:r>
            <a:r>
              <a:rPr lang="sl-SI" sz="2400" dirty="0" err="1" smtClean="0"/>
              <a:t>ask</a:t>
            </a:r>
            <a:r>
              <a:rPr lang="sl-SI" sz="2400" dirty="0" smtClean="0"/>
              <a:t> </a:t>
            </a:r>
            <a:r>
              <a:rPr lang="sl-SI" sz="2400" dirty="0" err="1" smtClean="0"/>
              <a:t>questions</a:t>
            </a:r>
            <a:r>
              <a:rPr lang="sl-SI" sz="2400" dirty="0" smtClean="0"/>
              <a:t> to </a:t>
            </a:r>
            <a:r>
              <a:rPr lang="sl-SI" sz="2400" dirty="0" err="1" smtClean="0"/>
              <a:t>the</a:t>
            </a:r>
            <a:r>
              <a:rPr lang="sl-SI" sz="2400" dirty="0" smtClean="0"/>
              <a:t> speaker </a:t>
            </a:r>
            <a:r>
              <a:rPr lang="sl-SI" sz="2400" dirty="0" err="1" smtClean="0"/>
              <a:t>using</a:t>
            </a:r>
            <a:r>
              <a:rPr lang="sl-SI" sz="2400" dirty="0" smtClean="0"/>
              <a:t>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microphone</a:t>
            </a:r>
            <a:r>
              <a:rPr lang="sl-SI" sz="2400" dirty="0" smtClean="0"/>
              <a:t> </a:t>
            </a:r>
            <a:r>
              <a:rPr lang="sl-SI" sz="2400" dirty="0" err="1" smtClean="0"/>
              <a:t>or</a:t>
            </a:r>
            <a:r>
              <a:rPr lang="sl-SI" sz="2400" dirty="0" smtClean="0"/>
              <a:t> </a:t>
            </a:r>
            <a:r>
              <a:rPr lang="sl-SI" sz="2400" dirty="0" err="1" smtClean="0"/>
              <a:t>chat</a:t>
            </a:r>
            <a:r>
              <a:rPr lang="sl-SI" sz="2400" dirty="0" smtClean="0"/>
              <a:t> </a:t>
            </a:r>
            <a:r>
              <a:rPr lang="sl-SI" sz="2400" dirty="0" err="1" smtClean="0"/>
              <a:t>box</a:t>
            </a:r>
            <a:r>
              <a:rPr lang="sl-SI" sz="2400" dirty="0" smtClean="0"/>
              <a:t>. </a:t>
            </a:r>
          </a:p>
          <a:p>
            <a:r>
              <a:rPr lang="sl-SI" sz="2400" dirty="0" err="1" smtClean="0"/>
              <a:t>Should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want</a:t>
            </a:r>
            <a:r>
              <a:rPr lang="sl-SI" sz="2400" dirty="0" smtClean="0"/>
              <a:t> to </a:t>
            </a:r>
            <a:r>
              <a:rPr lang="sl-SI" sz="2400" dirty="0" err="1" smtClean="0"/>
              <a:t>speak</a:t>
            </a:r>
            <a:r>
              <a:rPr lang="sl-SI" sz="2400" dirty="0" smtClean="0"/>
              <a:t>, </a:t>
            </a:r>
            <a:r>
              <a:rPr lang="sl-SI" sz="2400" dirty="0" err="1" smtClean="0"/>
              <a:t>please</a:t>
            </a:r>
            <a:r>
              <a:rPr lang="sl-SI" sz="2400" dirty="0" smtClean="0"/>
              <a:t> </a:t>
            </a:r>
            <a:r>
              <a:rPr lang="sl-SI" sz="2400" dirty="0" err="1" smtClean="0"/>
              <a:t>raise</a:t>
            </a:r>
            <a:r>
              <a:rPr lang="sl-SI" sz="2400" dirty="0" smtClean="0"/>
              <a:t>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hand</a:t>
            </a:r>
            <a:r>
              <a:rPr lang="sl-SI" sz="2400" dirty="0" smtClean="0"/>
              <a:t>. 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 smtClean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t="86835" b="5801"/>
          <a:stretch/>
        </p:blipFill>
        <p:spPr bwMode="auto">
          <a:xfrm>
            <a:off x="405129" y="5012267"/>
            <a:ext cx="11532871" cy="538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112001" y="5698067"/>
            <a:ext cx="23198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err="1" smtClean="0"/>
              <a:t>Wave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Thumbs</a:t>
            </a:r>
            <a:r>
              <a:rPr lang="sl-SI" dirty="0" smtClean="0"/>
              <a:t>-up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678130" y="5969000"/>
            <a:ext cx="11944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Open </a:t>
            </a:r>
            <a:r>
              <a:rPr lang="sl-SI" dirty="0" err="1" smtClean="0"/>
              <a:t>chat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171564" y="4189517"/>
            <a:ext cx="35305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err="1" smtClean="0"/>
              <a:t>Raise</a:t>
            </a:r>
            <a:r>
              <a:rPr lang="sl-SI" dirty="0" smtClean="0"/>
              <a:t> </a:t>
            </a:r>
            <a:r>
              <a:rPr lang="sl-SI" dirty="0" err="1" smtClean="0"/>
              <a:t>hand</a:t>
            </a:r>
            <a:r>
              <a:rPr lang="sl-SI" dirty="0" smtClean="0"/>
              <a:t> </a:t>
            </a:r>
          </a:p>
          <a:p>
            <a:pPr algn="ctr"/>
            <a:r>
              <a:rPr lang="sl-SI" dirty="0" smtClean="0"/>
              <a:t>(</a:t>
            </a:r>
            <a:r>
              <a:rPr lang="sl-SI" dirty="0" err="1" smtClean="0"/>
              <a:t>Participants</a:t>
            </a:r>
            <a:r>
              <a:rPr lang="sl-SI" dirty="0" smtClean="0"/>
              <a:t>  … </a:t>
            </a:r>
            <a:r>
              <a:rPr lang="sl-SI" dirty="0" err="1" smtClean="0"/>
              <a:t>Raise</a:t>
            </a:r>
            <a:r>
              <a:rPr lang="sl-SI" dirty="0" smtClean="0"/>
              <a:t> </a:t>
            </a:r>
            <a:r>
              <a:rPr lang="sl-SI" dirty="0" err="1" smtClean="0"/>
              <a:t>Hand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10" name="Kotna puščica gor 9"/>
          <p:cNvSpPr/>
          <p:nvPr/>
        </p:nvSpPr>
        <p:spPr>
          <a:xfrm rot="10800000">
            <a:off x="3678131" y="4448541"/>
            <a:ext cx="2400936" cy="475515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Kotna puščica gor 10"/>
          <p:cNvSpPr/>
          <p:nvPr/>
        </p:nvSpPr>
        <p:spPr>
          <a:xfrm rot="10800000" flipH="1">
            <a:off x="9803446" y="4448541"/>
            <a:ext cx="1449071" cy="475515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Kotna puščica gor 12"/>
          <p:cNvSpPr/>
          <p:nvPr/>
        </p:nvSpPr>
        <p:spPr>
          <a:xfrm flipH="1">
            <a:off x="6460062" y="5638639"/>
            <a:ext cx="575737" cy="427038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dol 14"/>
          <p:cNvSpPr/>
          <p:nvPr/>
        </p:nvSpPr>
        <p:spPr>
          <a:xfrm>
            <a:off x="4597400" y="5638639"/>
            <a:ext cx="152400" cy="24409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76" y="191442"/>
            <a:ext cx="2420409" cy="10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6B26-1E5A-AB4C-9C02-6BE08EFF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Rethinking Applied Research – Societal Relevance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7C68B17-A96E-CE4C-A98C-1DFF361C2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5600" y="1498600"/>
            <a:ext cx="9017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109B-8994-8344-8D9A-00EFB8C9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Rethinking Internationalisation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D35A-F60A-494B-830C-69B4C5418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/>
              <a:t>Student international mobility (credit vs. degree mobile students)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Transnational education (double/joint degrees)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Internationalisation at home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249F1-41FE-AA49-BF77-DE86FF435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777" y="3429000"/>
            <a:ext cx="4953000" cy="2794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C4EE3-A802-0348-BC84-9CBB3FC1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12" y="3429000"/>
            <a:ext cx="2661805" cy="1409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0AAB1-27E4-0E44-85F5-CECA1ABA6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13" y="5270500"/>
            <a:ext cx="2661804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5BB2-DC2A-2F4E-B3E9-2B847749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7" y="365125"/>
            <a:ext cx="10973553" cy="96773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latin typeface="+mn-lt"/>
              </a:rPr>
              <a:t>Changes in student mobility patterns? </a:t>
            </a:r>
            <a:endParaRPr lang="en-GB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661A3-E2DD-CA44-8A72-95327DCDA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B7ED38-7FB0-9F4F-81F0-3428B9118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46021"/>
              </p:ext>
            </p:extLst>
          </p:nvPr>
        </p:nvGraphicFramePr>
        <p:xfrm>
          <a:off x="380247" y="1162373"/>
          <a:ext cx="11431505" cy="5496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50072">
                  <a:extLst>
                    <a:ext uri="{9D8B030D-6E8A-4147-A177-3AD203B41FA5}">
                      <a16:colId xmlns:a16="http://schemas.microsoft.com/office/drawing/2014/main" val="3631822753"/>
                    </a:ext>
                  </a:extLst>
                </a:gridCol>
                <a:gridCol w="5581433">
                  <a:extLst>
                    <a:ext uri="{9D8B030D-6E8A-4147-A177-3AD203B41FA5}">
                      <a16:colId xmlns:a16="http://schemas.microsoft.com/office/drawing/2014/main" val="2452290445"/>
                    </a:ext>
                  </a:extLst>
                </a:gridCol>
              </a:tblGrid>
              <a:tr h="54244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Pre-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</a:rPr>
                        <a:t>Covid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- The facts and the predictions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Post-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</a:rPr>
                        <a:t>Covid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- The unknown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53376"/>
                  </a:ext>
                </a:extLst>
              </a:tr>
              <a:tr h="19786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/>
                        <a:t>Past growth - </a:t>
                      </a:r>
                      <a:r>
                        <a:rPr lang="en-GB" sz="2000" dirty="0"/>
                        <a:t>Internationally (degree) mobile students 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ü"/>
                      </a:pPr>
                      <a:r>
                        <a:rPr lang="en-GB" sz="2000" dirty="0"/>
                        <a:t>From 2M worldwide (2010)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ü"/>
                      </a:pPr>
                      <a:r>
                        <a:rPr lang="en-GB" sz="2000" dirty="0"/>
                        <a:t>To 4.5 M (2013) 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ü"/>
                      </a:pPr>
                      <a:r>
                        <a:rPr lang="en-GB" sz="2000" dirty="0"/>
                        <a:t>5.3 M (2017)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/>
                        <a:t>2019/20</a:t>
                      </a:r>
                      <a:r>
                        <a:rPr lang="en-GB" sz="2000" dirty="0"/>
                        <a:t> – Figures not yet available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/>
                        <a:t>Short term (autumn 2020) </a:t>
                      </a:r>
                      <a:r>
                        <a:rPr lang="en-GB" sz="2000" dirty="0"/>
                        <a:t>– “Complicated”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sz="2000" b="1" dirty="0"/>
                        <a:t>Early 2021 </a:t>
                      </a:r>
                      <a:r>
                        <a:rPr lang="en-GB" sz="2000" dirty="0"/>
                        <a:t>– Improvement; growing into 2021   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b="1" i="1" dirty="0"/>
                        <a:t>Challenges: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/>
                        <a:t>Travel restrictions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2000" dirty="0"/>
                        <a:t>New (health) immigration/visa policies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91587"/>
                  </a:ext>
                </a:extLst>
              </a:tr>
              <a:tr h="49608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/>
                        <a:t>Destination (2017): </a:t>
                      </a:r>
                      <a:r>
                        <a:rPr lang="en-GB" sz="2000" dirty="0"/>
                        <a:t>50% - 6 countries (US, UK, AUS, FR, DE, RU)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/>
                        <a:t>Mobility shifts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/>
                        <a:t>Neighbouring countries in continental Europe 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/>
                        <a:t>Overseas mobility more affected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60291"/>
                  </a:ext>
                </a:extLst>
              </a:tr>
              <a:tr h="166459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/>
                        <a:t>Predictions: 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ü"/>
                      </a:pPr>
                      <a:r>
                        <a:rPr lang="en-GB" sz="2000" dirty="0"/>
                        <a:t>UNESCO: 12 to 15 M students by 2030 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ü"/>
                      </a:pPr>
                      <a:r>
                        <a:rPr lang="en-GB" sz="2000" dirty="0"/>
                        <a:t>USA and UK in decline 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ü"/>
                      </a:pPr>
                      <a:r>
                        <a:rPr lang="en-GB" sz="2000" dirty="0"/>
                        <a:t>GMAC (2018): 63% European business schools report increasing international applications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Different Views</a:t>
                      </a:r>
                      <a:r>
                        <a:rPr lang="en-GB" sz="2000" dirty="0"/>
                        <a:t> – QS Ranking, EAIE, ESN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68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13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D81D-0854-0B4C-A2FD-A432D8D5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Rethinking governance, management and operations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D53F1-04C6-E54F-9935-7CF84C233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Building institutional resilience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Strategic profiling – “The value proposition”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Governance and proactive management (risk management)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The infrastructure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The business/financial model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HR/Talent management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63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1C63-B9A3-AA40-9333-B9D7184D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Let’s talk!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7AE5C-F783-2640-9020-A6A48909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Thank you!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Nadine Burquel (</a:t>
            </a:r>
            <a:r>
              <a:rPr lang="en-GB" dirty="0">
                <a:hlinkClick r:id="rId2"/>
              </a:rPr>
              <a:t>nburquel@bcs-consult.net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https://bcs-consult.net/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26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2949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600" b="1" dirty="0" err="1" smtClean="0"/>
              <a:t>Welcome</a:t>
            </a:r>
            <a:endParaRPr lang="sl-SI" sz="6600" b="1" dirty="0" smtClean="0"/>
          </a:p>
          <a:p>
            <a:pPr algn="ctr"/>
            <a:endParaRPr lang="sl-SI" sz="4000" b="1" dirty="0"/>
          </a:p>
          <a:p>
            <a:pPr marL="0" indent="0" algn="ctr">
              <a:buNone/>
            </a:pPr>
            <a:r>
              <a:rPr lang="sl-SI" sz="4000" b="1" dirty="0" smtClean="0"/>
              <a:t>Jean-Michel </a:t>
            </a:r>
            <a:r>
              <a:rPr lang="sl-SI" sz="4000" b="1" dirty="0" err="1" smtClean="0"/>
              <a:t>Gregoire</a:t>
            </a:r>
            <a:endParaRPr lang="sl-SI" sz="4000" b="1" dirty="0" smtClean="0"/>
          </a:p>
          <a:p>
            <a:pPr marL="0" indent="0" algn="ctr">
              <a:buNone/>
            </a:pPr>
            <a:r>
              <a:rPr lang="sl-SI" sz="4000" i="1" dirty="0" smtClean="0"/>
              <a:t>Businet </a:t>
            </a:r>
            <a:r>
              <a:rPr lang="sl-SI" sz="4000" i="1" dirty="0" err="1" smtClean="0"/>
              <a:t>President</a:t>
            </a:r>
            <a:endParaRPr lang="sl-SI" sz="4000" i="1" dirty="0" smtClean="0"/>
          </a:p>
          <a:p>
            <a:pPr marL="0" indent="0" algn="ctr">
              <a:buNone/>
            </a:pPr>
            <a:endParaRPr lang="sl-SI" sz="4000" i="1" dirty="0"/>
          </a:p>
          <a:p>
            <a:pPr marL="0" indent="0" algn="ctr">
              <a:buNone/>
            </a:pPr>
            <a:r>
              <a:rPr lang="sl-SI" sz="2000" i="1" dirty="0" smtClean="0"/>
              <a:t>Businet </a:t>
            </a:r>
            <a:r>
              <a:rPr lang="sl-SI" sz="2000" i="1" dirty="0" err="1" smtClean="0"/>
              <a:t>Spring</a:t>
            </a:r>
            <a:r>
              <a:rPr lang="sl-SI" sz="2000" i="1" dirty="0" smtClean="0"/>
              <a:t> </a:t>
            </a:r>
            <a:r>
              <a:rPr lang="sl-SI" sz="2000" i="1" dirty="0" err="1" smtClean="0"/>
              <a:t>Workshop</a:t>
            </a:r>
            <a:r>
              <a:rPr lang="sl-SI" sz="2000" i="1" dirty="0" smtClean="0"/>
              <a:t>, 11 </a:t>
            </a:r>
            <a:r>
              <a:rPr lang="sl-SI" sz="2000" i="1" dirty="0" err="1" smtClean="0"/>
              <a:t>May</a:t>
            </a:r>
            <a:r>
              <a:rPr lang="sl-SI" sz="2000" i="1" dirty="0" smtClean="0"/>
              <a:t> 2020</a:t>
            </a:r>
            <a:endParaRPr lang="sl-SI" sz="2000" i="1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42" y="433800"/>
            <a:ext cx="3713663" cy="15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0A43F7-19E1-B94D-AE45-D4DAF15EA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+mn-lt"/>
              </a:rPr>
              <a:t>The Covid-19 crisis</a:t>
            </a:r>
            <a:br>
              <a:rPr lang="en-GB" sz="4000" b="1" dirty="0">
                <a:solidFill>
                  <a:schemeClr val="accent2"/>
                </a:solidFill>
                <a:latin typeface="+mn-lt"/>
              </a:rPr>
            </a:br>
            <a:r>
              <a:rPr lang="en-GB" sz="4000" b="1" dirty="0">
                <a:solidFill>
                  <a:schemeClr val="accent2"/>
                </a:solidFill>
                <a:latin typeface="+mn-lt"/>
              </a:rPr>
              <a:t>Lessons learnt for higher education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5AA7D28-5B92-F744-8E68-32BED7D36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Nadine Burquel, international higher education expert</a:t>
            </a:r>
          </a:p>
        </p:txBody>
      </p:sp>
    </p:spTree>
    <p:extLst>
      <p:ext uri="{BB962C8B-B14F-4D97-AF65-F5344CB8AC3E}">
        <p14:creationId xmlns:p14="http://schemas.microsoft.com/office/powerpoint/2010/main" val="3880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5C22-64AC-984A-96FD-30930EDA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The “Covid-19” Digital Education Revolution?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AC4CF-E0C5-7C45-959F-FC2FEEEA1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284" y="1690687"/>
            <a:ext cx="8506116" cy="4802187"/>
          </a:xfrm>
        </p:spPr>
      </p:pic>
    </p:spTree>
    <p:extLst>
      <p:ext uri="{BB962C8B-B14F-4D97-AF65-F5344CB8AC3E}">
        <p14:creationId xmlns:p14="http://schemas.microsoft.com/office/powerpoint/2010/main" val="32865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EDB2-8CB0-CD45-BED0-5035B007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Teachers’ skills?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0E2CC5-CCDE-784F-B248-F53231AF6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4600" y="1690688"/>
            <a:ext cx="6890657" cy="4649561"/>
          </a:xfrm>
        </p:spPr>
      </p:pic>
    </p:spTree>
    <p:extLst>
      <p:ext uri="{BB962C8B-B14F-4D97-AF65-F5344CB8AC3E}">
        <p14:creationId xmlns:p14="http://schemas.microsoft.com/office/powerpoint/2010/main" val="295469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76BE-9ABD-9A4B-9A77-414A3397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The new normal?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2440A8-11C0-894D-BC94-C3352B908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8252" y="1633225"/>
            <a:ext cx="5391008" cy="5062167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7CD34A10-9E1C-E14F-8C87-79FB594C2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3660" y="4086225"/>
            <a:ext cx="4898360" cy="2609168"/>
          </a:xfrm>
          <a:prstGeom prst="rect">
            <a:avLst/>
          </a:prstGeo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13FDA146-3C9A-984A-8E34-AFE4848A2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73660" y="1575763"/>
            <a:ext cx="4898360" cy="23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8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9201-A171-CA47-A152-A7248DF1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Rethinking HE Systems &amp; Institutions  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6C44E-B7A1-844F-9349-FCFAB03D4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/>
              <a:t>Calls for changes for many years (national/EU policy-makers and other bodies)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Modernisation, relevance, engagement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Bert van der </a:t>
            </a:r>
            <a:r>
              <a:rPr lang="en-GB" dirty="0" err="1"/>
              <a:t>Zwaan</a:t>
            </a:r>
            <a:r>
              <a:rPr lang="en-GB" dirty="0"/>
              <a:t>, book (2017) – “HE in 2040, a global approach”    </a:t>
            </a:r>
          </a:p>
        </p:txBody>
      </p:sp>
    </p:spTree>
    <p:extLst>
      <p:ext uri="{BB962C8B-B14F-4D97-AF65-F5344CB8AC3E}">
        <p14:creationId xmlns:p14="http://schemas.microsoft.com/office/powerpoint/2010/main" val="403411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C660-D506-D14D-A7E2-5836FF16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Rethinking the role of HEIs in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7D7E-181F-E84D-BF7D-B9AFF7B27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/>
              <a:t>A new legitimacy for institutions of higher education?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 source of knowledge and expertise </a:t>
            </a:r>
            <a:r>
              <a:rPr lang="en-GB" u="sng" dirty="0"/>
              <a:t>for</a:t>
            </a:r>
            <a:r>
              <a:rPr lang="en-GB" dirty="0"/>
              <a:t> society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28A75-2922-5643-8132-1FA1B86F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7200" y="2929179"/>
            <a:ext cx="7924800" cy="37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4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8F62-3B9D-8B44-8BE4-0D804DBE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n-lt"/>
              </a:rPr>
              <a:t>Rethinking (Higher)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25C0-ABBD-2042-BDEF-34F7DA65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/>
              <a:t> Online, blended, flexible and experiential learning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 On and off campus 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 Continuum with a lifelong learning focus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14E3B-1CEE-0F46-84B9-89FECC286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6" y="3319463"/>
            <a:ext cx="4655128" cy="28575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8582689-83BB-9F4D-BF81-3A5BE68E0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3781" y="3319463"/>
            <a:ext cx="404552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3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419</Words>
  <Application>Microsoft Office PowerPoint</Application>
  <PresentationFormat>Širokozaslonsko</PresentationFormat>
  <Paragraphs>74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Welcome! </vt:lpstr>
      <vt:lpstr>PowerPointova predstavitev</vt:lpstr>
      <vt:lpstr>The Covid-19 crisis Lessons learnt for higher education </vt:lpstr>
      <vt:lpstr>The “Covid-19” Digital Education Revolution? </vt:lpstr>
      <vt:lpstr>Teachers’ skills? </vt:lpstr>
      <vt:lpstr>The new normal?</vt:lpstr>
      <vt:lpstr>Rethinking HE Systems &amp; Institutions  </vt:lpstr>
      <vt:lpstr>Rethinking the role of HEIs in society</vt:lpstr>
      <vt:lpstr>Rethinking (Higher) Education </vt:lpstr>
      <vt:lpstr>Rethinking Applied Research – Societal Relevance </vt:lpstr>
      <vt:lpstr>Rethinking Internationalisation</vt:lpstr>
      <vt:lpstr>Changes in student mobility patterns? </vt:lpstr>
      <vt:lpstr>Rethinking governance, management and operations  </vt:lpstr>
      <vt:lpstr>Let’s talk!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learnt in higher education , Covid-19</dc:title>
  <dc:creator>Nadine Burquel</dc:creator>
  <cp:lastModifiedBy>Nina Turčin, DOBA</cp:lastModifiedBy>
  <cp:revision>33</cp:revision>
  <cp:lastPrinted>2020-05-05T13:00:50Z</cp:lastPrinted>
  <dcterms:created xsi:type="dcterms:W3CDTF">2020-05-05T07:05:24Z</dcterms:created>
  <dcterms:modified xsi:type="dcterms:W3CDTF">2020-05-08T17:03:22Z</dcterms:modified>
</cp:coreProperties>
</file>