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sldIdLst>
    <p:sldId id="256" r:id="rId5"/>
    <p:sldId id="338" r:id="rId6"/>
    <p:sldId id="327" r:id="rId7"/>
    <p:sldId id="337" r:id="rId8"/>
    <p:sldId id="339" r:id="rId9"/>
    <p:sldId id="340" r:id="rId10"/>
    <p:sldId id="368" r:id="rId11"/>
    <p:sldId id="359" r:id="rId12"/>
    <p:sldId id="362" r:id="rId13"/>
    <p:sldId id="364" r:id="rId14"/>
    <p:sldId id="366" r:id="rId15"/>
    <p:sldId id="365" r:id="rId16"/>
    <p:sldId id="358" r:id="rId17"/>
    <p:sldId id="331" r:id="rId18"/>
    <p:sldId id="367" r:id="rId19"/>
    <p:sldId id="343" r:id="rId20"/>
  </p:sldIdLst>
  <p:sldSz cx="9906000" cy="6858000" type="A4"/>
  <p:notesSz cx="6858000" cy="9144000"/>
  <p:embeddedFontLst>
    <p:embeddedFont>
      <p:font typeface="Calibri Light" panose="020F0302020204030204" pitchFamily="34" charset="0"/>
      <p:regular r:id="rId21"/>
      <p:italic r:id="rId22"/>
    </p:embeddedFont>
    <p:embeddedFont>
      <p:font typeface="KPMG Bold" panose="020B0604020202020204" charset="0"/>
      <p:bold r:id="rId23"/>
      <p:boldItalic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455"/>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30" autoAdjust="0"/>
  </p:normalViewPr>
  <p:slideViewPr>
    <p:cSldViewPr snapToGrid="0" showGuides="1">
      <p:cViewPr varScale="1">
        <p:scale>
          <a:sx n="114" d="100"/>
          <a:sy n="114" d="100"/>
        </p:scale>
        <p:origin x="1290" y="114"/>
      </p:cViewPr>
      <p:guideLst/>
    </p:cSldViewPr>
  </p:slideViewPr>
  <p:outlineViewPr>
    <p:cViewPr>
      <p:scale>
        <a:sx n="33" d="100"/>
        <a:sy n="33" d="100"/>
      </p:scale>
      <p:origin x="0" y="-8390"/>
    </p:cViewPr>
  </p:outlineViewPr>
  <p:notesTextViewPr>
    <p:cViewPr>
      <p:scale>
        <a:sx n="3" d="2"/>
        <a:sy n="3" d="2"/>
      </p:scale>
      <p:origin x="0" y="0"/>
    </p:cViewPr>
  </p:notesTextViewPr>
  <p:sorterViewPr>
    <p:cViewPr>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Based on students' answers</a:t>
            </a:r>
            <a:endParaRPr lang="lv-LV"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bar"/>
        <c:grouping val="clustered"/>
        <c:varyColors val="0"/>
        <c:ser>
          <c:idx val="0"/>
          <c:order val="0"/>
          <c:tx>
            <c:strRef>
              <c:f>Sheet3!$E$9</c:f>
              <c:strCache>
                <c:ptCount val="1"/>
                <c:pt idx="0">
                  <c:v>IEDC - Bled School of Management</c:v>
                </c:pt>
              </c:strCache>
            </c:strRef>
          </c:tx>
          <c:spPr>
            <a:solidFill>
              <a:schemeClr val="accent2">
                <a:shade val="58000"/>
              </a:schemeClr>
            </a:solidFill>
            <a:ln>
              <a:noFill/>
            </a:ln>
            <a:effectLst/>
          </c:spPr>
          <c:invertIfNegative val="0"/>
          <c:cat>
            <c:strRef>
              <c:f>Sheet3!$D$14:$D$16</c:f>
              <c:strCache>
                <c:ptCount val="3"/>
                <c:pt idx="0">
                  <c:v>Are  aware if their HEI has any formal documents related to gender equality issues</c:v>
                </c:pt>
                <c:pt idx="1">
                  <c:v>Have personally experienced situations where they had the impression that they were treated differently because of their gender</c:v>
                </c:pt>
                <c:pt idx="2">
                  <c:v>Have witnessed a situation in which an employee or student was treated differently because of their gender </c:v>
                </c:pt>
              </c:strCache>
            </c:strRef>
          </c:cat>
          <c:val>
            <c:numRef>
              <c:f>Sheet3!$E$14:$E$16</c:f>
              <c:numCache>
                <c:formatCode>0%</c:formatCode>
                <c:ptCount val="3"/>
                <c:pt idx="0">
                  <c:v>0.3</c:v>
                </c:pt>
                <c:pt idx="1">
                  <c:v>0.08</c:v>
                </c:pt>
                <c:pt idx="2">
                  <c:v>0.08</c:v>
                </c:pt>
              </c:numCache>
            </c:numRef>
          </c:val>
          <c:extLst>
            <c:ext xmlns:c16="http://schemas.microsoft.com/office/drawing/2014/chart" uri="{C3380CC4-5D6E-409C-BE32-E72D297353CC}">
              <c16:uniqueId val="{00000000-3519-4C03-8CE0-6CE412BEB5D7}"/>
            </c:ext>
          </c:extLst>
        </c:ser>
        <c:ser>
          <c:idx val="1"/>
          <c:order val="1"/>
          <c:tx>
            <c:strRef>
              <c:f>Sheet3!$F$9</c:f>
              <c:strCache>
                <c:ptCount val="1"/>
                <c:pt idx="0">
                  <c:v>Riga Technical University</c:v>
                </c:pt>
              </c:strCache>
            </c:strRef>
          </c:tx>
          <c:spPr>
            <a:solidFill>
              <a:schemeClr val="accent2">
                <a:shade val="86000"/>
              </a:schemeClr>
            </a:solidFill>
            <a:ln>
              <a:noFill/>
            </a:ln>
            <a:effectLst/>
          </c:spPr>
          <c:invertIfNegative val="0"/>
          <c:cat>
            <c:strRef>
              <c:f>Sheet3!$D$14:$D$16</c:f>
              <c:strCache>
                <c:ptCount val="3"/>
                <c:pt idx="0">
                  <c:v>Are  aware if their HEI has any formal documents related to gender equality issues</c:v>
                </c:pt>
                <c:pt idx="1">
                  <c:v>Have personally experienced situations where they had the impression that they were treated differently because of their gender</c:v>
                </c:pt>
                <c:pt idx="2">
                  <c:v>Have witnessed a situation in which an employee or student was treated differently because of their gender </c:v>
                </c:pt>
              </c:strCache>
            </c:strRef>
          </c:cat>
          <c:val>
            <c:numRef>
              <c:f>Sheet3!$F$14:$F$16</c:f>
              <c:numCache>
                <c:formatCode>0%</c:formatCode>
                <c:ptCount val="3"/>
                <c:pt idx="0">
                  <c:v>0.05</c:v>
                </c:pt>
                <c:pt idx="1">
                  <c:v>0.35</c:v>
                </c:pt>
                <c:pt idx="2">
                  <c:v>0.28000000000000003</c:v>
                </c:pt>
              </c:numCache>
            </c:numRef>
          </c:val>
          <c:extLst>
            <c:ext xmlns:c16="http://schemas.microsoft.com/office/drawing/2014/chart" uri="{C3380CC4-5D6E-409C-BE32-E72D297353CC}">
              <c16:uniqueId val="{00000001-3519-4C03-8CE0-6CE412BEB5D7}"/>
            </c:ext>
          </c:extLst>
        </c:ser>
        <c:ser>
          <c:idx val="2"/>
          <c:order val="2"/>
          <c:tx>
            <c:strRef>
              <c:f>Sheet3!$G$9</c:f>
              <c:strCache>
                <c:ptCount val="1"/>
                <c:pt idx="0">
                  <c:v>Vistula University</c:v>
                </c:pt>
              </c:strCache>
            </c:strRef>
          </c:tx>
          <c:spPr>
            <a:solidFill>
              <a:schemeClr val="accent2">
                <a:tint val="86000"/>
              </a:schemeClr>
            </a:solidFill>
            <a:ln>
              <a:noFill/>
            </a:ln>
            <a:effectLst/>
          </c:spPr>
          <c:invertIfNegative val="0"/>
          <c:cat>
            <c:strRef>
              <c:f>Sheet3!$D$14:$D$16</c:f>
              <c:strCache>
                <c:ptCount val="3"/>
                <c:pt idx="0">
                  <c:v>Are  aware if their HEI has any formal documents related to gender equality issues</c:v>
                </c:pt>
                <c:pt idx="1">
                  <c:v>Have personally experienced situations where they had the impression that they were treated differently because of their gender</c:v>
                </c:pt>
                <c:pt idx="2">
                  <c:v>Have witnessed a situation in which an employee or student was treated differently because of their gender </c:v>
                </c:pt>
              </c:strCache>
            </c:strRef>
          </c:cat>
          <c:val>
            <c:numRef>
              <c:f>Sheet3!$G$14:$G$16</c:f>
              <c:numCache>
                <c:formatCode>0%</c:formatCode>
                <c:ptCount val="3"/>
                <c:pt idx="0">
                  <c:v>0.14000000000000001</c:v>
                </c:pt>
                <c:pt idx="1">
                  <c:v>0.22</c:v>
                </c:pt>
                <c:pt idx="2">
                  <c:v>0.16</c:v>
                </c:pt>
              </c:numCache>
            </c:numRef>
          </c:val>
          <c:extLst>
            <c:ext xmlns:c16="http://schemas.microsoft.com/office/drawing/2014/chart" uri="{C3380CC4-5D6E-409C-BE32-E72D297353CC}">
              <c16:uniqueId val="{00000002-3519-4C03-8CE0-6CE412BEB5D7}"/>
            </c:ext>
          </c:extLst>
        </c:ser>
        <c:ser>
          <c:idx val="3"/>
          <c:order val="3"/>
          <c:tx>
            <c:strRef>
              <c:f>Sheet3!$H$9</c:f>
              <c:strCache>
                <c:ptCount val="1"/>
                <c:pt idx="0">
                  <c:v>WSB University</c:v>
                </c:pt>
              </c:strCache>
            </c:strRef>
          </c:tx>
          <c:spPr>
            <a:solidFill>
              <a:schemeClr val="accent2">
                <a:tint val="58000"/>
              </a:schemeClr>
            </a:solidFill>
            <a:ln>
              <a:noFill/>
            </a:ln>
            <a:effectLst/>
          </c:spPr>
          <c:invertIfNegative val="0"/>
          <c:cat>
            <c:strRef>
              <c:f>Sheet3!$D$14:$D$16</c:f>
              <c:strCache>
                <c:ptCount val="3"/>
                <c:pt idx="0">
                  <c:v>Are  aware if their HEI has any formal documents related to gender equality issues</c:v>
                </c:pt>
                <c:pt idx="1">
                  <c:v>Have personally experienced situations where they had the impression that they were treated differently because of their gender</c:v>
                </c:pt>
                <c:pt idx="2">
                  <c:v>Have witnessed a situation in which an employee or student was treated differently because of their gender </c:v>
                </c:pt>
              </c:strCache>
            </c:strRef>
          </c:cat>
          <c:val>
            <c:numRef>
              <c:f>Sheet3!$H$14:$H$16</c:f>
              <c:numCache>
                <c:formatCode>0%</c:formatCode>
                <c:ptCount val="3"/>
                <c:pt idx="0">
                  <c:v>0.33</c:v>
                </c:pt>
                <c:pt idx="1">
                  <c:v>0.2</c:v>
                </c:pt>
                <c:pt idx="2">
                  <c:v>0.21</c:v>
                </c:pt>
              </c:numCache>
            </c:numRef>
          </c:val>
          <c:extLst>
            <c:ext xmlns:c16="http://schemas.microsoft.com/office/drawing/2014/chart" uri="{C3380CC4-5D6E-409C-BE32-E72D297353CC}">
              <c16:uniqueId val="{00000003-3519-4C03-8CE0-6CE412BEB5D7}"/>
            </c:ext>
          </c:extLst>
        </c:ser>
        <c:dLbls>
          <c:showLegendKey val="0"/>
          <c:showVal val="0"/>
          <c:showCatName val="0"/>
          <c:showSerName val="0"/>
          <c:showPercent val="0"/>
          <c:showBubbleSize val="0"/>
        </c:dLbls>
        <c:gapWidth val="182"/>
        <c:axId val="1785185855"/>
        <c:axId val="1729234111"/>
      </c:barChart>
      <c:catAx>
        <c:axId val="17851858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29234111"/>
        <c:crosses val="autoZero"/>
        <c:auto val="1"/>
        <c:lblAlgn val="ctr"/>
        <c:lblOffset val="100"/>
        <c:noMultiLvlLbl val="0"/>
      </c:catAx>
      <c:valAx>
        <c:axId val="17292341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8518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Based</a:t>
            </a:r>
            <a:r>
              <a:rPr lang="en-GB" baseline="0" dirty="0"/>
              <a:t> on students' opinion</a:t>
            </a:r>
            <a:endParaRPr lang="lv-LV"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bar"/>
        <c:grouping val="clustered"/>
        <c:varyColors val="0"/>
        <c:ser>
          <c:idx val="0"/>
          <c:order val="0"/>
          <c:tx>
            <c:strRef>
              <c:f>Sheet3!$E$9</c:f>
              <c:strCache>
                <c:ptCount val="1"/>
                <c:pt idx="0">
                  <c:v>IEDC - Bled School of Management</c:v>
                </c:pt>
              </c:strCache>
            </c:strRef>
          </c:tx>
          <c:spPr>
            <a:solidFill>
              <a:schemeClr val="accent2">
                <a:shade val="58000"/>
              </a:schemeClr>
            </a:solidFill>
            <a:ln>
              <a:noFill/>
            </a:ln>
            <a:effectLst/>
          </c:spPr>
          <c:invertIfNegative val="0"/>
          <c:cat>
            <c:strRef>
              <c:f>Sheet3!$D$10:$D$12</c:f>
              <c:strCache>
                <c:ptCount val="3"/>
                <c:pt idx="0">
                  <c:v>Their institution contributes to reducing gender inequality</c:v>
                </c:pt>
                <c:pt idx="1">
                  <c:v>Students of all genders are treated equally at their institution</c:v>
                </c:pt>
                <c:pt idx="2">
                  <c:v>The lecturer's gender plays an important role for them</c:v>
                </c:pt>
              </c:strCache>
            </c:strRef>
          </c:cat>
          <c:val>
            <c:numRef>
              <c:f>Sheet3!$E$10:$E$12</c:f>
              <c:numCache>
                <c:formatCode>0.00</c:formatCode>
                <c:ptCount val="3"/>
                <c:pt idx="0">
                  <c:v>4.3</c:v>
                </c:pt>
                <c:pt idx="1">
                  <c:v>4.5999999999999996</c:v>
                </c:pt>
                <c:pt idx="2">
                  <c:v>2.1</c:v>
                </c:pt>
              </c:numCache>
            </c:numRef>
          </c:val>
          <c:extLst>
            <c:ext xmlns:c16="http://schemas.microsoft.com/office/drawing/2014/chart" uri="{C3380CC4-5D6E-409C-BE32-E72D297353CC}">
              <c16:uniqueId val="{00000000-4E70-404B-966B-B2E057D8BAE2}"/>
            </c:ext>
          </c:extLst>
        </c:ser>
        <c:ser>
          <c:idx val="1"/>
          <c:order val="1"/>
          <c:tx>
            <c:strRef>
              <c:f>Sheet3!$F$9</c:f>
              <c:strCache>
                <c:ptCount val="1"/>
                <c:pt idx="0">
                  <c:v>Riga Technical University</c:v>
                </c:pt>
              </c:strCache>
            </c:strRef>
          </c:tx>
          <c:spPr>
            <a:solidFill>
              <a:schemeClr val="accent2">
                <a:shade val="86000"/>
              </a:schemeClr>
            </a:solidFill>
            <a:ln>
              <a:noFill/>
            </a:ln>
            <a:effectLst/>
          </c:spPr>
          <c:invertIfNegative val="0"/>
          <c:cat>
            <c:strRef>
              <c:f>Sheet3!$D$10:$D$12</c:f>
              <c:strCache>
                <c:ptCount val="3"/>
                <c:pt idx="0">
                  <c:v>Their institution contributes to reducing gender inequality</c:v>
                </c:pt>
                <c:pt idx="1">
                  <c:v>Students of all genders are treated equally at their institution</c:v>
                </c:pt>
                <c:pt idx="2">
                  <c:v>The lecturer's gender plays an important role for them</c:v>
                </c:pt>
              </c:strCache>
            </c:strRef>
          </c:cat>
          <c:val>
            <c:numRef>
              <c:f>Sheet3!$F$10:$F$12</c:f>
              <c:numCache>
                <c:formatCode>0.00</c:formatCode>
                <c:ptCount val="3"/>
                <c:pt idx="0">
                  <c:v>2.95</c:v>
                </c:pt>
                <c:pt idx="1">
                  <c:v>3.79</c:v>
                </c:pt>
                <c:pt idx="2">
                  <c:v>1.95</c:v>
                </c:pt>
              </c:numCache>
            </c:numRef>
          </c:val>
          <c:extLst>
            <c:ext xmlns:c16="http://schemas.microsoft.com/office/drawing/2014/chart" uri="{C3380CC4-5D6E-409C-BE32-E72D297353CC}">
              <c16:uniqueId val="{00000001-4E70-404B-966B-B2E057D8BAE2}"/>
            </c:ext>
          </c:extLst>
        </c:ser>
        <c:ser>
          <c:idx val="2"/>
          <c:order val="2"/>
          <c:tx>
            <c:strRef>
              <c:f>Sheet3!$G$9</c:f>
              <c:strCache>
                <c:ptCount val="1"/>
                <c:pt idx="0">
                  <c:v>Vistula University</c:v>
                </c:pt>
              </c:strCache>
            </c:strRef>
          </c:tx>
          <c:spPr>
            <a:solidFill>
              <a:schemeClr val="accent2">
                <a:tint val="86000"/>
              </a:schemeClr>
            </a:solidFill>
            <a:ln>
              <a:noFill/>
            </a:ln>
            <a:effectLst/>
          </c:spPr>
          <c:invertIfNegative val="0"/>
          <c:cat>
            <c:strRef>
              <c:f>Sheet3!$D$10:$D$12</c:f>
              <c:strCache>
                <c:ptCount val="3"/>
                <c:pt idx="0">
                  <c:v>Their institution contributes to reducing gender inequality</c:v>
                </c:pt>
                <c:pt idx="1">
                  <c:v>Students of all genders are treated equally at their institution</c:v>
                </c:pt>
                <c:pt idx="2">
                  <c:v>The lecturer's gender plays an important role for them</c:v>
                </c:pt>
              </c:strCache>
            </c:strRef>
          </c:cat>
          <c:val>
            <c:numRef>
              <c:f>Sheet3!$G$10:$G$12</c:f>
              <c:numCache>
                <c:formatCode>0.00</c:formatCode>
                <c:ptCount val="3"/>
                <c:pt idx="0">
                  <c:v>3.21</c:v>
                </c:pt>
                <c:pt idx="1">
                  <c:v>4.04</c:v>
                </c:pt>
                <c:pt idx="2">
                  <c:v>2.13</c:v>
                </c:pt>
              </c:numCache>
            </c:numRef>
          </c:val>
          <c:extLst>
            <c:ext xmlns:c16="http://schemas.microsoft.com/office/drawing/2014/chart" uri="{C3380CC4-5D6E-409C-BE32-E72D297353CC}">
              <c16:uniqueId val="{00000002-4E70-404B-966B-B2E057D8BAE2}"/>
            </c:ext>
          </c:extLst>
        </c:ser>
        <c:ser>
          <c:idx val="3"/>
          <c:order val="3"/>
          <c:tx>
            <c:strRef>
              <c:f>Sheet3!$H$9</c:f>
              <c:strCache>
                <c:ptCount val="1"/>
                <c:pt idx="0">
                  <c:v>WSB University</c:v>
                </c:pt>
              </c:strCache>
            </c:strRef>
          </c:tx>
          <c:spPr>
            <a:solidFill>
              <a:schemeClr val="accent2">
                <a:tint val="58000"/>
              </a:schemeClr>
            </a:solidFill>
            <a:ln>
              <a:noFill/>
            </a:ln>
            <a:effectLst/>
          </c:spPr>
          <c:invertIfNegative val="0"/>
          <c:cat>
            <c:strRef>
              <c:f>Sheet3!$D$10:$D$12</c:f>
              <c:strCache>
                <c:ptCount val="3"/>
                <c:pt idx="0">
                  <c:v>Their institution contributes to reducing gender inequality</c:v>
                </c:pt>
                <c:pt idx="1">
                  <c:v>Students of all genders are treated equally at their institution</c:v>
                </c:pt>
                <c:pt idx="2">
                  <c:v>The lecturer's gender plays an important role for them</c:v>
                </c:pt>
              </c:strCache>
            </c:strRef>
          </c:cat>
          <c:val>
            <c:numRef>
              <c:f>Sheet3!$H$10:$H$12</c:f>
              <c:numCache>
                <c:formatCode>0.00</c:formatCode>
                <c:ptCount val="3"/>
                <c:pt idx="0">
                  <c:v>3.7</c:v>
                </c:pt>
                <c:pt idx="1">
                  <c:v>4.29</c:v>
                </c:pt>
                <c:pt idx="2">
                  <c:v>2.0499999999999998</c:v>
                </c:pt>
              </c:numCache>
            </c:numRef>
          </c:val>
          <c:extLst>
            <c:ext xmlns:c16="http://schemas.microsoft.com/office/drawing/2014/chart" uri="{C3380CC4-5D6E-409C-BE32-E72D297353CC}">
              <c16:uniqueId val="{00000003-4E70-404B-966B-B2E057D8BAE2}"/>
            </c:ext>
          </c:extLst>
        </c:ser>
        <c:dLbls>
          <c:showLegendKey val="0"/>
          <c:showVal val="0"/>
          <c:showCatName val="0"/>
          <c:showSerName val="0"/>
          <c:showPercent val="0"/>
          <c:showBubbleSize val="0"/>
        </c:dLbls>
        <c:gapWidth val="219"/>
        <c:axId val="1732744287"/>
        <c:axId val="18387632"/>
      </c:barChart>
      <c:catAx>
        <c:axId val="17327442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8387632"/>
        <c:crosses val="autoZero"/>
        <c:auto val="1"/>
        <c:lblAlgn val="ctr"/>
        <c:lblOffset val="100"/>
        <c:noMultiLvlLbl val="0"/>
      </c:catAx>
      <c:valAx>
        <c:axId val="1838763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32744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dirty="0">
                <a:solidFill>
                  <a:srgbClr val="000000">
                    <a:lumMod val="65000"/>
                    <a:lumOff val="35000"/>
                  </a:srgbClr>
                </a:solidFill>
              </a:rPr>
              <a:t>Based on employees' answers</a:t>
            </a:r>
            <a:endParaRPr lang="lv-LV" sz="1400" b="0" i="0" u="none" strike="noStrike" kern="1200" spc="0" baseline="0" dirty="0">
              <a:solidFill>
                <a:srgbClr val="000000">
                  <a:lumMod val="65000"/>
                  <a:lumOff val="35000"/>
                </a:srgb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bar"/>
        <c:grouping val="clustered"/>
        <c:varyColors val="0"/>
        <c:ser>
          <c:idx val="0"/>
          <c:order val="0"/>
          <c:tx>
            <c:strRef>
              <c:f>Sheet4!$D$3</c:f>
              <c:strCache>
                <c:ptCount val="1"/>
                <c:pt idx="0">
                  <c:v>IEDC - Bled School of Management</c:v>
                </c:pt>
              </c:strCache>
            </c:strRef>
          </c:tx>
          <c:spPr>
            <a:solidFill>
              <a:schemeClr val="accent1"/>
            </a:solidFill>
            <a:ln>
              <a:noFill/>
            </a:ln>
            <a:effectLst/>
          </c:spPr>
          <c:invertIfNegative val="0"/>
          <c:cat>
            <c:strRef>
              <c:f>Sheet4!$C$15:$C$17</c:f>
              <c:strCache>
                <c:ptCount val="3"/>
                <c:pt idx="0">
                  <c:v>Are aware if their HEI has any formal documents related to gender equality issues?</c:v>
                </c:pt>
                <c:pt idx="1">
                  <c:v>Have personally experienced situations where they had the impression that they were treated differently because of their gender</c:v>
                </c:pt>
                <c:pt idx="2">
                  <c:v>Have witnessed a situation in which ay employee or student was treated differently because of their gender </c:v>
                </c:pt>
              </c:strCache>
            </c:strRef>
          </c:cat>
          <c:val>
            <c:numRef>
              <c:f>Sheet4!$D$15:$D$17</c:f>
              <c:numCache>
                <c:formatCode>0%</c:formatCode>
                <c:ptCount val="3"/>
                <c:pt idx="0">
                  <c:v>0.48</c:v>
                </c:pt>
                <c:pt idx="1">
                  <c:v>0.1</c:v>
                </c:pt>
                <c:pt idx="2">
                  <c:v>0.1</c:v>
                </c:pt>
              </c:numCache>
            </c:numRef>
          </c:val>
          <c:extLst>
            <c:ext xmlns:c16="http://schemas.microsoft.com/office/drawing/2014/chart" uri="{C3380CC4-5D6E-409C-BE32-E72D297353CC}">
              <c16:uniqueId val="{00000000-2E66-4B95-B3F2-36F7BAD1B44B}"/>
            </c:ext>
          </c:extLst>
        </c:ser>
        <c:ser>
          <c:idx val="1"/>
          <c:order val="1"/>
          <c:tx>
            <c:strRef>
              <c:f>Sheet4!$E$3</c:f>
              <c:strCache>
                <c:ptCount val="1"/>
                <c:pt idx="0">
                  <c:v>Riga Technical University</c:v>
                </c:pt>
              </c:strCache>
            </c:strRef>
          </c:tx>
          <c:spPr>
            <a:solidFill>
              <a:schemeClr val="accent2"/>
            </a:solidFill>
            <a:ln>
              <a:noFill/>
            </a:ln>
            <a:effectLst/>
          </c:spPr>
          <c:invertIfNegative val="0"/>
          <c:cat>
            <c:strRef>
              <c:f>Sheet4!$C$15:$C$17</c:f>
              <c:strCache>
                <c:ptCount val="3"/>
                <c:pt idx="0">
                  <c:v>Are aware if their HEI has any formal documents related to gender equality issues?</c:v>
                </c:pt>
                <c:pt idx="1">
                  <c:v>Have personally experienced situations where they had the impression that they were treated differently because of their gender</c:v>
                </c:pt>
                <c:pt idx="2">
                  <c:v>Have witnessed a situation in which ay employee or student was treated differently because of their gender </c:v>
                </c:pt>
              </c:strCache>
            </c:strRef>
          </c:cat>
          <c:val>
            <c:numRef>
              <c:f>Sheet4!$E$15:$E$17</c:f>
              <c:numCache>
                <c:formatCode>0%</c:formatCode>
                <c:ptCount val="3"/>
                <c:pt idx="0">
                  <c:v>0.57999999999999996</c:v>
                </c:pt>
                <c:pt idx="1">
                  <c:v>0.17</c:v>
                </c:pt>
                <c:pt idx="2" formatCode="0.00">
                  <c:v>0.33</c:v>
                </c:pt>
              </c:numCache>
            </c:numRef>
          </c:val>
          <c:extLst>
            <c:ext xmlns:c16="http://schemas.microsoft.com/office/drawing/2014/chart" uri="{C3380CC4-5D6E-409C-BE32-E72D297353CC}">
              <c16:uniqueId val="{00000001-2E66-4B95-B3F2-36F7BAD1B44B}"/>
            </c:ext>
          </c:extLst>
        </c:ser>
        <c:ser>
          <c:idx val="2"/>
          <c:order val="2"/>
          <c:tx>
            <c:strRef>
              <c:f>Sheet4!$F$3</c:f>
              <c:strCache>
                <c:ptCount val="1"/>
                <c:pt idx="0">
                  <c:v>Vistula University</c:v>
                </c:pt>
              </c:strCache>
            </c:strRef>
          </c:tx>
          <c:spPr>
            <a:solidFill>
              <a:schemeClr val="accent3"/>
            </a:solidFill>
            <a:ln>
              <a:noFill/>
            </a:ln>
            <a:effectLst/>
          </c:spPr>
          <c:invertIfNegative val="0"/>
          <c:cat>
            <c:strRef>
              <c:f>Sheet4!$C$15:$C$17</c:f>
              <c:strCache>
                <c:ptCount val="3"/>
                <c:pt idx="0">
                  <c:v>Are aware if their HEI has any formal documents related to gender equality issues?</c:v>
                </c:pt>
                <c:pt idx="1">
                  <c:v>Have personally experienced situations where they had the impression that they were treated differently because of their gender</c:v>
                </c:pt>
                <c:pt idx="2">
                  <c:v>Have witnessed a situation in which ay employee or student was treated differently because of their gender </c:v>
                </c:pt>
              </c:strCache>
            </c:strRef>
          </c:cat>
          <c:val>
            <c:numRef>
              <c:f>Sheet4!$F$15:$F$17</c:f>
              <c:numCache>
                <c:formatCode>0%</c:formatCode>
                <c:ptCount val="3"/>
                <c:pt idx="0">
                  <c:v>0.33</c:v>
                </c:pt>
                <c:pt idx="1">
                  <c:v>0.25</c:v>
                </c:pt>
                <c:pt idx="2">
                  <c:v>0.33</c:v>
                </c:pt>
              </c:numCache>
            </c:numRef>
          </c:val>
          <c:extLst>
            <c:ext xmlns:c16="http://schemas.microsoft.com/office/drawing/2014/chart" uri="{C3380CC4-5D6E-409C-BE32-E72D297353CC}">
              <c16:uniqueId val="{00000002-2E66-4B95-B3F2-36F7BAD1B44B}"/>
            </c:ext>
          </c:extLst>
        </c:ser>
        <c:ser>
          <c:idx val="3"/>
          <c:order val="3"/>
          <c:tx>
            <c:strRef>
              <c:f>Sheet4!$G$3</c:f>
              <c:strCache>
                <c:ptCount val="1"/>
                <c:pt idx="0">
                  <c:v>WSB University</c:v>
                </c:pt>
              </c:strCache>
            </c:strRef>
          </c:tx>
          <c:spPr>
            <a:solidFill>
              <a:schemeClr val="accent4"/>
            </a:solidFill>
            <a:ln>
              <a:noFill/>
            </a:ln>
            <a:effectLst/>
          </c:spPr>
          <c:invertIfNegative val="0"/>
          <c:cat>
            <c:strRef>
              <c:f>Sheet4!$C$15:$C$17</c:f>
              <c:strCache>
                <c:ptCount val="3"/>
                <c:pt idx="0">
                  <c:v>Are aware if their HEI has any formal documents related to gender equality issues?</c:v>
                </c:pt>
                <c:pt idx="1">
                  <c:v>Have personally experienced situations where they had the impression that they were treated differently because of their gender</c:v>
                </c:pt>
                <c:pt idx="2">
                  <c:v>Have witnessed a situation in which ay employee or student was treated differently because of their gender </c:v>
                </c:pt>
              </c:strCache>
            </c:strRef>
          </c:cat>
          <c:val>
            <c:numRef>
              <c:f>Sheet4!$G$15:$G$17</c:f>
              <c:numCache>
                <c:formatCode>0%</c:formatCode>
                <c:ptCount val="3"/>
                <c:pt idx="0">
                  <c:v>0.47</c:v>
                </c:pt>
                <c:pt idx="1">
                  <c:v>0.28999999999999998</c:v>
                </c:pt>
                <c:pt idx="2">
                  <c:v>0.23</c:v>
                </c:pt>
              </c:numCache>
            </c:numRef>
          </c:val>
          <c:extLst>
            <c:ext xmlns:c16="http://schemas.microsoft.com/office/drawing/2014/chart" uri="{C3380CC4-5D6E-409C-BE32-E72D297353CC}">
              <c16:uniqueId val="{00000003-2E66-4B95-B3F2-36F7BAD1B44B}"/>
            </c:ext>
          </c:extLst>
        </c:ser>
        <c:dLbls>
          <c:showLegendKey val="0"/>
          <c:showVal val="0"/>
          <c:showCatName val="0"/>
          <c:showSerName val="0"/>
          <c:showPercent val="0"/>
          <c:showBubbleSize val="0"/>
        </c:dLbls>
        <c:gapWidth val="182"/>
        <c:axId val="1647110127"/>
        <c:axId val="12851920"/>
      </c:barChart>
      <c:catAx>
        <c:axId val="1647110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2851920"/>
        <c:crosses val="autoZero"/>
        <c:auto val="1"/>
        <c:lblAlgn val="ctr"/>
        <c:lblOffset val="100"/>
        <c:noMultiLvlLbl val="0"/>
      </c:catAx>
      <c:valAx>
        <c:axId val="12851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647110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dirty="0">
                <a:solidFill>
                  <a:srgbClr val="000000">
                    <a:lumMod val="65000"/>
                    <a:lumOff val="35000"/>
                  </a:srgbClr>
                </a:solidFill>
              </a:rPr>
              <a:t>Based on employees' opinion</a:t>
            </a:r>
            <a:endParaRPr lang="lv-LV" sz="1400" b="0" i="0" u="none" strike="noStrike" kern="1200" spc="0" baseline="0" dirty="0">
              <a:solidFill>
                <a:srgbClr val="000000">
                  <a:lumMod val="65000"/>
                  <a:lumOff val="35000"/>
                </a:srgb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bar"/>
        <c:grouping val="clustered"/>
        <c:varyColors val="0"/>
        <c:ser>
          <c:idx val="0"/>
          <c:order val="0"/>
          <c:tx>
            <c:strRef>
              <c:f>Sheet4!$D$3</c:f>
              <c:strCache>
                <c:ptCount val="1"/>
                <c:pt idx="0">
                  <c:v>IEDC - Bled School of Management</c:v>
                </c:pt>
              </c:strCache>
            </c:strRef>
          </c:tx>
          <c:spPr>
            <a:solidFill>
              <a:schemeClr val="accent1"/>
            </a:solidFill>
            <a:ln>
              <a:noFill/>
            </a:ln>
            <a:effectLst/>
          </c:spPr>
          <c:invertIfNegative val="0"/>
          <c:cat>
            <c:strRef>
              <c:f>Sheet4!$C$4:$C$14</c:f>
              <c:strCache>
                <c:ptCount val="11"/>
                <c:pt idx="0">
                  <c:v>My institution has achieved a balanced gender representation among employees</c:v>
                </c:pt>
                <c:pt idx="1">
                  <c:v>My institution has achieved a balanced gender representation among higher management positions</c:v>
                </c:pt>
                <c:pt idx="2">
                  <c:v>My institution’s management contributes to reducing gender inequality</c:v>
                </c:pt>
                <c:pt idx="3">
                  <c:v>My institution offers equal promotion opportunities based on performance and merit, regardless of gender</c:v>
                </c:pt>
                <c:pt idx="4">
                  <c:v>Employees of all genders are treated equally at my institution</c:v>
                </c:pt>
                <c:pt idx="5">
                  <c:v>Gender has influenced my career</c:v>
                </c:pt>
                <c:pt idx="6">
                  <c:v>At my institution, gender plays a role in establishing a good work-life balance</c:v>
                </c:pt>
                <c:pt idx="7">
                  <c:v>Leadership at my institution supports its employees in establishing work-life balance</c:v>
                </c:pt>
                <c:pt idx="8">
                  <c:v>At my institution, taking days off is frowned upon</c:v>
                </c:pt>
                <c:pt idx="9">
                  <c:v>There is a commitment to promoting gender in the curriculum at my institution</c:v>
                </c:pt>
                <c:pt idx="10">
                  <c:v>Gender dimensions of the content I teach are a stand-alone or integrated element in my curriculum/curricula</c:v>
                </c:pt>
              </c:strCache>
            </c:strRef>
          </c:cat>
          <c:val>
            <c:numRef>
              <c:f>Sheet4!$D$4:$D$14</c:f>
              <c:numCache>
                <c:formatCode>General</c:formatCode>
                <c:ptCount val="11"/>
                <c:pt idx="0">
                  <c:v>3.09</c:v>
                </c:pt>
                <c:pt idx="1">
                  <c:v>3.23</c:v>
                </c:pt>
                <c:pt idx="2">
                  <c:v>3.71</c:v>
                </c:pt>
                <c:pt idx="3">
                  <c:v>3.81</c:v>
                </c:pt>
                <c:pt idx="4">
                  <c:v>4.1900000000000004</c:v>
                </c:pt>
                <c:pt idx="5">
                  <c:v>2.38</c:v>
                </c:pt>
                <c:pt idx="6">
                  <c:v>2.9</c:v>
                </c:pt>
                <c:pt idx="7">
                  <c:v>3.14</c:v>
                </c:pt>
                <c:pt idx="8">
                  <c:v>2.57</c:v>
                </c:pt>
                <c:pt idx="9">
                  <c:v>2.67</c:v>
                </c:pt>
                <c:pt idx="10">
                  <c:v>2.67</c:v>
                </c:pt>
              </c:numCache>
            </c:numRef>
          </c:val>
          <c:extLst>
            <c:ext xmlns:c16="http://schemas.microsoft.com/office/drawing/2014/chart" uri="{C3380CC4-5D6E-409C-BE32-E72D297353CC}">
              <c16:uniqueId val="{00000000-68DD-432D-B673-C0FD1240A595}"/>
            </c:ext>
          </c:extLst>
        </c:ser>
        <c:ser>
          <c:idx val="1"/>
          <c:order val="1"/>
          <c:tx>
            <c:strRef>
              <c:f>Sheet4!$E$3</c:f>
              <c:strCache>
                <c:ptCount val="1"/>
                <c:pt idx="0">
                  <c:v>Riga Technical University</c:v>
                </c:pt>
              </c:strCache>
            </c:strRef>
          </c:tx>
          <c:spPr>
            <a:solidFill>
              <a:schemeClr val="accent2"/>
            </a:solidFill>
            <a:ln>
              <a:noFill/>
            </a:ln>
            <a:effectLst/>
          </c:spPr>
          <c:invertIfNegative val="0"/>
          <c:cat>
            <c:strRef>
              <c:f>Sheet4!$C$4:$C$14</c:f>
              <c:strCache>
                <c:ptCount val="11"/>
                <c:pt idx="0">
                  <c:v>My institution has achieved a balanced gender representation among employees</c:v>
                </c:pt>
                <c:pt idx="1">
                  <c:v>My institution has achieved a balanced gender representation among higher management positions</c:v>
                </c:pt>
                <c:pt idx="2">
                  <c:v>My institution’s management contributes to reducing gender inequality</c:v>
                </c:pt>
                <c:pt idx="3">
                  <c:v>My institution offers equal promotion opportunities based on performance and merit, regardless of gender</c:v>
                </c:pt>
                <c:pt idx="4">
                  <c:v>Employees of all genders are treated equally at my institution</c:v>
                </c:pt>
                <c:pt idx="5">
                  <c:v>Gender has influenced my career</c:v>
                </c:pt>
                <c:pt idx="6">
                  <c:v>At my institution, gender plays a role in establishing a good work-life balance</c:v>
                </c:pt>
                <c:pt idx="7">
                  <c:v>Leadership at my institution supports its employees in establishing work-life balance</c:v>
                </c:pt>
                <c:pt idx="8">
                  <c:v>At my institution, taking days off is frowned upon</c:v>
                </c:pt>
                <c:pt idx="9">
                  <c:v>There is a commitment to promoting gender in the curriculum at my institution</c:v>
                </c:pt>
                <c:pt idx="10">
                  <c:v>Gender dimensions of the content I teach are a stand-alone or integrated element in my curriculum/curricula</c:v>
                </c:pt>
              </c:strCache>
            </c:strRef>
          </c:cat>
          <c:val>
            <c:numRef>
              <c:f>Sheet4!$E$4:$E$14</c:f>
              <c:numCache>
                <c:formatCode>General</c:formatCode>
                <c:ptCount val="11"/>
                <c:pt idx="0">
                  <c:v>3.4</c:v>
                </c:pt>
                <c:pt idx="1">
                  <c:v>3.6</c:v>
                </c:pt>
                <c:pt idx="2">
                  <c:v>3.4</c:v>
                </c:pt>
                <c:pt idx="3">
                  <c:v>4.16</c:v>
                </c:pt>
                <c:pt idx="4">
                  <c:v>4.16</c:v>
                </c:pt>
                <c:pt idx="5">
                  <c:v>2.16</c:v>
                </c:pt>
                <c:pt idx="6">
                  <c:v>2.25</c:v>
                </c:pt>
                <c:pt idx="7">
                  <c:v>3</c:v>
                </c:pt>
                <c:pt idx="8">
                  <c:v>2.67</c:v>
                </c:pt>
                <c:pt idx="9">
                  <c:v>2.4</c:v>
                </c:pt>
                <c:pt idx="10">
                  <c:v>2.4</c:v>
                </c:pt>
              </c:numCache>
            </c:numRef>
          </c:val>
          <c:extLst>
            <c:ext xmlns:c16="http://schemas.microsoft.com/office/drawing/2014/chart" uri="{C3380CC4-5D6E-409C-BE32-E72D297353CC}">
              <c16:uniqueId val="{00000001-68DD-432D-B673-C0FD1240A595}"/>
            </c:ext>
          </c:extLst>
        </c:ser>
        <c:ser>
          <c:idx val="2"/>
          <c:order val="2"/>
          <c:tx>
            <c:strRef>
              <c:f>Sheet4!$F$3</c:f>
              <c:strCache>
                <c:ptCount val="1"/>
                <c:pt idx="0">
                  <c:v>Vistula University</c:v>
                </c:pt>
              </c:strCache>
            </c:strRef>
          </c:tx>
          <c:spPr>
            <a:solidFill>
              <a:schemeClr val="accent3"/>
            </a:solidFill>
            <a:ln>
              <a:noFill/>
            </a:ln>
            <a:effectLst/>
          </c:spPr>
          <c:invertIfNegative val="0"/>
          <c:cat>
            <c:strRef>
              <c:f>Sheet4!$C$4:$C$14</c:f>
              <c:strCache>
                <c:ptCount val="11"/>
                <c:pt idx="0">
                  <c:v>My institution has achieved a balanced gender representation among employees</c:v>
                </c:pt>
                <c:pt idx="1">
                  <c:v>My institution has achieved a balanced gender representation among higher management positions</c:v>
                </c:pt>
                <c:pt idx="2">
                  <c:v>My institution’s management contributes to reducing gender inequality</c:v>
                </c:pt>
                <c:pt idx="3">
                  <c:v>My institution offers equal promotion opportunities based on performance and merit, regardless of gender</c:v>
                </c:pt>
                <c:pt idx="4">
                  <c:v>Employees of all genders are treated equally at my institution</c:v>
                </c:pt>
                <c:pt idx="5">
                  <c:v>Gender has influenced my career</c:v>
                </c:pt>
                <c:pt idx="6">
                  <c:v>At my institution, gender plays a role in establishing a good work-life balance</c:v>
                </c:pt>
                <c:pt idx="7">
                  <c:v>Leadership at my institution supports its employees in establishing work-life balance</c:v>
                </c:pt>
                <c:pt idx="8">
                  <c:v>At my institution, taking days off is frowned upon</c:v>
                </c:pt>
                <c:pt idx="9">
                  <c:v>There is a commitment to promoting gender in the curriculum at my institution</c:v>
                </c:pt>
                <c:pt idx="10">
                  <c:v>Gender dimensions of the content I teach are a stand-alone or integrated element in my curriculum/curricula</c:v>
                </c:pt>
              </c:strCache>
            </c:strRef>
          </c:cat>
          <c:val>
            <c:numRef>
              <c:f>Sheet4!$F$4:$F$14</c:f>
              <c:numCache>
                <c:formatCode>General</c:formatCode>
                <c:ptCount val="11"/>
                <c:pt idx="0">
                  <c:v>3.67</c:v>
                </c:pt>
                <c:pt idx="1">
                  <c:v>3.58</c:v>
                </c:pt>
                <c:pt idx="2" formatCode="0.00">
                  <c:v>3.33</c:v>
                </c:pt>
                <c:pt idx="3" formatCode="0.00">
                  <c:v>3.75</c:v>
                </c:pt>
                <c:pt idx="4" formatCode="0.00">
                  <c:v>3.83</c:v>
                </c:pt>
                <c:pt idx="5" formatCode="0.00">
                  <c:v>2.58</c:v>
                </c:pt>
                <c:pt idx="6" formatCode="0.00">
                  <c:v>3.16</c:v>
                </c:pt>
                <c:pt idx="7" formatCode="0.00">
                  <c:v>3.08</c:v>
                </c:pt>
                <c:pt idx="8" formatCode="0.00">
                  <c:v>3.25</c:v>
                </c:pt>
                <c:pt idx="9" formatCode="0.00">
                  <c:v>3</c:v>
                </c:pt>
                <c:pt idx="10" formatCode="0.00">
                  <c:v>3.33</c:v>
                </c:pt>
              </c:numCache>
            </c:numRef>
          </c:val>
          <c:extLst>
            <c:ext xmlns:c16="http://schemas.microsoft.com/office/drawing/2014/chart" uri="{C3380CC4-5D6E-409C-BE32-E72D297353CC}">
              <c16:uniqueId val="{00000002-68DD-432D-B673-C0FD1240A595}"/>
            </c:ext>
          </c:extLst>
        </c:ser>
        <c:ser>
          <c:idx val="3"/>
          <c:order val="3"/>
          <c:tx>
            <c:strRef>
              <c:f>Sheet4!$G$3</c:f>
              <c:strCache>
                <c:ptCount val="1"/>
                <c:pt idx="0">
                  <c:v>WSB University</c:v>
                </c:pt>
              </c:strCache>
            </c:strRef>
          </c:tx>
          <c:spPr>
            <a:solidFill>
              <a:schemeClr val="accent4"/>
            </a:solidFill>
            <a:ln>
              <a:noFill/>
            </a:ln>
            <a:effectLst/>
          </c:spPr>
          <c:invertIfNegative val="0"/>
          <c:cat>
            <c:strRef>
              <c:f>Sheet4!$C$4:$C$14</c:f>
              <c:strCache>
                <c:ptCount val="11"/>
                <c:pt idx="0">
                  <c:v>My institution has achieved a balanced gender representation among employees</c:v>
                </c:pt>
                <c:pt idx="1">
                  <c:v>My institution has achieved a balanced gender representation among higher management positions</c:v>
                </c:pt>
                <c:pt idx="2">
                  <c:v>My institution’s management contributes to reducing gender inequality</c:v>
                </c:pt>
                <c:pt idx="3">
                  <c:v>My institution offers equal promotion opportunities based on performance and merit, regardless of gender</c:v>
                </c:pt>
                <c:pt idx="4">
                  <c:v>Employees of all genders are treated equally at my institution</c:v>
                </c:pt>
                <c:pt idx="5">
                  <c:v>Gender has influenced my career</c:v>
                </c:pt>
                <c:pt idx="6">
                  <c:v>At my institution, gender plays a role in establishing a good work-life balance</c:v>
                </c:pt>
                <c:pt idx="7">
                  <c:v>Leadership at my institution supports its employees in establishing work-life balance</c:v>
                </c:pt>
                <c:pt idx="8">
                  <c:v>At my institution, taking days off is frowned upon</c:v>
                </c:pt>
                <c:pt idx="9">
                  <c:v>There is a commitment to promoting gender in the curriculum at my institution</c:v>
                </c:pt>
                <c:pt idx="10">
                  <c:v>Gender dimensions of the content I teach are a stand-alone or integrated element in my curriculum/curricula</c:v>
                </c:pt>
              </c:strCache>
            </c:strRef>
          </c:cat>
          <c:val>
            <c:numRef>
              <c:f>Sheet4!$G$4:$G$14</c:f>
              <c:numCache>
                <c:formatCode>0.00</c:formatCode>
                <c:ptCount val="11"/>
                <c:pt idx="0">
                  <c:v>3.82</c:v>
                </c:pt>
                <c:pt idx="1">
                  <c:v>3.82</c:v>
                </c:pt>
                <c:pt idx="2">
                  <c:v>4.17</c:v>
                </c:pt>
                <c:pt idx="3">
                  <c:v>4.1100000000000003</c:v>
                </c:pt>
                <c:pt idx="4">
                  <c:v>4.17</c:v>
                </c:pt>
                <c:pt idx="5">
                  <c:v>2.59</c:v>
                </c:pt>
                <c:pt idx="6">
                  <c:v>2.76</c:v>
                </c:pt>
                <c:pt idx="7">
                  <c:v>3.82</c:v>
                </c:pt>
                <c:pt idx="8">
                  <c:v>3.06</c:v>
                </c:pt>
                <c:pt idx="9">
                  <c:v>2.88</c:v>
                </c:pt>
                <c:pt idx="10">
                  <c:v>3.18</c:v>
                </c:pt>
              </c:numCache>
            </c:numRef>
          </c:val>
          <c:extLst>
            <c:ext xmlns:c16="http://schemas.microsoft.com/office/drawing/2014/chart" uri="{C3380CC4-5D6E-409C-BE32-E72D297353CC}">
              <c16:uniqueId val="{00000003-68DD-432D-B673-C0FD1240A595}"/>
            </c:ext>
          </c:extLst>
        </c:ser>
        <c:dLbls>
          <c:showLegendKey val="0"/>
          <c:showVal val="0"/>
          <c:showCatName val="0"/>
          <c:showSerName val="0"/>
          <c:showPercent val="0"/>
          <c:showBubbleSize val="0"/>
        </c:dLbls>
        <c:gapWidth val="182"/>
        <c:axId val="1732744767"/>
        <c:axId val="12997504"/>
      </c:barChart>
      <c:catAx>
        <c:axId val="1732744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2997504"/>
        <c:crosses val="autoZero"/>
        <c:auto val="1"/>
        <c:lblAlgn val="ctr"/>
        <c:lblOffset val="100"/>
        <c:noMultiLvlLbl val="0"/>
      </c:catAx>
      <c:valAx>
        <c:axId val="12997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32744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dirty="0">
                <a:solidFill>
                  <a:srgbClr val="000000">
                    <a:lumMod val="65000"/>
                    <a:lumOff val="35000"/>
                  </a:srgbClr>
                </a:solidFill>
              </a:rPr>
              <a:t>Based on leaders' answers</a:t>
            </a:r>
            <a:endParaRPr lang="lv-LV" sz="1400" b="0" i="0" u="none" strike="noStrike" kern="1200" spc="0" baseline="0" dirty="0">
              <a:solidFill>
                <a:srgbClr val="000000">
                  <a:lumMod val="65000"/>
                  <a:lumOff val="35000"/>
                </a:srgb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bar"/>
        <c:grouping val="clustered"/>
        <c:varyColors val="0"/>
        <c:ser>
          <c:idx val="0"/>
          <c:order val="0"/>
          <c:tx>
            <c:strRef>
              <c:f>Sheet4!$D$3</c:f>
              <c:strCache>
                <c:ptCount val="1"/>
                <c:pt idx="0">
                  <c:v>IEDC - Bled School of Management</c:v>
                </c:pt>
              </c:strCache>
            </c:strRef>
          </c:tx>
          <c:spPr>
            <a:solidFill>
              <a:schemeClr val="accent1"/>
            </a:solidFill>
            <a:ln>
              <a:noFill/>
            </a:ln>
            <a:effectLst/>
          </c:spPr>
          <c:invertIfNegative val="0"/>
          <c:cat>
            <c:strRef>
              <c:f>Sheet4!$C$8:$C$10</c:f>
              <c:strCache>
                <c:ptCount val="3"/>
                <c:pt idx="0">
                  <c:v>Employees of all genders are treated equally at my institution</c:v>
                </c:pt>
                <c:pt idx="1">
                  <c:v>Gender has influenced my career</c:v>
                </c:pt>
                <c:pt idx="2">
                  <c:v>At my institution, gender plays a role in establishing a good work-life balance</c:v>
                </c:pt>
              </c:strCache>
            </c:strRef>
          </c:cat>
          <c:val>
            <c:numRef>
              <c:f>Sheet4!$D$8:$D$10</c:f>
              <c:numCache>
                <c:formatCode>General</c:formatCode>
                <c:ptCount val="3"/>
                <c:pt idx="0">
                  <c:v>4.1900000000000004</c:v>
                </c:pt>
                <c:pt idx="1">
                  <c:v>2.38</c:v>
                </c:pt>
                <c:pt idx="2">
                  <c:v>2.9</c:v>
                </c:pt>
              </c:numCache>
            </c:numRef>
          </c:val>
          <c:extLst>
            <c:ext xmlns:c16="http://schemas.microsoft.com/office/drawing/2014/chart" uri="{C3380CC4-5D6E-409C-BE32-E72D297353CC}">
              <c16:uniqueId val="{00000000-3BA9-4840-9210-000AE7A23760}"/>
            </c:ext>
          </c:extLst>
        </c:ser>
        <c:ser>
          <c:idx val="1"/>
          <c:order val="1"/>
          <c:tx>
            <c:strRef>
              <c:f>Sheet4!$E$3</c:f>
              <c:strCache>
                <c:ptCount val="1"/>
                <c:pt idx="0">
                  <c:v>Riga Technical University</c:v>
                </c:pt>
              </c:strCache>
            </c:strRef>
          </c:tx>
          <c:spPr>
            <a:solidFill>
              <a:schemeClr val="accent2"/>
            </a:solidFill>
            <a:ln>
              <a:noFill/>
            </a:ln>
            <a:effectLst/>
          </c:spPr>
          <c:invertIfNegative val="0"/>
          <c:cat>
            <c:strRef>
              <c:f>Sheet4!$C$8:$C$10</c:f>
              <c:strCache>
                <c:ptCount val="3"/>
                <c:pt idx="0">
                  <c:v>Employees of all genders are treated equally at my institution</c:v>
                </c:pt>
                <c:pt idx="1">
                  <c:v>Gender has influenced my career</c:v>
                </c:pt>
                <c:pt idx="2">
                  <c:v>At my institution, gender plays a role in establishing a good work-life balance</c:v>
                </c:pt>
              </c:strCache>
            </c:strRef>
          </c:cat>
          <c:val>
            <c:numRef>
              <c:f>Sheet4!$E$8:$E$10</c:f>
              <c:numCache>
                <c:formatCode>General</c:formatCode>
                <c:ptCount val="3"/>
                <c:pt idx="0">
                  <c:v>4.16</c:v>
                </c:pt>
                <c:pt idx="1">
                  <c:v>2.16</c:v>
                </c:pt>
                <c:pt idx="2">
                  <c:v>2.25</c:v>
                </c:pt>
              </c:numCache>
            </c:numRef>
          </c:val>
          <c:extLst>
            <c:ext xmlns:c16="http://schemas.microsoft.com/office/drawing/2014/chart" uri="{C3380CC4-5D6E-409C-BE32-E72D297353CC}">
              <c16:uniqueId val="{00000001-3BA9-4840-9210-000AE7A23760}"/>
            </c:ext>
          </c:extLst>
        </c:ser>
        <c:ser>
          <c:idx val="2"/>
          <c:order val="2"/>
          <c:tx>
            <c:strRef>
              <c:f>Sheet4!$F$3</c:f>
              <c:strCache>
                <c:ptCount val="1"/>
                <c:pt idx="0">
                  <c:v>Vistula University</c:v>
                </c:pt>
              </c:strCache>
            </c:strRef>
          </c:tx>
          <c:spPr>
            <a:solidFill>
              <a:schemeClr val="accent3"/>
            </a:solidFill>
            <a:ln>
              <a:noFill/>
            </a:ln>
            <a:effectLst/>
          </c:spPr>
          <c:invertIfNegative val="0"/>
          <c:cat>
            <c:strRef>
              <c:f>Sheet4!$C$8:$C$10</c:f>
              <c:strCache>
                <c:ptCount val="3"/>
                <c:pt idx="0">
                  <c:v>Employees of all genders are treated equally at my institution</c:v>
                </c:pt>
                <c:pt idx="1">
                  <c:v>Gender has influenced my career</c:v>
                </c:pt>
                <c:pt idx="2">
                  <c:v>At my institution, gender plays a role in establishing a good work-life balance</c:v>
                </c:pt>
              </c:strCache>
            </c:strRef>
          </c:cat>
          <c:val>
            <c:numRef>
              <c:f>Sheet4!$F$8:$F$10</c:f>
              <c:numCache>
                <c:formatCode>0.00</c:formatCode>
                <c:ptCount val="3"/>
                <c:pt idx="0">
                  <c:v>3.83</c:v>
                </c:pt>
                <c:pt idx="1">
                  <c:v>2.58</c:v>
                </c:pt>
                <c:pt idx="2">
                  <c:v>3.16</c:v>
                </c:pt>
              </c:numCache>
            </c:numRef>
          </c:val>
          <c:extLst>
            <c:ext xmlns:c16="http://schemas.microsoft.com/office/drawing/2014/chart" uri="{C3380CC4-5D6E-409C-BE32-E72D297353CC}">
              <c16:uniqueId val="{00000002-3BA9-4840-9210-000AE7A23760}"/>
            </c:ext>
          </c:extLst>
        </c:ser>
        <c:ser>
          <c:idx val="3"/>
          <c:order val="3"/>
          <c:tx>
            <c:strRef>
              <c:f>Sheet4!$G$3</c:f>
              <c:strCache>
                <c:ptCount val="1"/>
                <c:pt idx="0">
                  <c:v>WSB University</c:v>
                </c:pt>
              </c:strCache>
            </c:strRef>
          </c:tx>
          <c:spPr>
            <a:solidFill>
              <a:schemeClr val="accent4"/>
            </a:solidFill>
            <a:ln>
              <a:noFill/>
            </a:ln>
            <a:effectLst/>
          </c:spPr>
          <c:invertIfNegative val="0"/>
          <c:cat>
            <c:strRef>
              <c:f>Sheet4!$C$8:$C$10</c:f>
              <c:strCache>
                <c:ptCount val="3"/>
                <c:pt idx="0">
                  <c:v>Employees of all genders are treated equally at my institution</c:v>
                </c:pt>
                <c:pt idx="1">
                  <c:v>Gender has influenced my career</c:v>
                </c:pt>
                <c:pt idx="2">
                  <c:v>At my institution, gender plays a role in establishing a good work-life balance</c:v>
                </c:pt>
              </c:strCache>
            </c:strRef>
          </c:cat>
          <c:val>
            <c:numRef>
              <c:f>Sheet4!$G$8:$G$10</c:f>
              <c:numCache>
                <c:formatCode>0.00</c:formatCode>
                <c:ptCount val="3"/>
                <c:pt idx="0">
                  <c:v>4.17</c:v>
                </c:pt>
                <c:pt idx="1">
                  <c:v>2.59</c:v>
                </c:pt>
                <c:pt idx="2">
                  <c:v>2.76</c:v>
                </c:pt>
              </c:numCache>
            </c:numRef>
          </c:val>
          <c:extLst>
            <c:ext xmlns:c16="http://schemas.microsoft.com/office/drawing/2014/chart" uri="{C3380CC4-5D6E-409C-BE32-E72D297353CC}">
              <c16:uniqueId val="{00000003-3BA9-4840-9210-000AE7A23760}"/>
            </c:ext>
          </c:extLst>
        </c:ser>
        <c:ser>
          <c:idx val="4"/>
          <c:order val="4"/>
          <c:tx>
            <c:strRef>
              <c:f>Sheet4!$H$3</c:f>
              <c:strCache>
                <c:ptCount val="1"/>
                <c:pt idx="0">
                  <c:v>CEEMAN - International Association for Management Development in Dynamic Societies</c:v>
                </c:pt>
              </c:strCache>
            </c:strRef>
          </c:tx>
          <c:spPr>
            <a:solidFill>
              <a:schemeClr val="accent5"/>
            </a:solidFill>
            <a:ln>
              <a:noFill/>
            </a:ln>
            <a:effectLst/>
          </c:spPr>
          <c:invertIfNegative val="0"/>
          <c:cat>
            <c:strRef>
              <c:f>Sheet4!$C$8:$C$10</c:f>
              <c:strCache>
                <c:ptCount val="3"/>
                <c:pt idx="0">
                  <c:v>Employees of all genders are treated equally at my institution</c:v>
                </c:pt>
                <c:pt idx="1">
                  <c:v>Gender has influenced my career</c:v>
                </c:pt>
                <c:pt idx="2">
                  <c:v>At my institution, gender plays a role in establishing a good work-life balance</c:v>
                </c:pt>
              </c:strCache>
            </c:strRef>
          </c:cat>
          <c:val>
            <c:numRef>
              <c:f>Sheet4!$H$8:$H$10</c:f>
              <c:numCache>
                <c:formatCode>General</c:formatCode>
                <c:ptCount val="3"/>
              </c:numCache>
            </c:numRef>
          </c:val>
          <c:extLst>
            <c:ext xmlns:c16="http://schemas.microsoft.com/office/drawing/2014/chart" uri="{C3380CC4-5D6E-409C-BE32-E72D297353CC}">
              <c16:uniqueId val="{00000004-3BA9-4840-9210-000AE7A23760}"/>
            </c:ext>
          </c:extLst>
        </c:ser>
        <c:dLbls>
          <c:showLegendKey val="0"/>
          <c:showVal val="0"/>
          <c:showCatName val="0"/>
          <c:showSerName val="0"/>
          <c:showPercent val="0"/>
          <c:showBubbleSize val="0"/>
        </c:dLbls>
        <c:gapWidth val="182"/>
        <c:axId val="1732760607"/>
        <c:axId val="247221151"/>
      </c:barChart>
      <c:catAx>
        <c:axId val="17327606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247221151"/>
        <c:crosses val="autoZero"/>
        <c:auto val="1"/>
        <c:lblAlgn val="ctr"/>
        <c:lblOffset val="100"/>
        <c:noMultiLvlLbl val="0"/>
      </c:catAx>
      <c:valAx>
        <c:axId val="2472211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32760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dirty="0">
                <a:solidFill>
                  <a:srgbClr val="000000">
                    <a:lumMod val="65000"/>
                    <a:lumOff val="35000"/>
                  </a:srgbClr>
                </a:solidFill>
              </a:rPr>
              <a:t>Based on leaders' opinion</a:t>
            </a:r>
            <a:endParaRPr lang="lv-LV" sz="1400" b="0" i="0" u="none" strike="noStrike" kern="1200" spc="0" baseline="0" dirty="0">
              <a:solidFill>
                <a:srgbClr val="000000">
                  <a:lumMod val="65000"/>
                  <a:lumOff val="35000"/>
                </a:srgb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bar"/>
        <c:grouping val="clustered"/>
        <c:varyColors val="0"/>
        <c:ser>
          <c:idx val="0"/>
          <c:order val="0"/>
          <c:tx>
            <c:strRef>
              <c:f>Sheet4!$D$3</c:f>
              <c:strCache>
                <c:ptCount val="1"/>
                <c:pt idx="0">
                  <c:v>IEDC - Bled School of Management</c:v>
                </c:pt>
              </c:strCache>
            </c:strRef>
          </c:tx>
          <c:spPr>
            <a:solidFill>
              <a:schemeClr val="accent1"/>
            </a:solidFill>
            <a:ln>
              <a:noFill/>
            </a:ln>
            <a:effectLst/>
          </c:spPr>
          <c:invertIfNegative val="0"/>
          <c:cat>
            <c:strRef>
              <c:f>Sheet4!$C$4:$C$7</c:f>
              <c:strCache>
                <c:ptCount val="4"/>
                <c:pt idx="0">
                  <c:v>My institution has achieved a balanced gender representation among employees</c:v>
                </c:pt>
                <c:pt idx="1">
                  <c:v>My institution has achieved a balanced gender representation among higher management positions</c:v>
                </c:pt>
                <c:pt idx="2">
                  <c:v>My institution’s management contributes to reducing gender inequality</c:v>
                </c:pt>
                <c:pt idx="3">
                  <c:v>My institution offers equal promotion opportunities based on performance and merit, regardless of gender</c:v>
                </c:pt>
              </c:strCache>
            </c:strRef>
          </c:cat>
          <c:val>
            <c:numRef>
              <c:f>Sheet4!$D$4:$D$7</c:f>
              <c:numCache>
                <c:formatCode>General</c:formatCode>
                <c:ptCount val="4"/>
                <c:pt idx="0">
                  <c:v>3.09</c:v>
                </c:pt>
                <c:pt idx="1">
                  <c:v>3.23</c:v>
                </c:pt>
                <c:pt idx="2">
                  <c:v>3.71</c:v>
                </c:pt>
                <c:pt idx="3">
                  <c:v>3.81</c:v>
                </c:pt>
              </c:numCache>
            </c:numRef>
          </c:val>
          <c:extLst>
            <c:ext xmlns:c16="http://schemas.microsoft.com/office/drawing/2014/chart" uri="{C3380CC4-5D6E-409C-BE32-E72D297353CC}">
              <c16:uniqueId val="{00000000-FAFC-420D-B14E-962895B570E9}"/>
            </c:ext>
          </c:extLst>
        </c:ser>
        <c:ser>
          <c:idx val="1"/>
          <c:order val="1"/>
          <c:tx>
            <c:strRef>
              <c:f>Sheet4!$E$3</c:f>
              <c:strCache>
                <c:ptCount val="1"/>
                <c:pt idx="0">
                  <c:v>Riga Technical University</c:v>
                </c:pt>
              </c:strCache>
            </c:strRef>
          </c:tx>
          <c:spPr>
            <a:solidFill>
              <a:schemeClr val="accent2"/>
            </a:solidFill>
            <a:ln>
              <a:noFill/>
            </a:ln>
            <a:effectLst/>
          </c:spPr>
          <c:invertIfNegative val="0"/>
          <c:cat>
            <c:strRef>
              <c:f>Sheet4!$C$4:$C$7</c:f>
              <c:strCache>
                <c:ptCount val="4"/>
                <c:pt idx="0">
                  <c:v>My institution has achieved a balanced gender representation among employees</c:v>
                </c:pt>
                <c:pt idx="1">
                  <c:v>My institution has achieved a balanced gender representation among higher management positions</c:v>
                </c:pt>
                <c:pt idx="2">
                  <c:v>My institution’s management contributes to reducing gender inequality</c:v>
                </c:pt>
                <c:pt idx="3">
                  <c:v>My institution offers equal promotion opportunities based on performance and merit, regardless of gender</c:v>
                </c:pt>
              </c:strCache>
            </c:strRef>
          </c:cat>
          <c:val>
            <c:numRef>
              <c:f>Sheet4!$E$4:$E$7</c:f>
              <c:numCache>
                <c:formatCode>General</c:formatCode>
                <c:ptCount val="4"/>
                <c:pt idx="0">
                  <c:v>3.4</c:v>
                </c:pt>
                <c:pt idx="1">
                  <c:v>3.6</c:v>
                </c:pt>
                <c:pt idx="2">
                  <c:v>3.4</c:v>
                </c:pt>
                <c:pt idx="3">
                  <c:v>4.16</c:v>
                </c:pt>
              </c:numCache>
            </c:numRef>
          </c:val>
          <c:extLst>
            <c:ext xmlns:c16="http://schemas.microsoft.com/office/drawing/2014/chart" uri="{C3380CC4-5D6E-409C-BE32-E72D297353CC}">
              <c16:uniqueId val="{00000001-FAFC-420D-B14E-962895B570E9}"/>
            </c:ext>
          </c:extLst>
        </c:ser>
        <c:ser>
          <c:idx val="2"/>
          <c:order val="2"/>
          <c:tx>
            <c:strRef>
              <c:f>Sheet4!$F$3</c:f>
              <c:strCache>
                <c:ptCount val="1"/>
                <c:pt idx="0">
                  <c:v>Vistula University</c:v>
                </c:pt>
              </c:strCache>
            </c:strRef>
          </c:tx>
          <c:spPr>
            <a:solidFill>
              <a:schemeClr val="accent3"/>
            </a:solidFill>
            <a:ln>
              <a:noFill/>
            </a:ln>
            <a:effectLst/>
          </c:spPr>
          <c:invertIfNegative val="0"/>
          <c:cat>
            <c:strRef>
              <c:f>Sheet4!$C$4:$C$7</c:f>
              <c:strCache>
                <c:ptCount val="4"/>
                <c:pt idx="0">
                  <c:v>My institution has achieved a balanced gender representation among employees</c:v>
                </c:pt>
                <c:pt idx="1">
                  <c:v>My institution has achieved a balanced gender representation among higher management positions</c:v>
                </c:pt>
                <c:pt idx="2">
                  <c:v>My institution’s management contributes to reducing gender inequality</c:v>
                </c:pt>
                <c:pt idx="3">
                  <c:v>My institution offers equal promotion opportunities based on performance and merit, regardless of gender</c:v>
                </c:pt>
              </c:strCache>
            </c:strRef>
          </c:cat>
          <c:val>
            <c:numRef>
              <c:f>Sheet4!$F$4:$F$7</c:f>
              <c:numCache>
                <c:formatCode>General</c:formatCode>
                <c:ptCount val="4"/>
                <c:pt idx="0">
                  <c:v>3.67</c:v>
                </c:pt>
                <c:pt idx="1">
                  <c:v>3.58</c:v>
                </c:pt>
                <c:pt idx="2" formatCode="0.00">
                  <c:v>3.33</c:v>
                </c:pt>
                <c:pt idx="3" formatCode="0.00">
                  <c:v>3.75</c:v>
                </c:pt>
              </c:numCache>
            </c:numRef>
          </c:val>
          <c:extLst>
            <c:ext xmlns:c16="http://schemas.microsoft.com/office/drawing/2014/chart" uri="{C3380CC4-5D6E-409C-BE32-E72D297353CC}">
              <c16:uniqueId val="{00000002-FAFC-420D-B14E-962895B570E9}"/>
            </c:ext>
          </c:extLst>
        </c:ser>
        <c:ser>
          <c:idx val="3"/>
          <c:order val="3"/>
          <c:tx>
            <c:strRef>
              <c:f>Sheet4!$G$3</c:f>
              <c:strCache>
                <c:ptCount val="1"/>
                <c:pt idx="0">
                  <c:v>WSB University</c:v>
                </c:pt>
              </c:strCache>
            </c:strRef>
          </c:tx>
          <c:spPr>
            <a:solidFill>
              <a:schemeClr val="accent4"/>
            </a:solidFill>
            <a:ln>
              <a:noFill/>
            </a:ln>
            <a:effectLst/>
          </c:spPr>
          <c:invertIfNegative val="0"/>
          <c:cat>
            <c:strRef>
              <c:f>Sheet4!$C$4:$C$7</c:f>
              <c:strCache>
                <c:ptCount val="4"/>
                <c:pt idx="0">
                  <c:v>My institution has achieved a balanced gender representation among employees</c:v>
                </c:pt>
                <c:pt idx="1">
                  <c:v>My institution has achieved a balanced gender representation among higher management positions</c:v>
                </c:pt>
                <c:pt idx="2">
                  <c:v>My institution’s management contributes to reducing gender inequality</c:v>
                </c:pt>
                <c:pt idx="3">
                  <c:v>My institution offers equal promotion opportunities based on performance and merit, regardless of gender</c:v>
                </c:pt>
              </c:strCache>
            </c:strRef>
          </c:cat>
          <c:val>
            <c:numRef>
              <c:f>Sheet4!$G$4:$G$7</c:f>
              <c:numCache>
                <c:formatCode>0.00</c:formatCode>
                <c:ptCount val="4"/>
                <c:pt idx="0">
                  <c:v>3.82</c:v>
                </c:pt>
                <c:pt idx="1">
                  <c:v>3.82</c:v>
                </c:pt>
                <c:pt idx="2">
                  <c:v>4.17</c:v>
                </c:pt>
                <c:pt idx="3">
                  <c:v>4.1100000000000003</c:v>
                </c:pt>
              </c:numCache>
            </c:numRef>
          </c:val>
          <c:extLst>
            <c:ext xmlns:c16="http://schemas.microsoft.com/office/drawing/2014/chart" uri="{C3380CC4-5D6E-409C-BE32-E72D297353CC}">
              <c16:uniqueId val="{00000003-FAFC-420D-B14E-962895B570E9}"/>
            </c:ext>
          </c:extLst>
        </c:ser>
        <c:ser>
          <c:idx val="4"/>
          <c:order val="4"/>
          <c:tx>
            <c:strRef>
              <c:f>Sheet4!$H$3</c:f>
              <c:strCache>
                <c:ptCount val="1"/>
                <c:pt idx="0">
                  <c:v>CEEMAN - International Association for Management Development in Dynamic Societies</c:v>
                </c:pt>
              </c:strCache>
            </c:strRef>
          </c:tx>
          <c:spPr>
            <a:solidFill>
              <a:schemeClr val="accent5"/>
            </a:solidFill>
            <a:ln>
              <a:noFill/>
            </a:ln>
            <a:effectLst/>
          </c:spPr>
          <c:invertIfNegative val="0"/>
          <c:cat>
            <c:strRef>
              <c:f>Sheet4!$C$4:$C$7</c:f>
              <c:strCache>
                <c:ptCount val="4"/>
                <c:pt idx="0">
                  <c:v>My institution has achieved a balanced gender representation among employees</c:v>
                </c:pt>
                <c:pt idx="1">
                  <c:v>My institution has achieved a balanced gender representation among higher management positions</c:v>
                </c:pt>
                <c:pt idx="2">
                  <c:v>My institution’s management contributes to reducing gender inequality</c:v>
                </c:pt>
                <c:pt idx="3">
                  <c:v>My institution offers equal promotion opportunities based on performance and merit, regardless of gender</c:v>
                </c:pt>
              </c:strCache>
            </c:strRef>
          </c:cat>
          <c:val>
            <c:numRef>
              <c:f>Sheet4!$H$4:$H$7</c:f>
              <c:numCache>
                <c:formatCode>General</c:formatCode>
                <c:ptCount val="4"/>
              </c:numCache>
            </c:numRef>
          </c:val>
          <c:extLst>
            <c:ext xmlns:c16="http://schemas.microsoft.com/office/drawing/2014/chart" uri="{C3380CC4-5D6E-409C-BE32-E72D297353CC}">
              <c16:uniqueId val="{00000004-FAFC-420D-B14E-962895B570E9}"/>
            </c:ext>
          </c:extLst>
        </c:ser>
        <c:dLbls>
          <c:showLegendKey val="0"/>
          <c:showVal val="0"/>
          <c:showCatName val="0"/>
          <c:showSerName val="0"/>
          <c:showPercent val="0"/>
          <c:showBubbleSize val="0"/>
        </c:dLbls>
        <c:gapWidth val="182"/>
        <c:axId val="1785177695"/>
        <c:axId val="1585077280"/>
      </c:barChart>
      <c:catAx>
        <c:axId val="1785177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585077280"/>
        <c:crosses val="autoZero"/>
        <c:auto val="1"/>
        <c:lblAlgn val="ctr"/>
        <c:lblOffset val="100"/>
        <c:noMultiLvlLbl val="0"/>
      </c:catAx>
      <c:valAx>
        <c:axId val="1585077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851776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BE3455"/>
            </a:gs>
            <a:gs pos="0">
              <a:schemeClr val="bg1">
                <a:lumMod val="95000"/>
              </a:schemeClr>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49D36D-CB23-431A-8EA8-1AD1089F04EA}"/>
              </a:ext>
            </a:extLst>
          </p:cNvPr>
          <p:cNvSpPr>
            <a:spLocks noChangeAspect="1"/>
          </p:cNvSpPr>
          <p:nvPr userDrawn="1"/>
        </p:nvSpPr>
        <p:spPr>
          <a:xfrm>
            <a:off x="2242635" y="770641"/>
            <a:ext cx="6848978" cy="4757550"/>
          </a:xfrm>
          <a:prstGeom prst="rect">
            <a:avLst/>
          </a:prstGeom>
          <a:gradFill>
            <a:gsLst>
              <a:gs pos="100000">
                <a:srgbClr val="BE3455"/>
              </a:gs>
              <a:gs pos="0">
                <a:schemeClr val="bg1"/>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0B7176F5-D114-4595-B2BD-7E4468724E33}"/>
              </a:ext>
            </a:extLst>
          </p:cNvPr>
          <p:cNvSpPr>
            <a:spLocks noGrp="1"/>
          </p:cNvSpPr>
          <p:nvPr>
            <p:ph type="ctrTitle" hasCustomPrompt="1"/>
          </p:nvPr>
        </p:nvSpPr>
        <p:spPr>
          <a:xfrm>
            <a:off x="2488679" y="1183402"/>
            <a:ext cx="6356889" cy="3240000"/>
          </a:xfrm>
        </p:spPr>
        <p:txBody>
          <a:bodyPr anchor="t" anchorCtr="0"/>
          <a:lstStyle>
            <a:lvl1pPr algn="l">
              <a:defRPr sz="4400" baseline="0">
                <a:solidFill>
                  <a:schemeClr val="tx1">
                    <a:lumMod val="50000"/>
                    <a:lumOff val="50000"/>
                  </a:schemeClr>
                </a:solidFill>
                <a:latin typeface="+mn-lt"/>
              </a:defRPr>
            </a:lvl1pPr>
          </a:lstStyle>
          <a:p>
            <a:r>
              <a:rPr lang="en-GB" dirty="0"/>
              <a:t>Title slide text only</a:t>
            </a:r>
            <a:endParaRPr lang="en-US" dirty="0"/>
          </a:p>
        </p:txBody>
      </p:sp>
      <p:sp>
        <p:nvSpPr>
          <p:cNvPr id="12" name="Text Placeholder 3">
            <a:extLst>
              <a:ext uri="{FF2B5EF4-FFF2-40B4-BE49-F238E27FC236}">
                <a16:creationId xmlns:a16="http://schemas.microsoft.com/office/drawing/2014/main" id="{46C70BE1-2B31-413E-806B-9137352E26BF}"/>
              </a:ext>
            </a:extLst>
          </p:cNvPr>
          <p:cNvSpPr>
            <a:spLocks noGrp="1"/>
          </p:cNvSpPr>
          <p:nvPr>
            <p:ph type="body" sz="quarter" idx="11"/>
          </p:nvPr>
        </p:nvSpPr>
        <p:spPr>
          <a:xfrm>
            <a:off x="2488679" y="4570796"/>
            <a:ext cx="6356889" cy="810000"/>
          </a:xfrm>
        </p:spPr>
        <p:txBody>
          <a:bodyPr anchor="b"/>
          <a:lstStyle>
            <a:lvl1pPr>
              <a:defRPr sz="1100">
                <a:solidFill>
                  <a:schemeClr val="tx1">
                    <a:lumMod val="50000"/>
                    <a:lumOff val="50000"/>
                  </a:schemeClr>
                </a:solidFill>
              </a:defRPr>
            </a:lvl1pPr>
            <a:lvl2pPr>
              <a:defRPr sz="1100">
                <a:solidFill>
                  <a:schemeClr val="tx1">
                    <a:lumMod val="50000"/>
                    <a:lumOff val="50000"/>
                  </a:schemeClr>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p>
          <a:p>
            <a:pPr lvl="1"/>
            <a:r>
              <a:rPr lang="en-US" dirty="0"/>
              <a:t>Second level</a:t>
            </a:r>
          </a:p>
        </p:txBody>
      </p:sp>
      <p:pic>
        <p:nvPicPr>
          <p:cNvPr id="8" name="Picture 4" descr="Logo, icon&#10;&#10;Description automatically generated">
            <a:extLst>
              <a:ext uri="{FF2B5EF4-FFF2-40B4-BE49-F238E27FC236}">
                <a16:creationId xmlns:a16="http://schemas.microsoft.com/office/drawing/2014/main" id="{97053ED3-723E-4C6F-BD4C-581DCEA8ED37}"/>
              </a:ext>
            </a:extLst>
          </p:cNvPr>
          <p:cNvPicPr>
            <a:picLocks noChangeAspect="1"/>
          </p:cNvPicPr>
          <p:nvPr userDrawn="1"/>
        </p:nvPicPr>
        <p:blipFill>
          <a:blip r:embed="rId2"/>
          <a:stretch>
            <a:fillRect/>
          </a:stretch>
        </p:blipFill>
        <p:spPr>
          <a:xfrm>
            <a:off x="436069" y="211937"/>
            <a:ext cx="998744" cy="1143356"/>
          </a:xfrm>
          <a:prstGeom prst="rect">
            <a:avLst/>
          </a:prstGeom>
          <a:noFill/>
          <a:ln cap="flat">
            <a:noFill/>
          </a:ln>
        </p:spPr>
      </p:pic>
    </p:spTree>
    <p:extLst>
      <p:ext uri="{BB962C8B-B14F-4D97-AF65-F5344CB8AC3E}">
        <p14:creationId xmlns:p14="http://schemas.microsoft.com/office/powerpoint/2010/main" val="47947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31000" y="3830800"/>
            <a:ext cx="2844000" cy="21960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488949" y="3830800"/>
            <a:ext cx="2844000" cy="21960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488950" y="14224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573050" y="3830800"/>
            <a:ext cx="2844000" cy="21960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531000" y="14224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573050" y="14224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1" name="Text Placeholder 4"/>
          <p:cNvSpPr>
            <a:spLocks noGrp="1"/>
          </p:cNvSpPr>
          <p:nvPr>
            <p:ph type="body" sz="quarter" idx="16"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44133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9"/>
            <a:ext cx="1517403" cy="3995341"/>
          </a:xfrm>
          <a:solidFill>
            <a:srgbClr val="BE3455">
              <a:alpha val="93000"/>
            </a:srgbClr>
          </a:solidFill>
        </p:spPr>
        <p:txBody>
          <a:bodyPr lIns="54610" tIns="54610" rIns="54610" bIns="54610"/>
          <a:lstStyle>
            <a:lvl1pPr>
              <a:defRPr sz="900">
                <a:solidFill>
                  <a:schemeClr val="bg1">
                    <a:lumMod val="95000"/>
                  </a:schemeClr>
                </a:solidFill>
                <a:latin typeface="+mn-lt"/>
              </a:defRPr>
            </a:lvl1pPr>
            <a:lvl2pPr>
              <a:defRPr sz="900">
                <a:solidFill>
                  <a:schemeClr val="bg1">
                    <a:lumMod val="95000"/>
                  </a:schemeClr>
                </a:solidFill>
                <a:latin typeface="+mn-lt"/>
              </a:defRPr>
            </a:lvl2pPr>
            <a:lvl3pPr>
              <a:defRPr sz="900">
                <a:solidFill>
                  <a:schemeClr val="bg1">
                    <a:lumMod val="95000"/>
                  </a:schemeClr>
                </a:solidFill>
                <a:latin typeface="+mn-lt"/>
              </a:defRPr>
            </a:lvl3pPr>
            <a:lvl4pPr>
              <a:defRPr sz="900">
                <a:solidFill>
                  <a:schemeClr val="bg1">
                    <a:lumMod val="95000"/>
                  </a:schemeClr>
                </a:solidFill>
                <a:latin typeface="+mn-lt"/>
              </a:defRPr>
            </a:lvl4pPr>
            <a:lvl5pPr>
              <a:defRPr sz="900">
                <a:solidFill>
                  <a:schemeClr val="bg1">
                    <a:lumMod val="9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p:cNvSpPr>
            <a:spLocks noGrp="1"/>
          </p:cNvSpPr>
          <p:nvPr>
            <p:ph type="body" sz="quarter" idx="11"/>
          </p:nvPr>
        </p:nvSpPr>
        <p:spPr>
          <a:xfrm>
            <a:off x="2291022" y="2031459"/>
            <a:ext cx="1517403" cy="3995341"/>
          </a:xfrm>
          <a:solidFill>
            <a:srgbClr val="BE3455">
              <a:alpha val="93000"/>
            </a:srgbClr>
          </a:solidFill>
        </p:spPr>
        <p:txBody>
          <a:bodyPr lIns="54610" tIns="54610" rIns="54610" bIns="54610"/>
          <a:lstStyle>
            <a:lvl1pPr>
              <a:defRPr sz="900">
                <a:solidFill>
                  <a:schemeClr val="bg1">
                    <a:lumMod val="95000"/>
                  </a:schemeClr>
                </a:solidFill>
                <a:latin typeface="+mn-lt"/>
              </a:defRPr>
            </a:lvl1pPr>
            <a:lvl2pPr>
              <a:defRPr sz="900">
                <a:solidFill>
                  <a:schemeClr val="bg1">
                    <a:lumMod val="95000"/>
                  </a:schemeClr>
                </a:solidFill>
                <a:latin typeface="+mn-lt"/>
              </a:defRPr>
            </a:lvl2pPr>
            <a:lvl3pPr>
              <a:defRPr sz="900">
                <a:solidFill>
                  <a:schemeClr val="bg1">
                    <a:lumMod val="95000"/>
                  </a:schemeClr>
                </a:solidFill>
                <a:latin typeface="+mn-lt"/>
              </a:defRPr>
            </a:lvl3pPr>
            <a:lvl4pPr>
              <a:defRPr sz="900">
                <a:solidFill>
                  <a:schemeClr val="bg1">
                    <a:lumMod val="95000"/>
                  </a:schemeClr>
                </a:solidFill>
                <a:latin typeface="+mn-lt"/>
              </a:defRPr>
            </a:lvl4pPr>
            <a:lvl5pPr>
              <a:defRPr sz="900">
                <a:solidFill>
                  <a:schemeClr val="bg1">
                    <a:lumMod val="9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093094" y="2031459"/>
            <a:ext cx="1517403" cy="3995341"/>
          </a:xfrm>
          <a:solidFill>
            <a:srgbClr val="BE3455">
              <a:alpha val="93000"/>
            </a:srgbClr>
          </a:solidFill>
        </p:spPr>
        <p:txBody>
          <a:bodyPr lIns="54610" tIns="54610" rIns="54610" bIns="54610"/>
          <a:lstStyle>
            <a:lvl1pPr>
              <a:defRPr sz="900">
                <a:solidFill>
                  <a:schemeClr val="bg1">
                    <a:lumMod val="95000"/>
                  </a:schemeClr>
                </a:solidFill>
                <a:latin typeface="+mn-lt"/>
              </a:defRPr>
            </a:lvl1pPr>
            <a:lvl2pPr>
              <a:defRPr sz="900">
                <a:solidFill>
                  <a:schemeClr val="bg1">
                    <a:lumMod val="95000"/>
                  </a:schemeClr>
                </a:solidFill>
                <a:latin typeface="+mn-lt"/>
              </a:defRPr>
            </a:lvl2pPr>
            <a:lvl3pPr>
              <a:defRPr sz="900">
                <a:solidFill>
                  <a:schemeClr val="bg1">
                    <a:lumMod val="95000"/>
                  </a:schemeClr>
                </a:solidFill>
                <a:latin typeface="+mn-lt"/>
              </a:defRPr>
            </a:lvl3pPr>
            <a:lvl4pPr>
              <a:defRPr sz="900">
                <a:solidFill>
                  <a:schemeClr val="bg1">
                    <a:lumMod val="95000"/>
                  </a:schemeClr>
                </a:solidFill>
                <a:latin typeface="+mn-lt"/>
              </a:defRPr>
            </a:lvl4pPr>
            <a:lvl5pPr>
              <a:defRPr sz="900">
                <a:solidFill>
                  <a:schemeClr val="bg1">
                    <a:lumMod val="9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895166" y="2031459"/>
            <a:ext cx="1517403" cy="3995341"/>
          </a:xfrm>
          <a:solidFill>
            <a:srgbClr val="BE3455">
              <a:alpha val="93000"/>
            </a:srgbClr>
          </a:solidFill>
        </p:spPr>
        <p:txBody>
          <a:bodyPr lIns="54610" tIns="54610" rIns="54610" bIns="54610"/>
          <a:lstStyle>
            <a:lvl1pPr>
              <a:defRPr sz="900">
                <a:solidFill>
                  <a:schemeClr val="bg1">
                    <a:lumMod val="95000"/>
                  </a:schemeClr>
                </a:solidFill>
                <a:latin typeface="+mn-lt"/>
              </a:defRPr>
            </a:lvl1pPr>
            <a:lvl2pPr>
              <a:defRPr sz="900">
                <a:solidFill>
                  <a:schemeClr val="bg1">
                    <a:lumMod val="95000"/>
                  </a:schemeClr>
                </a:solidFill>
                <a:latin typeface="+mn-lt"/>
              </a:defRPr>
            </a:lvl2pPr>
            <a:lvl3pPr>
              <a:defRPr sz="900">
                <a:solidFill>
                  <a:schemeClr val="bg1">
                    <a:lumMod val="95000"/>
                  </a:schemeClr>
                </a:solidFill>
                <a:latin typeface="+mn-lt"/>
              </a:defRPr>
            </a:lvl3pPr>
            <a:lvl4pPr>
              <a:defRPr sz="900">
                <a:solidFill>
                  <a:schemeClr val="bg1">
                    <a:lumMod val="95000"/>
                  </a:schemeClr>
                </a:solidFill>
                <a:latin typeface="+mn-lt"/>
              </a:defRPr>
            </a:lvl4pPr>
            <a:lvl5pPr>
              <a:defRPr sz="900">
                <a:solidFill>
                  <a:schemeClr val="bg1">
                    <a:lumMod val="9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rgbClr val="BE3455">
              <a:alpha val="22000"/>
            </a:srgbClr>
          </a:solidFill>
        </p:spPr>
        <p:txBody>
          <a:bodyPr lIns="54610" tIns="54610" rIns="54610" bIns="54610" anchor="ctr"/>
          <a:lstStyle>
            <a:lvl1pPr algn="l">
              <a:defRPr sz="900">
                <a:solidFill>
                  <a:schemeClr val="tx1">
                    <a:lumMod val="50000"/>
                    <a:lumOff val="50000"/>
                  </a:schemeClr>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rgbClr val="BE3455">
              <a:alpha val="22000"/>
            </a:srgbClr>
          </a:solidFill>
        </p:spPr>
        <p:txBody>
          <a:bodyPr lIns="54610" tIns="54610" rIns="54610" bIns="54610" anchor="ctr"/>
          <a:lstStyle>
            <a:lvl1pPr algn="l">
              <a:defRPr sz="900">
                <a:solidFill>
                  <a:schemeClr val="tx1">
                    <a:lumMod val="50000"/>
                    <a:lumOff val="50000"/>
                  </a:schemeClr>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rgbClr val="BE3455">
              <a:alpha val="22000"/>
            </a:srgbClr>
          </a:solidFill>
        </p:spPr>
        <p:txBody>
          <a:bodyPr lIns="54610" tIns="54610" rIns="54610" bIns="54610" anchor="ctr"/>
          <a:lstStyle>
            <a:lvl1pPr algn="l">
              <a:defRPr sz="900">
                <a:solidFill>
                  <a:schemeClr val="tx1">
                    <a:lumMod val="50000"/>
                    <a:lumOff val="50000"/>
                  </a:schemeClr>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rgbClr val="BE3455">
              <a:alpha val="22000"/>
            </a:srgbClr>
          </a:solidFill>
        </p:spPr>
        <p:txBody>
          <a:bodyPr lIns="54610" tIns="54610" rIns="54610" bIns="54610" anchor="ctr"/>
          <a:lstStyle>
            <a:lvl1pPr algn="l">
              <a:defRPr sz="900">
                <a:solidFill>
                  <a:schemeClr val="tx1">
                    <a:lumMod val="50000"/>
                    <a:lumOff val="50000"/>
                  </a:schemeClr>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rgbClr val="BE3455">
              <a:alpha val="22000"/>
            </a:srgbClr>
          </a:solidFill>
        </p:spPr>
        <p:txBody>
          <a:bodyPr lIns="54610" tIns="54610" rIns="54610" bIns="54610" anchor="ctr"/>
          <a:lstStyle>
            <a:lvl1pPr algn="l">
              <a:defRPr sz="900">
                <a:solidFill>
                  <a:schemeClr val="tx1">
                    <a:lumMod val="50000"/>
                    <a:lumOff val="50000"/>
                  </a:schemeClr>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rgbClr val="BE3455">
              <a:alpha val="93000"/>
            </a:srgbClr>
          </a:solidFill>
        </p:spPr>
        <p:txBody>
          <a:bodyPr lIns="54610" tIns="54610" rIns="54610" bIns="54610"/>
          <a:lstStyle>
            <a:lvl1pPr>
              <a:defRPr sz="900">
                <a:solidFill>
                  <a:schemeClr val="bg1">
                    <a:lumMod val="95000"/>
                  </a:schemeClr>
                </a:solidFill>
                <a:latin typeface="+mn-lt"/>
              </a:defRPr>
            </a:lvl1pPr>
            <a:lvl2pPr>
              <a:defRPr sz="900">
                <a:solidFill>
                  <a:schemeClr val="bg1">
                    <a:lumMod val="95000"/>
                  </a:schemeClr>
                </a:solidFill>
                <a:latin typeface="+mn-lt"/>
              </a:defRPr>
            </a:lvl2pPr>
            <a:lvl3pPr>
              <a:defRPr sz="900">
                <a:solidFill>
                  <a:schemeClr val="bg1">
                    <a:lumMod val="95000"/>
                  </a:schemeClr>
                </a:solidFill>
                <a:latin typeface="+mn-lt"/>
              </a:defRPr>
            </a:lvl3pPr>
            <a:lvl4pPr>
              <a:defRPr sz="900">
                <a:solidFill>
                  <a:schemeClr val="bg1">
                    <a:lumMod val="95000"/>
                  </a:schemeClr>
                </a:solidFill>
                <a:latin typeface="+mn-lt"/>
              </a:defRPr>
            </a:lvl4pPr>
            <a:lvl5pPr>
              <a:defRPr sz="900">
                <a:solidFill>
                  <a:schemeClr val="bg1">
                    <a:lumMod val="9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tx1">
                    <a:lumMod val="50000"/>
                    <a:lumOff val="50000"/>
                  </a:schemeClr>
                </a:solidFill>
                <a:latin typeface="+mn-lt"/>
              </a:defRPr>
            </a:lvl1pPr>
          </a:lstStyle>
          <a:p>
            <a:r>
              <a:rPr lang="en-US" dirty="0"/>
              <a:t>Click to edit Master title style</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tx1">
                    <a:lumMod val="50000"/>
                    <a:lumOff val="50000"/>
                  </a:schemeClr>
                </a:solidFill>
                <a:latin typeface="+mn-lt"/>
              </a:defRPr>
            </a:lvl1pPr>
          </a:lstStyle>
          <a:p>
            <a:pPr lvl="0"/>
            <a:r>
              <a:rPr lang="en-US" dirty="0"/>
              <a:t>Super title here</a:t>
            </a:r>
          </a:p>
        </p:txBody>
      </p:sp>
    </p:spTree>
    <p:extLst>
      <p:ext uri="{BB962C8B-B14F-4D97-AF65-F5344CB8AC3E}">
        <p14:creationId xmlns:p14="http://schemas.microsoft.com/office/powerpoint/2010/main" val="287759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9906000" cy="2769833"/>
          </a:xfrm>
          <a:prstGeom prst="rect">
            <a:avLst/>
          </a:prstGeom>
          <a:solidFill>
            <a:srgbClr val="BE345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488950" y="2006520"/>
            <a:ext cx="1650948" cy="3995341"/>
          </a:xfrm>
          <a:solidFill>
            <a:schemeClr val="bg1"/>
          </a:solidFill>
          <a:ln w="19050" cmpd="sng">
            <a:solidFill>
              <a:srgbClr val="BE3455"/>
            </a:solidFill>
            <a:extLst>
              <a:ext uri="{C807C97D-BFC1-408E-A445-0C87EB9F89A2}">
                <ask:lineSketchStyleProps xmlns:ask="http://schemas.microsoft.com/office/drawing/2018/sketchyshapes" xmlns="" sd="1219033472">
                  <a:custGeom>
                    <a:avLst/>
                    <a:gdLst>
                      <a:gd name="connsiteX0" fmla="*/ 0 w 1650948"/>
                      <a:gd name="connsiteY0" fmla="*/ 0 h 3995341"/>
                      <a:gd name="connsiteX1" fmla="*/ 533807 w 1650948"/>
                      <a:gd name="connsiteY1" fmla="*/ 0 h 3995341"/>
                      <a:gd name="connsiteX2" fmla="*/ 1051104 w 1650948"/>
                      <a:gd name="connsiteY2" fmla="*/ 0 h 3995341"/>
                      <a:gd name="connsiteX3" fmla="*/ 1650948 w 1650948"/>
                      <a:gd name="connsiteY3" fmla="*/ 0 h 3995341"/>
                      <a:gd name="connsiteX4" fmla="*/ 1650948 w 1650948"/>
                      <a:gd name="connsiteY4" fmla="*/ 570763 h 3995341"/>
                      <a:gd name="connsiteX5" fmla="*/ 1650948 w 1650948"/>
                      <a:gd name="connsiteY5" fmla="*/ 1141526 h 3995341"/>
                      <a:gd name="connsiteX6" fmla="*/ 1650948 w 1650948"/>
                      <a:gd name="connsiteY6" fmla="*/ 1632382 h 3995341"/>
                      <a:gd name="connsiteX7" fmla="*/ 1650948 w 1650948"/>
                      <a:gd name="connsiteY7" fmla="*/ 2243099 h 3995341"/>
                      <a:gd name="connsiteX8" fmla="*/ 1650948 w 1650948"/>
                      <a:gd name="connsiteY8" fmla="*/ 2733955 h 3995341"/>
                      <a:gd name="connsiteX9" fmla="*/ 1650948 w 1650948"/>
                      <a:gd name="connsiteY9" fmla="*/ 3344671 h 3995341"/>
                      <a:gd name="connsiteX10" fmla="*/ 1650948 w 1650948"/>
                      <a:gd name="connsiteY10" fmla="*/ 3995341 h 3995341"/>
                      <a:gd name="connsiteX11" fmla="*/ 1084123 w 1650948"/>
                      <a:gd name="connsiteY11" fmla="*/ 3995341 h 3995341"/>
                      <a:gd name="connsiteX12" fmla="*/ 517297 w 1650948"/>
                      <a:gd name="connsiteY12" fmla="*/ 3995341 h 3995341"/>
                      <a:gd name="connsiteX13" fmla="*/ 0 w 1650948"/>
                      <a:gd name="connsiteY13" fmla="*/ 3995341 h 3995341"/>
                      <a:gd name="connsiteX14" fmla="*/ 0 w 1650948"/>
                      <a:gd name="connsiteY14" fmla="*/ 3464531 h 3995341"/>
                      <a:gd name="connsiteX15" fmla="*/ 0 w 1650948"/>
                      <a:gd name="connsiteY15" fmla="*/ 2853815 h 3995341"/>
                      <a:gd name="connsiteX16" fmla="*/ 0 w 1650948"/>
                      <a:gd name="connsiteY16" fmla="*/ 2362959 h 3995341"/>
                      <a:gd name="connsiteX17" fmla="*/ 0 w 1650948"/>
                      <a:gd name="connsiteY17" fmla="*/ 1792196 h 3995341"/>
                      <a:gd name="connsiteX18" fmla="*/ 0 w 1650948"/>
                      <a:gd name="connsiteY18" fmla="*/ 1181479 h 3995341"/>
                      <a:gd name="connsiteX19" fmla="*/ 0 w 1650948"/>
                      <a:gd name="connsiteY19" fmla="*/ 730577 h 3995341"/>
                      <a:gd name="connsiteX20" fmla="*/ 0 w 1650948"/>
                      <a:gd name="connsiteY20" fmla="*/ 0 h 39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0948" h="3995341" fill="none" extrusionOk="0">
                        <a:moveTo>
                          <a:pt x="0" y="0"/>
                        </a:moveTo>
                        <a:cubicBezTo>
                          <a:pt x="114639" y="-22186"/>
                          <a:pt x="394828" y="52020"/>
                          <a:pt x="533807" y="0"/>
                        </a:cubicBezTo>
                        <a:cubicBezTo>
                          <a:pt x="672786" y="-52020"/>
                          <a:pt x="892060" y="42074"/>
                          <a:pt x="1051104" y="0"/>
                        </a:cubicBezTo>
                        <a:cubicBezTo>
                          <a:pt x="1210148" y="-42074"/>
                          <a:pt x="1461859" y="6332"/>
                          <a:pt x="1650948" y="0"/>
                        </a:cubicBezTo>
                        <a:cubicBezTo>
                          <a:pt x="1673226" y="127125"/>
                          <a:pt x="1619197" y="386895"/>
                          <a:pt x="1650948" y="570763"/>
                        </a:cubicBezTo>
                        <a:cubicBezTo>
                          <a:pt x="1682699" y="754631"/>
                          <a:pt x="1598040" y="889584"/>
                          <a:pt x="1650948" y="1141526"/>
                        </a:cubicBezTo>
                        <a:cubicBezTo>
                          <a:pt x="1703856" y="1393468"/>
                          <a:pt x="1608029" y="1533753"/>
                          <a:pt x="1650948" y="1632382"/>
                        </a:cubicBezTo>
                        <a:cubicBezTo>
                          <a:pt x="1693867" y="1731011"/>
                          <a:pt x="1618902" y="2073564"/>
                          <a:pt x="1650948" y="2243099"/>
                        </a:cubicBezTo>
                        <a:cubicBezTo>
                          <a:pt x="1682994" y="2412634"/>
                          <a:pt x="1647631" y="2547952"/>
                          <a:pt x="1650948" y="2733955"/>
                        </a:cubicBezTo>
                        <a:cubicBezTo>
                          <a:pt x="1654265" y="2919958"/>
                          <a:pt x="1590672" y="3091108"/>
                          <a:pt x="1650948" y="3344671"/>
                        </a:cubicBezTo>
                        <a:cubicBezTo>
                          <a:pt x="1711224" y="3598234"/>
                          <a:pt x="1582262" y="3677959"/>
                          <a:pt x="1650948" y="3995341"/>
                        </a:cubicBezTo>
                        <a:cubicBezTo>
                          <a:pt x="1487769" y="4062534"/>
                          <a:pt x="1236355" y="3974489"/>
                          <a:pt x="1084123" y="3995341"/>
                        </a:cubicBezTo>
                        <a:cubicBezTo>
                          <a:pt x="931891" y="4016193"/>
                          <a:pt x="730020" y="3979769"/>
                          <a:pt x="517297" y="3995341"/>
                        </a:cubicBezTo>
                        <a:cubicBezTo>
                          <a:pt x="304574" y="4010913"/>
                          <a:pt x="139349" y="3959719"/>
                          <a:pt x="0" y="3995341"/>
                        </a:cubicBezTo>
                        <a:cubicBezTo>
                          <a:pt x="-43234" y="3827789"/>
                          <a:pt x="15822" y="3660775"/>
                          <a:pt x="0" y="3464531"/>
                        </a:cubicBezTo>
                        <a:cubicBezTo>
                          <a:pt x="-15822" y="3268287"/>
                          <a:pt x="23783" y="3152454"/>
                          <a:pt x="0" y="2853815"/>
                        </a:cubicBezTo>
                        <a:cubicBezTo>
                          <a:pt x="-23783" y="2555176"/>
                          <a:pt x="21244" y="2495914"/>
                          <a:pt x="0" y="2362959"/>
                        </a:cubicBezTo>
                        <a:cubicBezTo>
                          <a:pt x="-21244" y="2230004"/>
                          <a:pt x="40326" y="2030517"/>
                          <a:pt x="0" y="1792196"/>
                        </a:cubicBezTo>
                        <a:cubicBezTo>
                          <a:pt x="-40326" y="1553875"/>
                          <a:pt x="20551" y="1389552"/>
                          <a:pt x="0" y="1181479"/>
                        </a:cubicBezTo>
                        <a:cubicBezTo>
                          <a:pt x="-20551" y="973406"/>
                          <a:pt x="13424" y="872374"/>
                          <a:pt x="0" y="730577"/>
                        </a:cubicBezTo>
                        <a:cubicBezTo>
                          <a:pt x="-13424" y="588780"/>
                          <a:pt x="79846" y="297953"/>
                          <a:pt x="0" y="0"/>
                        </a:cubicBezTo>
                        <a:close/>
                      </a:path>
                      <a:path w="1650948" h="3995341" stroke="0" extrusionOk="0">
                        <a:moveTo>
                          <a:pt x="0" y="0"/>
                        </a:moveTo>
                        <a:cubicBezTo>
                          <a:pt x="180514" y="-11078"/>
                          <a:pt x="366890" y="59144"/>
                          <a:pt x="533807" y="0"/>
                        </a:cubicBezTo>
                        <a:cubicBezTo>
                          <a:pt x="700724" y="-59144"/>
                          <a:pt x="846328" y="18119"/>
                          <a:pt x="1034594" y="0"/>
                        </a:cubicBezTo>
                        <a:cubicBezTo>
                          <a:pt x="1222860" y="-18119"/>
                          <a:pt x="1396369" y="8627"/>
                          <a:pt x="1650948" y="0"/>
                        </a:cubicBezTo>
                        <a:cubicBezTo>
                          <a:pt x="1662265" y="204503"/>
                          <a:pt x="1594333" y="305673"/>
                          <a:pt x="1650948" y="530810"/>
                        </a:cubicBezTo>
                        <a:cubicBezTo>
                          <a:pt x="1707563" y="755947"/>
                          <a:pt x="1614946" y="915126"/>
                          <a:pt x="1650948" y="1021666"/>
                        </a:cubicBezTo>
                        <a:cubicBezTo>
                          <a:pt x="1686950" y="1128206"/>
                          <a:pt x="1603973" y="1331392"/>
                          <a:pt x="1650948" y="1512522"/>
                        </a:cubicBezTo>
                        <a:cubicBezTo>
                          <a:pt x="1697923" y="1693652"/>
                          <a:pt x="1593115" y="1904808"/>
                          <a:pt x="1650948" y="2083285"/>
                        </a:cubicBezTo>
                        <a:cubicBezTo>
                          <a:pt x="1708781" y="2261762"/>
                          <a:pt x="1622796" y="2516372"/>
                          <a:pt x="1650948" y="2654048"/>
                        </a:cubicBezTo>
                        <a:cubicBezTo>
                          <a:pt x="1679100" y="2791724"/>
                          <a:pt x="1646800" y="3013421"/>
                          <a:pt x="1650948" y="3144904"/>
                        </a:cubicBezTo>
                        <a:cubicBezTo>
                          <a:pt x="1655096" y="3276387"/>
                          <a:pt x="1636902" y="3587509"/>
                          <a:pt x="1650948" y="3995341"/>
                        </a:cubicBezTo>
                        <a:cubicBezTo>
                          <a:pt x="1435070" y="4019213"/>
                          <a:pt x="1331897" y="3962482"/>
                          <a:pt x="1100632" y="3995341"/>
                        </a:cubicBezTo>
                        <a:cubicBezTo>
                          <a:pt x="869367" y="4028200"/>
                          <a:pt x="723723" y="3986286"/>
                          <a:pt x="566825" y="3995341"/>
                        </a:cubicBezTo>
                        <a:cubicBezTo>
                          <a:pt x="409927" y="4004396"/>
                          <a:pt x="125505" y="3971924"/>
                          <a:pt x="0" y="3995341"/>
                        </a:cubicBezTo>
                        <a:cubicBezTo>
                          <a:pt x="-40929" y="3745860"/>
                          <a:pt x="56013" y="3657705"/>
                          <a:pt x="0" y="3344671"/>
                        </a:cubicBezTo>
                        <a:cubicBezTo>
                          <a:pt x="-56013" y="3031637"/>
                          <a:pt x="7100" y="2946733"/>
                          <a:pt x="0" y="2694001"/>
                        </a:cubicBezTo>
                        <a:cubicBezTo>
                          <a:pt x="-7100" y="2441269"/>
                          <a:pt x="54606" y="2378281"/>
                          <a:pt x="0" y="2123238"/>
                        </a:cubicBezTo>
                        <a:cubicBezTo>
                          <a:pt x="-54606" y="1868195"/>
                          <a:pt x="41613" y="1755409"/>
                          <a:pt x="0" y="1592429"/>
                        </a:cubicBezTo>
                        <a:cubicBezTo>
                          <a:pt x="-41613" y="1429449"/>
                          <a:pt x="43768" y="1306353"/>
                          <a:pt x="0" y="1141526"/>
                        </a:cubicBezTo>
                        <a:cubicBezTo>
                          <a:pt x="-43768" y="976699"/>
                          <a:pt x="2206" y="809751"/>
                          <a:pt x="0" y="650670"/>
                        </a:cubicBezTo>
                        <a:cubicBezTo>
                          <a:pt x="-2206" y="491589"/>
                          <a:pt x="2418" y="142386"/>
                          <a:pt x="0" y="0"/>
                        </a:cubicBezTo>
                        <a:close/>
                      </a:path>
                    </a:pathLst>
                  </a:custGeom>
                  <ask:type>
                    <ask:lineSketchNone/>
                  </ask:type>
                </ask:lineSketchStyleProps>
              </a:ext>
            </a:extLst>
          </a:ln>
        </p:spPr>
        <p:txBody>
          <a:bodyPr lIns="54610" tIns="54610" rIns="54610" bIns="5461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291022" y="2006520"/>
            <a:ext cx="1650948" cy="3995341"/>
          </a:xfrm>
          <a:solidFill>
            <a:schemeClr val="bg1"/>
          </a:solidFill>
          <a:ln w="19050" cmpd="sng">
            <a:solidFill>
              <a:srgbClr val="BE3455"/>
            </a:solidFill>
            <a:extLst>
              <a:ext uri="{C807C97D-BFC1-408E-A445-0C87EB9F89A2}">
                <ask:lineSketchStyleProps xmlns:ask="http://schemas.microsoft.com/office/drawing/2018/sketchyshapes" xmlns="" sd="4212354239">
                  <a:custGeom>
                    <a:avLst/>
                    <a:gdLst>
                      <a:gd name="connsiteX0" fmla="*/ 0 w 1650948"/>
                      <a:gd name="connsiteY0" fmla="*/ 0 h 3995341"/>
                      <a:gd name="connsiteX1" fmla="*/ 550316 w 1650948"/>
                      <a:gd name="connsiteY1" fmla="*/ 0 h 3995341"/>
                      <a:gd name="connsiteX2" fmla="*/ 1067613 w 1650948"/>
                      <a:gd name="connsiteY2" fmla="*/ 0 h 3995341"/>
                      <a:gd name="connsiteX3" fmla="*/ 1650948 w 1650948"/>
                      <a:gd name="connsiteY3" fmla="*/ 0 h 3995341"/>
                      <a:gd name="connsiteX4" fmla="*/ 1650948 w 1650948"/>
                      <a:gd name="connsiteY4" fmla="*/ 570763 h 3995341"/>
                      <a:gd name="connsiteX5" fmla="*/ 1650948 w 1650948"/>
                      <a:gd name="connsiteY5" fmla="*/ 1061619 h 3995341"/>
                      <a:gd name="connsiteX6" fmla="*/ 1650948 w 1650948"/>
                      <a:gd name="connsiteY6" fmla="*/ 1592429 h 3995341"/>
                      <a:gd name="connsiteX7" fmla="*/ 1650948 w 1650948"/>
                      <a:gd name="connsiteY7" fmla="*/ 2083285 h 3995341"/>
                      <a:gd name="connsiteX8" fmla="*/ 1650948 w 1650948"/>
                      <a:gd name="connsiteY8" fmla="*/ 2733955 h 3995341"/>
                      <a:gd name="connsiteX9" fmla="*/ 1650948 w 1650948"/>
                      <a:gd name="connsiteY9" fmla="*/ 3384625 h 3995341"/>
                      <a:gd name="connsiteX10" fmla="*/ 1650948 w 1650948"/>
                      <a:gd name="connsiteY10" fmla="*/ 3995341 h 3995341"/>
                      <a:gd name="connsiteX11" fmla="*/ 1067613 w 1650948"/>
                      <a:gd name="connsiteY11" fmla="*/ 3995341 h 3995341"/>
                      <a:gd name="connsiteX12" fmla="*/ 550316 w 1650948"/>
                      <a:gd name="connsiteY12" fmla="*/ 3995341 h 3995341"/>
                      <a:gd name="connsiteX13" fmla="*/ 0 w 1650948"/>
                      <a:gd name="connsiteY13" fmla="*/ 3995341 h 3995341"/>
                      <a:gd name="connsiteX14" fmla="*/ 0 w 1650948"/>
                      <a:gd name="connsiteY14" fmla="*/ 3544438 h 3995341"/>
                      <a:gd name="connsiteX15" fmla="*/ 0 w 1650948"/>
                      <a:gd name="connsiteY15" fmla="*/ 3093535 h 3995341"/>
                      <a:gd name="connsiteX16" fmla="*/ 0 w 1650948"/>
                      <a:gd name="connsiteY16" fmla="*/ 2562726 h 3995341"/>
                      <a:gd name="connsiteX17" fmla="*/ 0 w 1650948"/>
                      <a:gd name="connsiteY17" fmla="*/ 1912056 h 3995341"/>
                      <a:gd name="connsiteX18" fmla="*/ 0 w 1650948"/>
                      <a:gd name="connsiteY18" fmla="*/ 1341293 h 3995341"/>
                      <a:gd name="connsiteX19" fmla="*/ 0 w 1650948"/>
                      <a:gd name="connsiteY19" fmla="*/ 770530 h 3995341"/>
                      <a:gd name="connsiteX20" fmla="*/ 0 w 1650948"/>
                      <a:gd name="connsiteY20" fmla="*/ 0 h 39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0948" h="3995341" fill="none" extrusionOk="0">
                        <a:moveTo>
                          <a:pt x="0" y="0"/>
                        </a:moveTo>
                        <a:cubicBezTo>
                          <a:pt x="137154" y="-3211"/>
                          <a:pt x="412809" y="30955"/>
                          <a:pt x="550316" y="0"/>
                        </a:cubicBezTo>
                        <a:cubicBezTo>
                          <a:pt x="687823" y="-30955"/>
                          <a:pt x="897723" y="27294"/>
                          <a:pt x="1067613" y="0"/>
                        </a:cubicBezTo>
                        <a:cubicBezTo>
                          <a:pt x="1237503" y="-27294"/>
                          <a:pt x="1496640" y="42856"/>
                          <a:pt x="1650948" y="0"/>
                        </a:cubicBezTo>
                        <a:cubicBezTo>
                          <a:pt x="1692941" y="197657"/>
                          <a:pt x="1629400" y="374015"/>
                          <a:pt x="1650948" y="570763"/>
                        </a:cubicBezTo>
                        <a:cubicBezTo>
                          <a:pt x="1672496" y="767511"/>
                          <a:pt x="1600868" y="952799"/>
                          <a:pt x="1650948" y="1061619"/>
                        </a:cubicBezTo>
                        <a:cubicBezTo>
                          <a:pt x="1701028" y="1170439"/>
                          <a:pt x="1588620" y="1440367"/>
                          <a:pt x="1650948" y="1592429"/>
                        </a:cubicBezTo>
                        <a:cubicBezTo>
                          <a:pt x="1713276" y="1744491"/>
                          <a:pt x="1607636" y="1909901"/>
                          <a:pt x="1650948" y="2083285"/>
                        </a:cubicBezTo>
                        <a:cubicBezTo>
                          <a:pt x="1694260" y="2256669"/>
                          <a:pt x="1639904" y="2593876"/>
                          <a:pt x="1650948" y="2733955"/>
                        </a:cubicBezTo>
                        <a:cubicBezTo>
                          <a:pt x="1661992" y="2874034"/>
                          <a:pt x="1573802" y="3120436"/>
                          <a:pt x="1650948" y="3384625"/>
                        </a:cubicBezTo>
                        <a:cubicBezTo>
                          <a:pt x="1728094" y="3648814"/>
                          <a:pt x="1606242" y="3862341"/>
                          <a:pt x="1650948" y="3995341"/>
                        </a:cubicBezTo>
                        <a:cubicBezTo>
                          <a:pt x="1416305" y="4026915"/>
                          <a:pt x="1277900" y="3984904"/>
                          <a:pt x="1067613" y="3995341"/>
                        </a:cubicBezTo>
                        <a:cubicBezTo>
                          <a:pt x="857326" y="4005778"/>
                          <a:pt x="717832" y="3949378"/>
                          <a:pt x="550316" y="3995341"/>
                        </a:cubicBezTo>
                        <a:cubicBezTo>
                          <a:pt x="382800" y="4041304"/>
                          <a:pt x="133102" y="3945790"/>
                          <a:pt x="0" y="3995341"/>
                        </a:cubicBezTo>
                        <a:cubicBezTo>
                          <a:pt x="-43795" y="3839141"/>
                          <a:pt x="37165" y="3738921"/>
                          <a:pt x="0" y="3544438"/>
                        </a:cubicBezTo>
                        <a:cubicBezTo>
                          <a:pt x="-37165" y="3349955"/>
                          <a:pt x="41190" y="3256838"/>
                          <a:pt x="0" y="3093535"/>
                        </a:cubicBezTo>
                        <a:cubicBezTo>
                          <a:pt x="-41190" y="2930232"/>
                          <a:pt x="20307" y="2736245"/>
                          <a:pt x="0" y="2562726"/>
                        </a:cubicBezTo>
                        <a:cubicBezTo>
                          <a:pt x="-20307" y="2389207"/>
                          <a:pt x="65713" y="2083132"/>
                          <a:pt x="0" y="1912056"/>
                        </a:cubicBezTo>
                        <a:cubicBezTo>
                          <a:pt x="-65713" y="1740980"/>
                          <a:pt x="46151" y="1485357"/>
                          <a:pt x="0" y="1341293"/>
                        </a:cubicBezTo>
                        <a:cubicBezTo>
                          <a:pt x="-46151" y="1197229"/>
                          <a:pt x="64667" y="1026984"/>
                          <a:pt x="0" y="770530"/>
                        </a:cubicBezTo>
                        <a:cubicBezTo>
                          <a:pt x="-64667" y="514076"/>
                          <a:pt x="56248" y="244728"/>
                          <a:pt x="0" y="0"/>
                        </a:cubicBezTo>
                        <a:close/>
                      </a:path>
                      <a:path w="1650948" h="3995341" stroke="0" extrusionOk="0">
                        <a:moveTo>
                          <a:pt x="0" y="0"/>
                        </a:moveTo>
                        <a:cubicBezTo>
                          <a:pt x="204851" y="-37586"/>
                          <a:pt x="459135" y="22092"/>
                          <a:pt x="583335" y="0"/>
                        </a:cubicBezTo>
                        <a:cubicBezTo>
                          <a:pt x="707535" y="-22092"/>
                          <a:pt x="908809" y="27317"/>
                          <a:pt x="1166670" y="0"/>
                        </a:cubicBezTo>
                        <a:cubicBezTo>
                          <a:pt x="1424531" y="-27317"/>
                          <a:pt x="1468713" y="34667"/>
                          <a:pt x="1650948" y="0"/>
                        </a:cubicBezTo>
                        <a:cubicBezTo>
                          <a:pt x="1712827" y="213310"/>
                          <a:pt x="1636975" y="300986"/>
                          <a:pt x="1650948" y="530810"/>
                        </a:cubicBezTo>
                        <a:cubicBezTo>
                          <a:pt x="1664921" y="760634"/>
                          <a:pt x="1588512" y="828633"/>
                          <a:pt x="1650948" y="1061619"/>
                        </a:cubicBezTo>
                        <a:cubicBezTo>
                          <a:pt x="1713384" y="1294605"/>
                          <a:pt x="1599338" y="1423196"/>
                          <a:pt x="1650948" y="1632382"/>
                        </a:cubicBezTo>
                        <a:cubicBezTo>
                          <a:pt x="1702558" y="1841568"/>
                          <a:pt x="1607490" y="1999193"/>
                          <a:pt x="1650948" y="2163192"/>
                        </a:cubicBezTo>
                        <a:cubicBezTo>
                          <a:pt x="1694406" y="2327191"/>
                          <a:pt x="1650446" y="2485421"/>
                          <a:pt x="1650948" y="2614095"/>
                        </a:cubicBezTo>
                        <a:cubicBezTo>
                          <a:pt x="1651450" y="2742769"/>
                          <a:pt x="1580744" y="2938865"/>
                          <a:pt x="1650948" y="3224811"/>
                        </a:cubicBezTo>
                        <a:cubicBezTo>
                          <a:pt x="1721152" y="3510757"/>
                          <a:pt x="1584868" y="3818295"/>
                          <a:pt x="1650948" y="3995341"/>
                        </a:cubicBezTo>
                        <a:cubicBezTo>
                          <a:pt x="1376788" y="3995535"/>
                          <a:pt x="1322393" y="3966835"/>
                          <a:pt x="1067613" y="3995341"/>
                        </a:cubicBezTo>
                        <a:cubicBezTo>
                          <a:pt x="812833" y="4023847"/>
                          <a:pt x="698487" y="3971631"/>
                          <a:pt x="566825" y="3995341"/>
                        </a:cubicBezTo>
                        <a:cubicBezTo>
                          <a:pt x="435163" y="4019051"/>
                          <a:pt x="130314" y="3966517"/>
                          <a:pt x="0" y="3995341"/>
                        </a:cubicBezTo>
                        <a:cubicBezTo>
                          <a:pt x="-6689" y="3874508"/>
                          <a:pt x="53144" y="3722039"/>
                          <a:pt x="0" y="3544438"/>
                        </a:cubicBezTo>
                        <a:cubicBezTo>
                          <a:pt x="-53144" y="3366837"/>
                          <a:pt x="26124" y="3167522"/>
                          <a:pt x="0" y="3013629"/>
                        </a:cubicBezTo>
                        <a:cubicBezTo>
                          <a:pt x="-26124" y="2859736"/>
                          <a:pt x="12900" y="2744369"/>
                          <a:pt x="0" y="2562726"/>
                        </a:cubicBezTo>
                        <a:cubicBezTo>
                          <a:pt x="-12900" y="2381083"/>
                          <a:pt x="47682" y="2208181"/>
                          <a:pt x="0" y="1912056"/>
                        </a:cubicBezTo>
                        <a:cubicBezTo>
                          <a:pt x="-47682" y="1615931"/>
                          <a:pt x="42065" y="1654834"/>
                          <a:pt x="0" y="1421200"/>
                        </a:cubicBezTo>
                        <a:cubicBezTo>
                          <a:pt x="-42065" y="1187566"/>
                          <a:pt x="40899" y="1122864"/>
                          <a:pt x="0" y="970297"/>
                        </a:cubicBezTo>
                        <a:cubicBezTo>
                          <a:pt x="-40899" y="817730"/>
                          <a:pt x="115625" y="259631"/>
                          <a:pt x="0" y="0"/>
                        </a:cubicBezTo>
                        <a:close/>
                      </a:path>
                    </a:pathLst>
                  </a:custGeom>
                  <ask:type>
                    <ask:lineSketchNone/>
                  </ask:type>
                </ask:lineSketchStyleProps>
              </a:ext>
            </a:extLst>
          </a:ln>
        </p:spPr>
        <p:txBody>
          <a:bodyPr lIns="54610" tIns="54610" rIns="54610" bIns="5461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093094" y="2006520"/>
            <a:ext cx="1650948" cy="3995341"/>
          </a:xfrm>
          <a:solidFill>
            <a:schemeClr val="bg1"/>
          </a:solidFill>
          <a:ln w="19050" cmpd="sng">
            <a:solidFill>
              <a:srgbClr val="BE3455"/>
            </a:solidFill>
            <a:extLst>
              <a:ext uri="{C807C97D-BFC1-408E-A445-0C87EB9F89A2}">
                <ask:lineSketchStyleProps xmlns:ask="http://schemas.microsoft.com/office/drawing/2018/sketchyshapes" xmlns="" sd="3889630287">
                  <a:custGeom>
                    <a:avLst/>
                    <a:gdLst>
                      <a:gd name="connsiteX0" fmla="*/ 0 w 1650948"/>
                      <a:gd name="connsiteY0" fmla="*/ 0 h 3995341"/>
                      <a:gd name="connsiteX1" fmla="*/ 566825 w 1650948"/>
                      <a:gd name="connsiteY1" fmla="*/ 0 h 3995341"/>
                      <a:gd name="connsiteX2" fmla="*/ 1117141 w 1650948"/>
                      <a:gd name="connsiteY2" fmla="*/ 0 h 3995341"/>
                      <a:gd name="connsiteX3" fmla="*/ 1650948 w 1650948"/>
                      <a:gd name="connsiteY3" fmla="*/ 0 h 3995341"/>
                      <a:gd name="connsiteX4" fmla="*/ 1650948 w 1650948"/>
                      <a:gd name="connsiteY4" fmla="*/ 450903 h 3995341"/>
                      <a:gd name="connsiteX5" fmla="*/ 1650948 w 1650948"/>
                      <a:gd name="connsiteY5" fmla="*/ 901806 h 3995341"/>
                      <a:gd name="connsiteX6" fmla="*/ 1650948 w 1650948"/>
                      <a:gd name="connsiteY6" fmla="*/ 1392662 h 3995341"/>
                      <a:gd name="connsiteX7" fmla="*/ 1650948 w 1650948"/>
                      <a:gd name="connsiteY7" fmla="*/ 2043332 h 3995341"/>
                      <a:gd name="connsiteX8" fmla="*/ 1650948 w 1650948"/>
                      <a:gd name="connsiteY8" fmla="*/ 2654048 h 3995341"/>
                      <a:gd name="connsiteX9" fmla="*/ 1650948 w 1650948"/>
                      <a:gd name="connsiteY9" fmla="*/ 3224811 h 3995341"/>
                      <a:gd name="connsiteX10" fmla="*/ 1650948 w 1650948"/>
                      <a:gd name="connsiteY10" fmla="*/ 3995341 h 3995341"/>
                      <a:gd name="connsiteX11" fmla="*/ 1067613 w 1650948"/>
                      <a:gd name="connsiteY11" fmla="*/ 3995341 h 3995341"/>
                      <a:gd name="connsiteX12" fmla="*/ 484278 w 1650948"/>
                      <a:gd name="connsiteY12" fmla="*/ 3995341 h 3995341"/>
                      <a:gd name="connsiteX13" fmla="*/ 0 w 1650948"/>
                      <a:gd name="connsiteY13" fmla="*/ 3995341 h 3995341"/>
                      <a:gd name="connsiteX14" fmla="*/ 0 w 1650948"/>
                      <a:gd name="connsiteY14" fmla="*/ 3464531 h 3995341"/>
                      <a:gd name="connsiteX15" fmla="*/ 0 w 1650948"/>
                      <a:gd name="connsiteY15" fmla="*/ 2973675 h 3995341"/>
                      <a:gd name="connsiteX16" fmla="*/ 0 w 1650948"/>
                      <a:gd name="connsiteY16" fmla="*/ 2323005 h 3995341"/>
                      <a:gd name="connsiteX17" fmla="*/ 0 w 1650948"/>
                      <a:gd name="connsiteY17" fmla="*/ 1752242 h 3995341"/>
                      <a:gd name="connsiteX18" fmla="*/ 0 w 1650948"/>
                      <a:gd name="connsiteY18" fmla="*/ 1141526 h 3995341"/>
                      <a:gd name="connsiteX19" fmla="*/ 0 w 1650948"/>
                      <a:gd name="connsiteY19" fmla="*/ 570763 h 3995341"/>
                      <a:gd name="connsiteX20" fmla="*/ 0 w 1650948"/>
                      <a:gd name="connsiteY20" fmla="*/ 0 h 39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0948" h="3995341" fill="none" extrusionOk="0">
                        <a:moveTo>
                          <a:pt x="0" y="0"/>
                        </a:moveTo>
                        <a:cubicBezTo>
                          <a:pt x="217140" y="-9042"/>
                          <a:pt x="396915" y="53183"/>
                          <a:pt x="566825" y="0"/>
                        </a:cubicBezTo>
                        <a:cubicBezTo>
                          <a:pt x="736735" y="-53183"/>
                          <a:pt x="855603" y="64894"/>
                          <a:pt x="1117141" y="0"/>
                        </a:cubicBezTo>
                        <a:cubicBezTo>
                          <a:pt x="1378679" y="-64894"/>
                          <a:pt x="1513597" y="49698"/>
                          <a:pt x="1650948" y="0"/>
                        </a:cubicBezTo>
                        <a:cubicBezTo>
                          <a:pt x="1660816" y="160803"/>
                          <a:pt x="1631422" y="271389"/>
                          <a:pt x="1650948" y="450903"/>
                        </a:cubicBezTo>
                        <a:cubicBezTo>
                          <a:pt x="1670474" y="630417"/>
                          <a:pt x="1619017" y="690240"/>
                          <a:pt x="1650948" y="901806"/>
                        </a:cubicBezTo>
                        <a:cubicBezTo>
                          <a:pt x="1682879" y="1113372"/>
                          <a:pt x="1628829" y="1280987"/>
                          <a:pt x="1650948" y="1392662"/>
                        </a:cubicBezTo>
                        <a:cubicBezTo>
                          <a:pt x="1673067" y="1504337"/>
                          <a:pt x="1588390" y="1797538"/>
                          <a:pt x="1650948" y="2043332"/>
                        </a:cubicBezTo>
                        <a:cubicBezTo>
                          <a:pt x="1713506" y="2289126"/>
                          <a:pt x="1646646" y="2477525"/>
                          <a:pt x="1650948" y="2654048"/>
                        </a:cubicBezTo>
                        <a:cubicBezTo>
                          <a:pt x="1655250" y="2830571"/>
                          <a:pt x="1624434" y="3009531"/>
                          <a:pt x="1650948" y="3224811"/>
                        </a:cubicBezTo>
                        <a:cubicBezTo>
                          <a:pt x="1677462" y="3440091"/>
                          <a:pt x="1581487" y="3766514"/>
                          <a:pt x="1650948" y="3995341"/>
                        </a:cubicBezTo>
                        <a:cubicBezTo>
                          <a:pt x="1395708" y="4021190"/>
                          <a:pt x="1292217" y="3945002"/>
                          <a:pt x="1067613" y="3995341"/>
                        </a:cubicBezTo>
                        <a:cubicBezTo>
                          <a:pt x="843009" y="4045680"/>
                          <a:pt x="652848" y="3993471"/>
                          <a:pt x="484278" y="3995341"/>
                        </a:cubicBezTo>
                        <a:cubicBezTo>
                          <a:pt x="315709" y="3997211"/>
                          <a:pt x="240405" y="3946793"/>
                          <a:pt x="0" y="3995341"/>
                        </a:cubicBezTo>
                        <a:cubicBezTo>
                          <a:pt x="-46243" y="3765580"/>
                          <a:pt x="18210" y="3665987"/>
                          <a:pt x="0" y="3464531"/>
                        </a:cubicBezTo>
                        <a:cubicBezTo>
                          <a:pt x="-18210" y="3263075"/>
                          <a:pt x="56884" y="3189416"/>
                          <a:pt x="0" y="2973675"/>
                        </a:cubicBezTo>
                        <a:cubicBezTo>
                          <a:pt x="-56884" y="2757934"/>
                          <a:pt x="44850" y="2596757"/>
                          <a:pt x="0" y="2323005"/>
                        </a:cubicBezTo>
                        <a:cubicBezTo>
                          <a:pt x="-44850" y="2049253"/>
                          <a:pt x="42431" y="1947623"/>
                          <a:pt x="0" y="1752242"/>
                        </a:cubicBezTo>
                        <a:cubicBezTo>
                          <a:pt x="-42431" y="1556861"/>
                          <a:pt x="25502" y="1298802"/>
                          <a:pt x="0" y="1141526"/>
                        </a:cubicBezTo>
                        <a:cubicBezTo>
                          <a:pt x="-25502" y="984250"/>
                          <a:pt x="25773" y="806574"/>
                          <a:pt x="0" y="570763"/>
                        </a:cubicBezTo>
                        <a:cubicBezTo>
                          <a:pt x="-25773" y="334952"/>
                          <a:pt x="68451" y="195699"/>
                          <a:pt x="0" y="0"/>
                        </a:cubicBezTo>
                        <a:close/>
                      </a:path>
                      <a:path w="1650948" h="3995341" stroke="0" extrusionOk="0">
                        <a:moveTo>
                          <a:pt x="0" y="0"/>
                        </a:moveTo>
                        <a:cubicBezTo>
                          <a:pt x="175949" y="-2819"/>
                          <a:pt x="420927" y="55690"/>
                          <a:pt x="533807" y="0"/>
                        </a:cubicBezTo>
                        <a:cubicBezTo>
                          <a:pt x="646687" y="-55690"/>
                          <a:pt x="853800" y="53446"/>
                          <a:pt x="1117141" y="0"/>
                        </a:cubicBezTo>
                        <a:cubicBezTo>
                          <a:pt x="1380482" y="-53446"/>
                          <a:pt x="1447696" y="34462"/>
                          <a:pt x="1650948" y="0"/>
                        </a:cubicBezTo>
                        <a:cubicBezTo>
                          <a:pt x="1657819" y="286998"/>
                          <a:pt x="1590553" y="326158"/>
                          <a:pt x="1650948" y="650670"/>
                        </a:cubicBezTo>
                        <a:cubicBezTo>
                          <a:pt x="1711343" y="975182"/>
                          <a:pt x="1627925" y="1019825"/>
                          <a:pt x="1650948" y="1221433"/>
                        </a:cubicBezTo>
                        <a:cubicBezTo>
                          <a:pt x="1673971" y="1423041"/>
                          <a:pt x="1580910" y="1657311"/>
                          <a:pt x="1650948" y="1832149"/>
                        </a:cubicBezTo>
                        <a:cubicBezTo>
                          <a:pt x="1720986" y="2006987"/>
                          <a:pt x="1615330" y="2169310"/>
                          <a:pt x="1650948" y="2362959"/>
                        </a:cubicBezTo>
                        <a:cubicBezTo>
                          <a:pt x="1686566" y="2556608"/>
                          <a:pt x="1592859" y="2818004"/>
                          <a:pt x="1650948" y="3013629"/>
                        </a:cubicBezTo>
                        <a:cubicBezTo>
                          <a:pt x="1709037" y="3209254"/>
                          <a:pt x="1647811" y="3290213"/>
                          <a:pt x="1650948" y="3464531"/>
                        </a:cubicBezTo>
                        <a:cubicBezTo>
                          <a:pt x="1654085" y="3638849"/>
                          <a:pt x="1626032" y="3791877"/>
                          <a:pt x="1650948" y="3995341"/>
                        </a:cubicBezTo>
                        <a:cubicBezTo>
                          <a:pt x="1442239" y="4042090"/>
                          <a:pt x="1289152" y="3959347"/>
                          <a:pt x="1100632" y="3995341"/>
                        </a:cubicBezTo>
                        <a:cubicBezTo>
                          <a:pt x="912112" y="4031335"/>
                          <a:pt x="641952" y="3943979"/>
                          <a:pt x="517297" y="3995341"/>
                        </a:cubicBezTo>
                        <a:cubicBezTo>
                          <a:pt x="392643" y="4046703"/>
                          <a:pt x="196122" y="3961147"/>
                          <a:pt x="0" y="3995341"/>
                        </a:cubicBezTo>
                        <a:cubicBezTo>
                          <a:pt x="-50598" y="3862390"/>
                          <a:pt x="35076" y="3702263"/>
                          <a:pt x="0" y="3544438"/>
                        </a:cubicBezTo>
                        <a:cubicBezTo>
                          <a:pt x="-35076" y="3386613"/>
                          <a:pt x="31958" y="3123495"/>
                          <a:pt x="0" y="2973675"/>
                        </a:cubicBezTo>
                        <a:cubicBezTo>
                          <a:pt x="-31958" y="2823855"/>
                          <a:pt x="31731" y="2646315"/>
                          <a:pt x="0" y="2402912"/>
                        </a:cubicBezTo>
                        <a:cubicBezTo>
                          <a:pt x="-31731" y="2159509"/>
                          <a:pt x="46991" y="2082194"/>
                          <a:pt x="0" y="1952009"/>
                        </a:cubicBezTo>
                        <a:cubicBezTo>
                          <a:pt x="-46991" y="1821824"/>
                          <a:pt x="43782" y="1694450"/>
                          <a:pt x="0" y="1461153"/>
                        </a:cubicBezTo>
                        <a:cubicBezTo>
                          <a:pt x="-43782" y="1227856"/>
                          <a:pt x="828" y="1162940"/>
                          <a:pt x="0" y="890390"/>
                        </a:cubicBezTo>
                        <a:cubicBezTo>
                          <a:pt x="-828" y="617840"/>
                          <a:pt x="45898" y="246130"/>
                          <a:pt x="0" y="0"/>
                        </a:cubicBezTo>
                        <a:close/>
                      </a:path>
                    </a:pathLst>
                  </a:custGeom>
                  <ask:type>
                    <ask:lineSketchNone/>
                  </ask:type>
                </ask:lineSketchStyleProps>
              </a:ext>
            </a:extLst>
          </a:ln>
        </p:spPr>
        <p:txBody>
          <a:bodyPr lIns="54610" tIns="54610" rIns="54610" bIns="5461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895166" y="2006520"/>
            <a:ext cx="1650948" cy="3995341"/>
          </a:xfrm>
          <a:solidFill>
            <a:schemeClr val="bg1"/>
          </a:solidFill>
          <a:ln w="19050" cmpd="sng">
            <a:solidFill>
              <a:srgbClr val="BE3455"/>
            </a:solidFill>
            <a:extLst>
              <a:ext uri="{C807C97D-BFC1-408E-A445-0C87EB9F89A2}">
                <ask:lineSketchStyleProps xmlns:ask="http://schemas.microsoft.com/office/drawing/2018/sketchyshapes" xmlns="" sd="4224457129">
                  <a:custGeom>
                    <a:avLst/>
                    <a:gdLst>
                      <a:gd name="connsiteX0" fmla="*/ 0 w 1650948"/>
                      <a:gd name="connsiteY0" fmla="*/ 0 h 3995341"/>
                      <a:gd name="connsiteX1" fmla="*/ 517297 w 1650948"/>
                      <a:gd name="connsiteY1" fmla="*/ 0 h 3995341"/>
                      <a:gd name="connsiteX2" fmla="*/ 1018085 w 1650948"/>
                      <a:gd name="connsiteY2" fmla="*/ 0 h 3995341"/>
                      <a:gd name="connsiteX3" fmla="*/ 1650948 w 1650948"/>
                      <a:gd name="connsiteY3" fmla="*/ 0 h 3995341"/>
                      <a:gd name="connsiteX4" fmla="*/ 1650948 w 1650948"/>
                      <a:gd name="connsiteY4" fmla="*/ 530810 h 3995341"/>
                      <a:gd name="connsiteX5" fmla="*/ 1650948 w 1650948"/>
                      <a:gd name="connsiteY5" fmla="*/ 1021666 h 3995341"/>
                      <a:gd name="connsiteX6" fmla="*/ 1650948 w 1650948"/>
                      <a:gd name="connsiteY6" fmla="*/ 1672336 h 3995341"/>
                      <a:gd name="connsiteX7" fmla="*/ 1650948 w 1650948"/>
                      <a:gd name="connsiteY7" fmla="*/ 2243099 h 3995341"/>
                      <a:gd name="connsiteX8" fmla="*/ 1650948 w 1650948"/>
                      <a:gd name="connsiteY8" fmla="*/ 2733955 h 3995341"/>
                      <a:gd name="connsiteX9" fmla="*/ 1650948 w 1650948"/>
                      <a:gd name="connsiteY9" fmla="*/ 3384625 h 3995341"/>
                      <a:gd name="connsiteX10" fmla="*/ 1650948 w 1650948"/>
                      <a:gd name="connsiteY10" fmla="*/ 3995341 h 3995341"/>
                      <a:gd name="connsiteX11" fmla="*/ 1067613 w 1650948"/>
                      <a:gd name="connsiteY11" fmla="*/ 3995341 h 3995341"/>
                      <a:gd name="connsiteX12" fmla="*/ 533807 w 1650948"/>
                      <a:gd name="connsiteY12" fmla="*/ 3995341 h 3995341"/>
                      <a:gd name="connsiteX13" fmla="*/ 0 w 1650948"/>
                      <a:gd name="connsiteY13" fmla="*/ 3995341 h 3995341"/>
                      <a:gd name="connsiteX14" fmla="*/ 0 w 1650948"/>
                      <a:gd name="connsiteY14" fmla="*/ 3384625 h 3995341"/>
                      <a:gd name="connsiteX15" fmla="*/ 0 w 1650948"/>
                      <a:gd name="connsiteY15" fmla="*/ 2933722 h 3995341"/>
                      <a:gd name="connsiteX16" fmla="*/ 0 w 1650948"/>
                      <a:gd name="connsiteY16" fmla="*/ 2482819 h 3995341"/>
                      <a:gd name="connsiteX17" fmla="*/ 0 w 1650948"/>
                      <a:gd name="connsiteY17" fmla="*/ 1832149 h 3995341"/>
                      <a:gd name="connsiteX18" fmla="*/ 0 w 1650948"/>
                      <a:gd name="connsiteY18" fmla="*/ 1221433 h 3995341"/>
                      <a:gd name="connsiteX19" fmla="*/ 0 w 1650948"/>
                      <a:gd name="connsiteY19" fmla="*/ 650670 h 3995341"/>
                      <a:gd name="connsiteX20" fmla="*/ 0 w 1650948"/>
                      <a:gd name="connsiteY20" fmla="*/ 0 h 39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0948" h="3995341" fill="none" extrusionOk="0">
                        <a:moveTo>
                          <a:pt x="0" y="0"/>
                        </a:moveTo>
                        <a:cubicBezTo>
                          <a:pt x="155664" y="-45363"/>
                          <a:pt x="284269" y="43815"/>
                          <a:pt x="517297" y="0"/>
                        </a:cubicBezTo>
                        <a:cubicBezTo>
                          <a:pt x="750325" y="-43815"/>
                          <a:pt x="832532" y="29882"/>
                          <a:pt x="1018085" y="0"/>
                        </a:cubicBezTo>
                        <a:cubicBezTo>
                          <a:pt x="1203638" y="-29882"/>
                          <a:pt x="1423086" y="19960"/>
                          <a:pt x="1650948" y="0"/>
                        </a:cubicBezTo>
                        <a:cubicBezTo>
                          <a:pt x="1680444" y="171171"/>
                          <a:pt x="1610536" y="401892"/>
                          <a:pt x="1650948" y="530810"/>
                        </a:cubicBezTo>
                        <a:cubicBezTo>
                          <a:pt x="1691360" y="659728"/>
                          <a:pt x="1647692" y="911255"/>
                          <a:pt x="1650948" y="1021666"/>
                        </a:cubicBezTo>
                        <a:cubicBezTo>
                          <a:pt x="1654204" y="1132077"/>
                          <a:pt x="1574115" y="1524391"/>
                          <a:pt x="1650948" y="1672336"/>
                        </a:cubicBezTo>
                        <a:cubicBezTo>
                          <a:pt x="1727781" y="1820281"/>
                          <a:pt x="1599321" y="2121965"/>
                          <a:pt x="1650948" y="2243099"/>
                        </a:cubicBezTo>
                        <a:cubicBezTo>
                          <a:pt x="1702575" y="2364233"/>
                          <a:pt x="1594146" y="2607757"/>
                          <a:pt x="1650948" y="2733955"/>
                        </a:cubicBezTo>
                        <a:cubicBezTo>
                          <a:pt x="1707750" y="2860153"/>
                          <a:pt x="1630779" y="3180473"/>
                          <a:pt x="1650948" y="3384625"/>
                        </a:cubicBezTo>
                        <a:cubicBezTo>
                          <a:pt x="1671117" y="3588777"/>
                          <a:pt x="1638587" y="3696029"/>
                          <a:pt x="1650948" y="3995341"/>
                        </a:cubicBezTo>
                        <a:cubicBezTo>
                          <a:pt x="1445436" y="4045163"/>
                          <a:pt x="1199428" y="3941538"/>
                          <a:pt x="1067613" y="3995341"/>
                        </a:cubicBezTo>
                        <a:cubicBezTo>
                          <a:pt x="935799" y="4049144"/>
                          <a:pt x="671274" y="3987458"/>
                          <a:pt x="533807" y="3995341"/>
                        </a:cubicBezTo>
                        <a:cubicBezTo>
                          <a:pt x="396340" y="4003224"/>
                          <a:pt x="230150" y="3966414"/>
                          <a:pt x="0" y="3995341"/>
                        </a:cubicBezTo>
                        <a:cubicBezTo>
                          <a:pt x="-33613" y="3714193"/>
                          <a:pt x="67280" y="3527584"/>
                          <a:pt x="0" y="3384625"/>
                        </a:cubicBezTo>
                        <a:cubicBezTo>
                          <a:pt x="-67280" y="3241666"/>
                          <a:pt x="33908" y="3043551"/>
                          <a:pt x="0" y="2933722"/>
                        </a:cubicBezTo>
                        <a:cubicBezTo>
                          <a:pt x="-33908" y="2823893"/>
                          <a:pt x="37589" y="2588962"/>
                          <a:pt x="0" y="2482819"/>
                        </a:cubicBezTo>
                        <a:cubicBezTo>
                          <a:pt x="-37589" y="2376676"/>
                          <a:pt x="60744" y="2013037"/>
                          <a:pt x="0" y="1832149"/>
                        </a:cubicBezTo>
                        <a:cubicBezTo>
                          <a:pt x="-60744" y="1651261"/>
                          <a:pt x="64776" y="1523795"/>
                          <a:pt x="0" y="1221433"/>
                        </a:cubicBezTo>
                        <a:cubicBezTo>
                          <a:pt x="-64776" y="919071"/>
                          <a:pt x="39283" y="839630"/>
                          <a:pt x="0" y="650670"/>
                        </a:cubicBezTo>
                        <a:cubicBezTo>
                          <a:pt x="-39283" y="461710"/>
                          <a:pt x="14574" y="161681"/>
                          <a:pt x="0" y="0"/>
                        </a:cubicBezTo>
                        <a:close/>
                      </a:path>
                      <a:path w="1650948" h="3995341" stroke="0" extrusionOk="0">
                        <a:moveTo>
                          <a:pt x="0" y="0"/>
                        </a:moveTo>
                        <a:cubicBezTo>
                          <a:pt x="210851" y="-28673"/>
                          <a:pt x="373325" y="8126"/>
                          <a:pt x="550316" y="0"/>
                        </a:cubicBezTo>
                        <a:cubicBezTo>
                          <a:pt x="727307" y="-8126"/>
                          <a:pt x="897858" y="7826"/>
                          <a:pt x="1051104" y="0"/>
                        </a:cubicBezTo>
                        <a:cubicBezTo>
                          <a:pt x="1204350" y="-7826"/>
                          <a:pt x="1358885" y="70863"/>
                          <a:pt x="1650948" y="0"/>
                        </a:cubicBezTo>
                        <a:cubicBezTo>
                          <a:pt x="1697073" y="218703"/>
                          <a:pt x="1645396" y="345756"/>
                          <a:pt x="1650948" y="450903"/>
                        </a:cubicBezTo>
                        <a:cubicBezTo>
                          <a:pt x="1656500" y="556050"/>
                          <a:pt x="1610592" y="767012"/>
                          <a:pt x="1650948" y="981712"/>
                        </a:cubicBezTo>
                        <a:cubicBezTo>
                          <a:pt x="1691304" y="1196412"/>
                          <a:pt x="1589415" y="1288377"/>
                          <a:pt x="1650948" y="1592429"/>
                        </a:cubicBezTo>
                        <a:cubicBezTo>
                          <a:pt x="1712481" y="1896481"/>
                          <a:pt x="1614947" y="2055198"/>
                          <a:pt x="1650948" y="2203145"/>
                        </a:cubicBezTo>
                        <a:cubicBezTo>
                          <a:pt x="1686949" y="2351092"/>
                          <a:pt x="1579076" y="2649128"/>
                          <a:pt x="1650948" y="2853815"/>
                        </a:cubicBezTo>
                        <a:cubicBezTo>
                          <a:pt x="1722820" y="3058502"/>
                          <a:pt x="1596911" y="3226420"/>
                          <a:pt x="1650948" y="3344671"/>
                        </a:cubicBezTo>
                        <a:cubicBezTo>
                          <a:pt x="1704985" y="3462922"/>
                          <a:pt x="1648541" y="3806781"/>
                          <a:pt x="1650948" y="3995341"/>
                        </a:cubicBezTo>
                        <a:cubicBezTo>
                          <a:pt x="1362331" y="4040665"/>
                          <a:pt x="1211205" y="3941230"/>
                          <a:pt x="1067613" y="3995341"/>
                        </a:cubicBezTo>
                        <a:cubicBezTo>
                          <a:pt x="924022" y="4049452"/>
                          <a:pt x="681135" y="3975545"/>
                          <a:pt x="550316" y="3995341"/>
                        </a:cubicBezTo>
                        <a:cubicBezTo>
                          <a:pt x="419497" y="4015137"/>
                          <a:pt x="211262" y="3984464"/>
                          <a:pt x="0" y="3995341"/>
                        </a:cubicBezTo>
                        <a:cubicBezTo>
                          <a:pt x="-19965" y="3773338"/>
                          <a:pt x="38129" y="3671114"/>
                          <a:pt x="0" y="3464531"/>
                        </a:cubicBezTo>
                        <a:cubicBezTo>
                          <a:pt x="-38129" y="3257948"/>
                          <a:pt x="38399" y="3185599"/>
                          <a:pt x="0" y="2973675"/>
                        </a:cubicBezTo>
                        <a:cubicBezTo>
                          <a:pt x="-38399" y="2761751"/>
                          <a:pt x="68517" y="2614142"/>
                          <a:pt x="0" y="2362959"/>
                        </a:cubicBezTo>
                        <a:cubicBezTo>
                          <a:pt x="-68517" y="2111776"/>
                          <a:pt x="23464" y="1957123"/>
                          <a:pt x="0" y="1752242"/>
                        </a:cubicBezTo>
                        <a:cubicBezTo>
                          <a:pt x="-23464" y="1547361"/>
                          <a:pt x="12764" y="1476196"/>
                          <a:pt x="0" y="1261386"/>
                        </a:cubicBezTo>
                        <a:cubicBezTo>
                          <a:pt x="-12764" y="1046576"/>
                          <a:pt x="27955" y="884420"/>
                          <a:pt x="0" y="770530"/>
                        </a:cubicBezTo>
                        <a:cubicBezTo>
                          <a:pt x="-27955" y="656640"/>
                          <a:pt x="45495" y="195075"/>
                          <a:pt x="0" y="0"/>
                        </a:cubicBezTo>
                        <a:close/>
                      </a:path>
                    </a:pathLst>
                  </a:custGeom>
                  <ask:type>
                    <ask:lineSketchNone/>
                  </ask:type>
                </ask:lineSketchStyleProps>
              </a:ext>
            </a:extLst>
          </a:ln>
        </p:spPr>
        <p:txBody>
          <a:bodyPr lIns="54610" tIns="54610" rIns="54610" bIns="5461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9"/>
          </p:nvPr>
        </p:nvSpPr>
        <p:spPr>
          <a:xfrm>
            <a:off x="7766102" y="2006520"/>
            <a:ext cx="1650948" cy="3995341"/>
          </a:xfrm>
          <a:solidFill>
            <a:schemeClr val="bg1"/>
          </a:solidFill>
          <a:ln w="19050" cmpd="sng">
            <a:solidFill>
              <a:srgbClr val="BE3455"/>
            </a:solidFill>
            <a:extLst>
              <a:ext uri="{C807C97D-BFC1-408E-A445-0C87EB9F89A2}">
                <ask:lineSketchStyleProps xmlns:ask="http://schemas.microsoft.com/office/drawing/2018/sketchyshapes" xmlns="" sd="466041544">
                  <a:custGeom>
                    <a:avLst/>
                    <a:gdLst>
                      <a:gd name="connsiteX0" fmla="*/ 0 w 1650948"/>
                      <a:gd name="connsiteY0" fmla="*/ 0 h 3995341"/>
                      <a:gd name="connsiteX1" fmla="*/ 533807 w 1650948"/>
                      <a:gd name="connsiteY1" fmla="*/ 0 h 3995341"/>
                      <a:gd name="connsiteX2" fmla="*/ 1067613 w 1650948"/>
                      <a:gd name="connsiteY2" fmla="*/ 0 h 3995341"/>
                      <a:gd name="connsiteX3" fmla="*/ 1650948 w 1650948"/>
                      <a:gd name="connsiteY3" fmla="*/ 0 h 3995341"/>
                      <a:gd name="connsiteX4" fmla="*/ 1650948 w 1650948"/>
                      <a:gd name="connsiteY4" fmla="*/ 450903 h 3995341"/>
                      <a:gd name="connsiteX5" fmla="*/ 1650948 w 1650948"/>
                      <a:gd name="connsiteY5" fmla="*/ 1101573 h 3995341"/>
                      <a:gd name="connsiteX6" fmla="*/ 1650948 w 1650948"/>
                      <a:gd name="connsiteY6" fmla="*/ 1752242 h 3995341"/>
                      <a:gd name="connsiteX7" fmla="*/ 1650948 w 1650948"/>
                      <a:gd name="connsiteY7" fmla="*/ 2243099 h 3995341"/>
                      <a:gd name="connsiteX8" fmla="*/ 1650948 w 1650948"/>
                      <a:gd name="connsiteY8" fmla="*/ 2694001 h 3995341"/>
                      <a:gd name="connsiteX9" fmla="*/ 1650948 w 1650948"/>
                      <a:gd name="connsiteY9" fmla="*/ 3224811 h 3995341"/>
                      <a:gd name="connsiteX10" fmla="*/ 1650948 w 1650948"/>
                      <a:gd name="connsiteY10" fmla="*/ 3995341 h 3995341"/>
                      <a:gd name="connsiteX11" fmla="*/ 1150160 w 1650948"/>
                      <a:gd name="connsiteY11" fmla="*/ 3995341 h 3995341"/>
                      <a:gd name="connsiteX12" fmla="*/ 599844 w 1650948"/>
                      <a:gd name="connsiteY12" fmla="*/ 3995341 h 3995341"/>
                      <a:gd name="connsiteX13" fmla="*/ 0 w 1650948"/>
                      <a:gd name="connsiteY13" fmla="*/ 3995341 h 3995341"/>
                      <a:gd name="connsiteX14" fmla="*/ 0 w 1650948"/>
                      <a:gd name="connsiteY14" fmla="*/ 3424578 h 3995341"/>
                      <a:gd name="connsiteX15" fmla="*/ 0 w 1650948"/>
                      <a:gd name="connsiteY15" fmla="*/ 2893768 h 3995341"/>
                      <a:gd name="connsiteX16" fmla="*/ 0 w 1650948"/>
                      <a:gd name="connsiteY16" fmla="*/ 2243099 h 3995341"/>
                      <a:gd name="connsiteX17" fmla="*/ 0 w 1650948"/>
                      <a:gd name="connsiteY17" fmla="*/ 1792196 h 3995341"/>
                      <a:gd name="connsiteX18" fmla="*/ 0 w 1650948"/>
                      <a:gd name="connsiteY18" fmla="*/ 1301340 h 3995341"/>
                      <a:gd name="connsiteX19" fmla="*/ 0 w 1650948"/>
                      <a:gd name="connsiteY19" fmla="*/ 810483 h 3995341"/>
                      <a:gd name="connsiteX20" fmla="*/ 0 w 1650948"/>
                      <a:gd name="connsiteY20" fmla="*/ 0 h 39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0948" h="3995341" fill="none" extrusionOk="0">
                        <a:moveTo>
                          <a:pt x="0" y="0"/>
                        </a:moveTo>
                        <a:cubicBezTo>
                          <a:pt x="188716" y="-59986"/>
                          <a:pt x="333395" y="11736"/>
                          <a:pt x="533807" y="0"/>
                        </a:cubicBezTo>
                        <a:cubicBezTo>
                          <a:pt x="734219" y="-11736"/>
                          <a:pt x="830940" y="44421"/>
                          <a:pt x="1067613" y="0"/>
                        </a:cubicBezTo>
                        <a:cubicBezTo>
                          <a:pt x="1304286" y="-44421"/>
                          <a:pt x="1499741" y="67687"/>
                          <a:pt x="1650948" y="0"/>
                        </a:cubicBezTo>
                        <a:cubicBezTo>
                          <a:pt x="1679846" y="116466"/>
                          <a:pt x="1631248" y="229410"/>
                          <a:pt x="1650948" y="450903"/>
                        </a:cubicBezTo>
                        <a:cubicBezTo>
                          <a:pt x="1670648" y="672396"/>
                          <a:pt x="1594819" y="853416"/>
                          <a:pt x="1650948" y="1101573"/>
                        </a:cubicBezTo>
                        <a:cubicBezTo>
                          <a:pt x="1707077" y="1349730"/>
                          <a:pt x="1630608" y="1451596"/>
                          <a:pt x="1650948" y="1752242"/>
                        </a:cubicBezTo>
                        <a:cubicBezTo>
                          <a:pt x="1671288" y="2052888"/>
                          <a:pt x="1646996" y="2090710"/>
                          <a:pt x="1650948" y="2243099"/>
                        </a:cubicBezTo>
                        <a:cubicBezTo>
                          <a:pt x="1654900" y="2395488"/>
                          <a:pt x="1617908" y="2559335"/>
                          <a:pt x="1650948" y="2694001"/>
                        </a:cubicBezTo>
                        <a:cubicBezTo>
                          <a:pt x="1683988" y="2828667"/>
                          <a:pt x="1639883" y="2982015"/>
                          <a:pt x="1650948" y="3224811"/>
                        </a:cubicBezTo>
                        <a:cubicBezTo>
                          <a:pt x="1662013" y="3467607"/>
                          <a:pt x="1614692" y="3672030"/>
                          <a:pt x="1650948" y="3995341"/>
                        </a:cubicBezTo>
                        <a:cubicBezTo>
                          <a:pt x="1538287" y="4000683"/>
                          <a:pt x="1329654" y="3993028"/>
                          <a:pt x="1150160" y="3995341"/>
                        </a:cubicBezTo>
                        <a:cubicBezTo>
                          <a:pt x="970666" y="3997654"/>
                          <a:pt x="798020" y="3962099"/>
                          <a:pt x="599844" y="3995341"/>
                        </a:cubicBezTo>
                        <a:cubicBezTo>
                          <a:pt x="401668" y="4028583"/>
                          <a:pt x="161764" y="3970801"/>
                          <a:pt x="0" y="3995341"/>
                        </a:cubicBezTo>
                        <a:cubicBezTo>
                          <a:pt x="-29245" y="3739260"/>
                          <a:pt x="62647" y="3598386"/>
                          <a:pt x="0" y="3424578"/>
                        </a:cubicBezTo>
                        <a:cubicBezTo>
                          <a:pt x="-62647" y="3250770"/>
                          <a:pt x="8087" y="3097315"/>
                          <a:pt x="0" y="2893768"/>
                        </a:cubicBezTo>
                        <a:cubicBezTo>
                          <a:pt x="-8087" y="2690221"/>
                          <a:pt x="14836" y="2402919"/>
                          <a:pt x="0" y="2243099"/>
                        </a:cubicBezTo>
                        <a:cubicBezTo>
                          <a:pt x="-14836" y="2083279"/>
                          <a:pt x="53105" y="1971633"/>
                          <a:pt x="0" y="1792196"/>
                        </a:cubicBezTo>
                        <a:cubicBezTo>
                          <a:pt x="-53105" y="1612759"/>
                          <a:pt x="20093" y="1533091"/>
                          <a:pt x="0" y="1301340"/>
                        </a:cubicBezTo>
                        <a:cubicBezTo>
                          <a:pt x="-20093" y="1069589"/>
                          <a:pt x="25717" y="1014248"/>
                          <a:pt x="0" y="810483"/>
                        </a:cubicBezTo>
                        <a:cubicBezTo>
                          <a:pt x="-25717" y="606718"/>
                          <a:pt x="17342" y="313407"/>
                          <a:pt x="0" y="0"/>
                        </a:cubicBezTo>
                        <a:close/>
                      </a:path>
                      <a:path w="1650948" h="3995341" stroke="0" extrusionOk="0">
                        <a:moveTo>
                          <a:pt x="0" y="0"/>
                        </a:moveTo>
                        <a:cubicBezTo>
                          <a:pt x="186112" y="-54488"/>
                          <a:pt x="377034" y="62310"/>
                          <a:pt x="533807" y="0"/>
                        </a:cubicBezTo>
                        <a:cubicBezTo>
                          <a:pt x="690580" y="-62310"/>
                          <a:pt x="919743" y="66048"/>
                          <a:pt x="1117141" y="0"/>
                        </a:cubicBezTo>
                        <a:cubicBezTo>
                          <a:pt x="1314539" y="-66048"/>
                          <a:pt x="1488797" y="24266"/>
                          <a:pt x="1650948" y="0"/>
                        </a:cubicBezTo>
                        <a:cubicBezTo>
                          <a:pt x="1697598" y="101501"/>
                          <a:pt x="1597564" y="356023"/>
                          <a:pt x="1650948" y="450903"/>
                        </a:cubicBezTo>
                        <a:cubicBezTo>
                          <a:pt x="1704332" y="545783"/>
                          <a:pt x="1649695" y="808289"/>
                          <a:pt x="1650948" y="981712"/>
                        </a:cubicBezTo>
                        <a:cubicBezTo>
                          <a:pt x="1652201" y="1155135"/>
                          <a:pt x="1605632" y="1404295"/>
                          <a:pt x="1650948" y="1512522"/>
                        </a:cubicBezTo>
                        <a:cubicBezTo>
                          <a:pt x="1696264" y="1620749"/>
                          <a:pt x="1639327" y="1995006"/>
                          <a:pt x="1650948" y="2163192"/>
                        </a:cubicBezTo>
                        <a:cubicBezTo>
                          <a:pt x="1662569" y="2331378"/>
                          <a:pt x="1624984" y="2503830"/>
                          <a:pt x="1650948" y="2654048"/>
                        </a:cubicBezTo>
                        <a:cubicBezTo>
                          <a:pt x="1676912" y="2804266"/>
                          <a:pt x="1646301" y="3067014"/>
                          <a:pt x="1650948" y="3264764"/>
                        </a:cubicBezTo>
                        <a:cubicBezTo>
                          <a:pt x="1655595" y="3462514"/>
                          <a:pt x="1636950" y="3716790"/>
                          <a:pt x="1650948" y="3995341"/>
                        </a:cubicBezTo>
                        <a:cubicBezTo>
                          <a:pt x="1386189" y="4000900"/>
                          <a:pt x="1242767" y="3969407"/>
                          <a:pt x="1117141" y="3995341"/>
                        </a:cubicBezTo>
                        <a:cubicBezTo>
                          <a:pt x="991515" y="4021275"/>
                          <a:pt x="740325" y="3980273"/>
                          <a:pt x="583335" y="3995341"/>
                        </a:cubicBezTo>
                        <a:cubicBezTo>
                          <a:pt x="426345" y="4010409"/>
                          <a:pt x="248533" y="3967503"/>
                          <a:pt x="0" y="3995341"/>
                        </a:cubicBezTo>
                        <a:cubicBezTo>
                          <a:pt x="-9006" y="3720498"/>
                          <a:pt x="66021" y="3586603"/>
                          <a:pt x="0" y="3424578"/>
                        </a:cubicBezTo>
                        <a:cubicBezTo>
                          <a:pt x="-66021" y="3262553"/>
                          <a:pt x="4538" y="3051110"/>
                          <a:pt x="0" y="2933722"/>
                        </a:cubicBezTo>
                        <a:cubicBezTo>
                          <a:pt x="-4538" y="2816334"/>
                          <a:pt x="42644" y="2665161"/>
                          <a:pt x="0" y="2482819"/>
                        </a:cubicBezTo>
                        <a:cubicBezTo>
                          <a:pt x="-42644" y="2300477"/>
                          <a:pt x="46136" y="2068870"/>
                          <a:pt x="0" y="1952009"/>
                        </a:cubicBezTo>
                        <a:cubicBezTo>
                          <a:pt x="-46136" y="1835148"/>
                          <a:pt x="53428" y="1524549"/>
                          <a:pt x="0" y="1381246"/>
                        </a:cubicBezTo>
                        <a:cubicBezTo>
                          <a:pt x="-53428" y="1237943"/>
                          <a:pt x="19543" y="1065653"/>
                          <a:pt x="0" y="890390"/>
                        </a:cubicBezTo>
                        <a:cubicBezTo>
                          <a:pt x="-19543" y="715127"/>
                          <a:pt x="600" y="311161"/>
                          <a:pt x="0" y="0"/>
                        </a:cubicBezTo>
                        <a:close/>
                      </a:path>
                    </a:pathLst>
                  </a:custGeom>
                  <ask:type>
                    <ask:lineSketchNone/>
                  </ask:type>
                </ask:lineSketchStyleProps>
              </a:ext>
            </a:extLst>
          </a:ln>
        </p:spPr>
        <p:txBody>
          <a:bodyPr lIns="54610" tIns="54610" rIns="54610" bIns="5461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26636"/>
            <a:ext cx="8928100" cy="723600"/>
          </a:xfrm>
        </p:spPr>
        <p:txBody>
          <a:bodyPr/>
          <a:lstStyle>
            <a:lvl1pPr>
              <a:defRPr>
                <a:solidFill>
                  <a:schemeClr val="bg1"/>
                </a:solidFill>
                <a:latin typeface="+mn-lt"/>
              </a:defRPr>
            </a:lvl1pPr>
          </a:lstStyle>
          <a:p>
            <a:r>
              <a:rPr lang="en-US" dirty="0"/>
              <a:t>Click to edit Master title style</a:t>
            </a:r>
            <a:endParaRPr lang="en-GB" dirty="0"/>
          </a:p>
        </p:txBody>
      </p:sp>
      <p:sp>
        <p:nvSpPr>
          <p:cNvPr id="14" name="Text Placeholder 4"/>
          <p:cNvSpPr>
            <a:spLocks noGrp="1"/>
          </p:cNvSpPr>
          <p:nvPr>
            <p:ph type="body" sz="quarter" idx="20" hasCustomPrompt="1"/>
          </p:nvPr>
        </p:nvSpPr>
        <p:spPr>
          <a:xfrm>
            <a:off x="488950" y="178924"/>
            <a:ext cx="8928100" cy="169200"/>
          </a:xfrm>
        </p:spPr>
        <p:txBody>
          <a:bodyPr anchor="b"/>
          <a:lstStyle>
            <a:lvl1pPr>
              <a:spcAft>
                <a:spcPts val="0"/>
              </a:spcAft>
              <a:defRPr sz="1200">
                <a:solidFill>
                  <a:schemeClr val="bg1"/>
                </a:solidFill>
                <a:latin typeface="+mn-lt"/>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397461"/>
            <a:ext cx="8928100" cy="495300"/>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8570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4" name="Title 3"/>
          <p:cNvSpPr>
            <a:spLocks noGrp="1"/>
          </p:cNvSpPr>
          <p:nvPr>
            <p:ph type="title"/>
          </p:nvPr>
        </p:nvSpPr>
        <p:spPr>
          <a:xfrm>
            <a:off x="582613" y="451575"/>
            <a:ext cx="8918244" cy="723600"/>
          </a:xfrm>
        </p:spPr>
        <p:txBody>
          <a:bodyPr/>
          <a:lstStyle>
            <a:lvl1pPr>
              <a:defRPr>
                <a:solidFill>
                  <a:schemeClr val="tx1">
                    <a:lumMod val="50000"/>
                    <a:lumOff val="50000"/>
                  </a:schemeClr>
                </a:solidFill>
                <a:latin typeface="+mn-lt"/>
              </a:defRPr>
            </a:lvl1pPr>
          </a:lstStyle>
          <a:p>
            <a:r>
              <a:rPr lang="en-US"/>
              <a:t>Click to edit Master title style</a:t>
            </a:r>
            <a:endParaRPr lang="en-GB" dirty="0"/>
          </a:p>
        </p:txBody>
      </p:sp>
      <p:sp>
        <p:nvSpPr>
          <p:cNvPr id="16" name="Text Placeholder 4"/>
          <p:cNvSpPr>
            <a:spLocks noGrp="1"/>
          </p:cNvSpPr>
          <p:nvPr>
            <p:ph type="body" sz="quarter" idx="11" hasCustomPrompt="1"/>
          </p:nvPr>
        </p:nvSpPr>
        <p:spPr>
          <a:xfrm>
            <a:off x="582613" y="203863"/>
            <a:ext cx="8918244" cy="169200"/>
          </a:xfrm>
        </p:spPr>
        <p:txBody>
          <a:bodyPr anchor="b"/>
          <a:lstStyle>
            <a:lvl1pPr>
              <a:spcAft>
                <a:spcPts val="0"/>
              </a:spcAft>
              <a:defRPr sz="1200">
                <a:solidFill>
                  <a:schemeClr val="tx1">
                    <a:lumMod val="50000"/>
                    <a:lumOff val="50000"/>
                  </a:schemeClr>
                </a:solidFill>
                <a:latin typeface="+mn-lt"/>
              </a:defRPr>
            </a:lvl1pPr>
          </a:lstStyle>
          <a:p>
            <a:pPr lvl="0"/>
            <a:r>
              <a:rPr lang="en-US" dirty="0"/>
              <a:t>Super title here</a:t>
            </a:r>
          </a:p>
        </p:txBody>
      </p:sp>
      <p:sp>
        <p:nvSpPr>
          <p:cNvPr id="25" name="Text Placeholder 12">
            <a:extLst>
              <a:ext uri="{FF2B5EF4-FFF2-40B4-BE49-F238E27FC236}">
                <a16:creationId xmlns:a16="http://schemas.microsoft.com/office/drawing/2014/main" id="{64C91CD3-7352-4823-ACCA-495944A858D9}"/>
              </a:ext>
            </a:extLst>
          </p:cNvPr>
          <p:cNvSpPr>
            <a:spLocks noGrp="1"/>
          </p:cNvSpPr>
          <p:nvPr>
            <p:ph type="body" sz="quarter" idx="14" hasCustomPrompt="1"/>
          </p:nvPr>
        </p:nvSpPr>
        <p:spPr>
          <a:xfrm>
            <a:off x="3841410" y="2940750"/>
            <a:ext cx="2232000" cy="1548000"/>
          </a:xfrm>
          <a:prstGeom prst="rect">
            <a:avLst/>
          </a:prstGeom>
          <a:solidFill>
            <a:srgbClr val="BE3455"/>
          </a:solidFill>
        </p:spPr>
        <p:txBody>
          <a:bodyPr lIns="54000" tIns="54000" rIns="54000" bIns="54000" anchor="ctr"/>
          <a:lstStyle>
            <a:lvl1pPr algn="ctr">
              <a:defRPr sz="900">
                <a:solidFill>
                  <a:schemeClr val="bg1"/>
                </a:solidFill>
                <a:latin typeface="+mn-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32">
            <a:extLst>
              <a:ext uri="{FF2B5EF4-FFF2-40B4-BE49-F238E27FC236}">
                <a16:creationId xmlns:a16="http://schemas.microsoft.com/office/drawing/2014/main" id="{BD4F8449-24BE-4134-8014-7028BD8DE9B6}"/>
              </a:ext>
            </a:extLst>
          </p:cNvPr>
          <p:cNvSpPr>
            <a:spLocks noGrp="1"/>
          </p:cNvSpPr>
          <p:nvPr>
            <p:ph type="body" sz="quarter" idx="20"/>
          </p:nvPr>
        </p:nvSpPr>
        <p:spPr>
          <a:xfrm>
            <a:off x="5122512" y="1422399"/>
            <a:ext cx="4378344" cy="2226449"/>
          </a:xfrm>
          <a:custGeom>
            <a:avLst/>
            <a:gdLst>
              <a:gd name="connsiteX0" fmla="*/ 0 w 4378344"/>
              <a:gd name="connsiteY0" fmla="*/ 0 h 2226449"/>
              <a:gd name="connsiteX1" fmla="*/ 309581 w 4378344"/>
              <a:gd name="connsiteY1" fmla="*/ 0 h 2226449"/>
              <a:gd name="connsiteX2" fmla="*/ 4068763 w 4378344"/>
              <a:gd name="connsiteY2" fmla="*/ 0 h 2226449"/>
              <a:gd name="connsiteX3" fmla="*/ 4378344 w 4378344"/>
              <a:gd name="connsiteY3" fmla="*/ 0 h 2226449"/>
              <a:gd name="connsiteX4" fmla="*/ 4378344 w 4378344"/>
              <a:gd name="connsiteY4" fmla="*/ 2226449 h 2226449"/>
              <a:gd name="connsiteX5" fmla="*/ 4068763 w 4378344"/>
              <a:gd name="connsiteY5" fmla="*/ 2226449 h 2226449"/>
              <a:gd name="connsiteX6" fmla="*/ 1498141 w 4378344"/>
              <a:gd name="connsiteY6" fmla="*/ 2226449 h 2226449"/>
              <a:gd name="connsiteX7" fmla="*/ 1188560 w 4378344"/>
              <a:gd name="connsiteY7" fmla="*/ 2226449 h 2226449"/>
              <a:gd name="connsiteX8" fmla="*/ 1188560 w 4378344"/>
              <a:gd name="connsiteY8" fmla="*/ 1374351 h 2226449"/>
              <a:gd name="connsiteX9" fmla="*/ 309581 w 4378344"/>
              <a:gd name="connsiteY9" fmla="*/ 1374351 h 2226449"/>
              <a:gd name="connsiteX10" fmla="*/ 0 w 4378344"/>
              <a:gd name="connsiteY10" fmla="*/ 1374351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8344" h="2226449">
                <a:moveTo>
                  <a:pt x="0" y="0"/>
                </a:moveTo>
                <a:lnTo>
                  <a:pt x="309581" y="0"/>
                </a:lnTo>
                <a:lnTo>
                  <a:pt x="4068763" y="0"/>
                </a:lnTo>
                <a:lnTo>
                  <a:pt x="4378344" y="0"/>
                </a:lnTo>
                <a:lnTo>
                  <a:pt x="4378344" y="2226449"/>
                </a:lnTo>
                <a:lnTo>
                  <a:pt x="4068763" y="2226449"/>
                </a:lnTo>
                <a:lnTo>
                  <a:pt x="1498141" y="2226449"/>
                </a:lnTo>
                <a:lnTo>
                  <a:pt x="1188560" y="2226449"/>
                </a:lnTo>
                <a:lnTo>
                  <a:pt x="1188560" y="1374351"/>
                </a:lnTo>
                <a:lnTo>
                  <a:pt x="309581" y="1374351"/>
                </a:lnTo>
                <a:lnTo>
                  <a:pt x="0" y="1374351"/>
                </a:lnTo>
                <a:close/>
              </a:path>
            </a:pathLst>
          </a:custGeom>
          <a:solidFill>
            <a:srgbClr val="BE3455">
              <a:alpha val="24000"/>
            </a:srgbClr>
          </a:solidFill>
          <a:ln w="12700">
            <a:noFill/>
          </a:ln>
        </p:spPr>
        <p:txBody>
          <a:bodyPr wrap="square" lIns="1260000" tIns="54000" rIns="54000" bIns="54000">
            <a:noAutofit/>
          </a:bodyPr>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31">
            <a:extLst>
              <a:ext uri="{FF2B5EF4-FFF2-40B4-BE49-F238E27FC236}">
                <a16:creationId xmlns:a16="http://schemas.microsoft.com/office/drawing/2014/main" id="{24EA5681-54AA-4B86-902A-84C4AE3E9798}"/>
              </a:ext>
            </a:extLst>
          </p:cNvPr>
          <p:cNvSpPr>
            <a:spLocks noGrp="1"/>
          </p:cNvSpPr>
          <p:nvPr>
            <p:ph type="body" sz="quarter" idx="21"/>
          </p:nvPr>
        </p:nvSpPr>
        <p:spPr>
          <a:xfrm>
            <a:off x="5140326" y="3789314"/>
            <a:ext cx="4360531" cy="2217786"/>
          </a:xfrm>
          <a:custGeom>
            <a:avLst/>
            <a:gdLst>
              <a:gd name="connsiteX0" fmla="*/ 1183357 w 4360531"/>
              <a:gd name="connsiteY0" fmla="*/ 0 h 2217786"/>
              <a:gd name="connsiteX1" fmla="*/ 1480328 w 4360531"/>
              <a:gd name="connsiteY1" fmla="*/ 0 h 2217786"/>
              <a:gd name="connsiteX2" fmla="*/ 4050950 w 4360531"/>
              <a:gd name="connsiteY2" fmla="*/ 0 h 2217786"/>
              <a:gd name="connsiteX3" fmla="*/ 4360531 w 4360531"/>
              <a:gd name="connsiteY3" fmla="*/ 0 h 2217786"/>
              <a:gd name="connsiteX4" fmla="*/ 4360531 w 4360531"/>
              <a:gd name="connsiteY4" fmla="*/ 2217786 h 2217786"/>
              <a:gd name="connsiteX5" fmla="*/ 4050950 w 4360531"/>
              <a:gd name="connsiteY5" fmla="*/ 2217786 h 2217786"/>
              <a:gd name="connsiteX6" fmla="*/ 291768 w 4360531"/>
              <a:gd name="connsiteY6" fmla="*/ 2217786 h 2217786"/>
              <a:gd name="connsiteX7" fmla="*/ 0 w 4360531"/>
              <a:gd name="connsiteY7" fmla="*/ 2217786 h 2217786"/>
              <a:gd name="connsiteX8" fmla="*/ 0 w 4360531"/>
              <a:gd name="connsiteY8" fmla="*/ 843436 h 2217786"/>
              <a:gd name="connsiteX9" fmla="*/ 291768 w 4360531"/>
              <a:gd name="connsiteY9" fmla="*/ 843436 h 2217786"/>
              <a:gd name="connsiteX10" fmla="*/ 1183357 w 4360531"/>
              <a:gd name="connsiteY10" fmla="*/ 84343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0531" h="2217786">
                <a:moveTo>
                  <a:pt x="1183357" y="0"/>
                </a:moveTo>
                <a:lnTo>
                  <a:pt x="1480328" y="0"/>
                </a:lnTo>
                <a:lnTo>
                  <a:pt x="4050950" y="0"/>
                </a:lnTo>
                <a:lnTo>
                  <a:pt x="4360531" y="0"/>
                </a:lnTo>
                <a:lnTo>
                  <a:pt x="4360531" y="2217786"/>
                </a:lnTo>
                <a:lnTo>
                  <a:pt x="4050950" y="2217786"/>
                </a:lnTo>
                <a:lnTo>
                  <a:pt x="291768" y="2217786"/>
                </a:lnTo>
                <a:lnTo>
                  <a:pt x="0" y="2217786"/>
                </a:lnTo>
                <a:lnTo>
                  <a:pt x="0" y="843436"/>
                </a:lnTo>
                <a:lnTo>
                  <a:pt x="291768" y="843436"/>
                </a:lnTo>
                <a:lnTo>
                  <a:pt x="1183357" y="843436"/>
                </a:lnTo>
                <a:close/>
              </a:path>
            </a:pathLst>
          </a:custGeom>
          <a:solidFill>
            <a:srgbClr val="BE3455">
              <a:alpha val="24000"/>
            </a:srgbClr>
          </a:solidFill>
          <a:ln w="12700">
            <a:noFill/>
          </a:ln>
        </p:spPr>
        <p:txBody>
          <a:bodyPr wrap="square" lIns="1260000" tIns="54000" rIns="54000" bIns="54000">
            <a:noAutofit/>
          </a:bodyPr>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34">
            <a:extLst>
              <a:ext uri="{FF2B5EF4-FFF2-40B4-BE49-F238E27FC236}">
                <a16:creationId xmlns:a16="http://schemas.microsoft.com/office/drawing/2014/main" id="{61B17469-3735-4930-AB1E-88048E6D3E03}"/>
              </a:ext>
            </a:extLst>
          </p:cNvPr>
          <p:cNvSpPr>
            <a:spLocks noGrp="1"/>
          </p:cNvSpPr>
          <p:nvPr>
            <p:ph type="body" sz="quarter" idx="22"/>
          </p:nvPr>
        </p:nvSpPr>
        <p:spPr>
          <a:xfrm>
            <a:off x="582612" y="3789314"/>
            <a:ext cx="4370388" cy="2217786"/>
          </a:xfrm>
          <a:custGeom>
            <a:avLst/>
            <a:gdLst>
              <a:gd name="connsiteX0" fmla="*/ 0 w 4370388"/>
              <a:gd name="connsiteY0" fmla="*/ 0 h 2217786"/>
              <a:gd name="connsiteX1" fmla="*/ 328259 w 4370388"/>
              <a:gd name="connsiteY1" fmla="*/ 0 h 2217786"/>
              <a:gd name="connsiteX2" fmla="*/ 2880201 w 4370388"/>
              <a:gd name="connsiteY2" fmla="*/ 0 h 2217786"/>
              <a:gd name="connsiteX3" fmla="*/ 3189606 w 4370388"/>
              <a:gd name="connsiteY3" fmla="*/ 0 h 2217786"/>
              <a:gd name="connsiteX4" fmla="*/ 3189606 w 4370388"/>
              <a:gd name="connsiteY4" fmla="*/ 843436 h 2217786"/>
              <a:gd name="connsiteX5" fmla="*/ 4068763 w 4370388"/>
              <a:gd name="connsiteY5" fmla="*/ 843436 h 2217786"/>
              <a:gd name="connsiteX6" fmla="*/ 4370388 w 4370388"/>
              <a:gd name="connsiteY6" fmla="*/ 843436 h 2217786"/>
              <a:gd name="connsiteX7" fmla="*/ 4370388 w 4370388"/>
              <a:gd name="connsiteY7" fmla="*/ 2217786 h 2217786"/>
              <a:gd name="connsiteX8" fmla="*/ 4068763 w 4370388"/>
              <a:gd name="connsiteY8" fmla="*/ 2217786 h 2217786"/>
              <a:gd name="connsiteX9" fmla="*/ 328259 w 4370388"/>
              <a:gd name="connsiteY9" fmla="*/ 2217786 h 2217786"/>
              <a:gd name="connsiteX10" fmla="*/ 0 w 4370388"/>
              <a:gd name="connsiteY10" fmla="*/ 221778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17786">
                <a:moveTo>
                  <a:pt x="0" y="0"/>
                </a:moveTo>
                <a:lnTo>
                  <a:pt x="328259" y="0"/>
                </a:lnTo>
                <a:lnTo>
                  <a:pt x="2880201" y="0"/>
                </a:lnTo>
                <a:lnTo>
                  <a:pt x="3189606" y="0"/>
                </a:lnTo>
                <a:lnTo>
                  <a:pt x="3189606" y="843436"/>
                </a:lnTo>
                <a:lnTo>
                  <a:pt x="4068763" y="843436"/>
                </a:lnTo>
                <a:lnTo>
                  <a:pt x="4370388" y="843436"/>
                </a:lnTo>
                <a:lnTo>
                  <a:pt x="4370388" y="2217786"/>
                </a:lnTo>
                <a:lnTo>
                  <a:pt x="4068763" y="2217786"/>
                </a:lnTo>
                <a:lnTo>
                  <a:pt x="328259" y="2217786"/>
                </a:lnTo>
                <a:lnTo>
                  <a:pt x="0" y="2217786"/>
                </a:lnTo>
                <a:close/>
              </a:path>
            </a:pathLst>
          </a:custGeom>
          <a:solidFill>
            <a:srgbClr val="BE3455">
              <a:alpha val="24000"/>
            </a:srgbClr>
          </a:solidFill>
          <a:ln w="12700">
            <a:noFill/>
          </a:ln>
        </p:spPr>
        <p:txBody>
          <a:bodyPr wrap="square" lIns="54000" tIns="54000" rIns="1260000" bIns="54000">
            <a:noAutofit/>
          </a:bodyPr>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33">
            <a:extLst>
              <a:ext uri="{FF2B5EF4-FFF2-40B4-BE49-F238E27FC236}">
                <a16:creationId xmlns:a16="http://schemas.microsoft.com/office/drawing/2014/main" id="{CCA34735-C9C7-4277-8644-A007865AD91E}"/>
              </a:ext>
            </a:extLst>
          </p:cNvPr>
          <p:cNvSpPr>
            <a:spLocks noGrp="1"/>
          </p:cNvSpPr>
          <p:nvPr>
            <p:ph type="body" sz="quarter" idx="23"/>
          </p:nvPr>
        </p:nvSpPr>
        <p:spPr>
          <a:xfrm>
            <a:off x="582612" y="1422399"/>
            <a:ext cx="4370388" cy="2226449"/>
          </a:xfrm>
          <a:custGeom>
            <a:avLst/>
            <a:gdLst>
              <a:gd name="connsiteX0" fmla="*/ 0 w 4370388"/>
              <a:gd name="connsiteY0" fmla="*/ 0 h 2226449"/>
              <a:gd name="connsiteX1" fmla="*/ 328259 w 4370388"/>
              <a:gd name="connsiteY1" fmla="*/ 0 h 2226449"/>
              <a:gd name="connsiteX2" fmla="*/ 4068763 w 4370388"/>
              <a:gd name="connsiteY2" fmla="*/ 0 h 2226449"/>
              <a:gd name="connsiteX3" fmla="*/ 4370388 w 4370388"/>
              <a:gd name="connsiteY3" fmla="*/ 0 h 2226449"/>
              <a:gd name="connsiteX4" fmla="*/ 4370388 w 4370388"/>
              <a:gd name="connsiteY4" fmla="*/ 1374351 h 2226449"/>
              <a:gd name="connsiteX5" fmla="*/ 4068763 w 4370388"/>
              <a:gd name="connsiteY5" fmla="*/ 1374351 h 2226449"/>
              <a:gd name="connsiteX6" fmla="*/ 3189606 w 4370388"/>
              <a:gd name="connsiteY6" fmla="*/ 1374351 h 2226449"/>
              <a:gd name="connsiteX7" fmla="*/ 3189606 w 4370388"/>
              <a:gd name="connsiteY7" fmla="*/ 2226449 h 2226449"/>
              <a:gd name="connsiteX8" fmla="*/ 2880201 w 4370388"/>
              <a:gd name="connsiteY8" fmla="*/ 2226449 h 2226449"/>
              <a:gd name="connsiteX9" fmla="*/ 328259 w 4370388"/>
              <a:gd name="connsiteY9" fmla="*/ 2226449 h 2226449"/>
              <a:gd name="connsiteX10" fmla="*/ 0 w 4370388"/>
              <a:gd name="connsiteY10" fmla="*/ 2226449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26449">
                <a:moveTo>
                  <a:pt x="0" y="0"/>
                </a:moveTo>
                <a:lnTo>
                  <a:pt x="328259" y="0"/>
                </a:lnTo>
                <a:lnTo>
                  <a:pt x="4068763" y="0"/>
                </a:lnTo>
                <a:lnTo>
                  <a:pt x="4370388" y="0"/>
                </a:lnTo>
                <a:lnTo>
                  <a:pt x="4370388" y="1374351"/>
                </a:lnTo>
                <a:lnTo>
                  <a:pt x="4068763" y="1374351"/>
                </a:lnTo>
                <a:lnTo>
                  <a:pt x="3189606" y="1374351"/>
                </a:lnTo>
                <a:lnTo>
                  <a:pt x="3189606" y="2226449"/>
                </a:lnTo>
                <a:lnTo>
                  <a:pt x="2880201" y="2226449"/>
                </a:lnTo>
                <a:lnTo>
                  <a:pt x="328259" y="2226449"/>
                </a:lnTo>
                <a:lnTo>
                  <a:pt x="0" y="2226449"/>
                </a:lnTo>
                <a:close/>
              </a:path>
            </a:pathLst>
          </a:custGeom>
          <a:solidFill>
            <a:srgbClr val="BE3455">
              <a:alpha val="24000"/>
            </a:srgbClr>
          </a:solidFill>
          <a:ln w="12700">
            <a:noFill/>
          </a:ln>
        </p:spPr>
        <p:txBody>
          <a:bodyPr wrap="square" lIns="54000" tIns="54000" rIns="1260000" bIns="54000">
            <a:noAutofit/>
          </a:bodyPr>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95715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73150" cy="4245425"/>
          </a:xfrm>
          <a:solidFill>
            <a:srgbClr val="BE3455">
              <a:alpha val="24000"/>
            </a:srgbClr>
          </a:solidFill>
          <a:ln w="6350">
            <a:noFill/>
          </a:ln>
        </p:spPr>
        <p:txBody>
          <a:bodyPr lIns="54000" tIns="54000" rIns="54000" bIns="5400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6659"/>
            <a:ext cx="4373150" cy="360000"/>
          </a:xfrm>
          <a:solidFill>
            <a:srgbClr val="BE3455"/>
          </a:solidFill>
          <a:ln w="6350">
            <a:noFill/>
          </a:ln>
        </p:spPr>
        <p:txBody>
          <a:bodyPr lIns="54000" tIns="54000" rIns="54000" bIns="54000" anchor="ctr"/>
          <a:lstStyle>
            <a:lvl1pPr>
              <a:defRPr sz="900">
                <a:solidFill>
                  <a:schemeClr val="bg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5043900" y="1781375"/>
            <a:ext cx="4373150" cy="4245425"/>
          </a:xfrm>
          <a:solidFill>
            <a:srgbClr val="BE3455">
              <a:alpha val="24000"/>
            </a:srgbClr>
          </a:solidFill>
          <a:ln w="6350">
            <a:noFill/>
          </a:ln>
        </p:spPr>
        <p:txBody>
          <a:bodyPr lIns="54000" tIns="54000" rIns="54000" bIns="5400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5043900" y="1426659"/>
            <a:ext cx="4373150" cy="360000"/>
          </a:xfrm>
          <a:solidFill>
            <a:srgbClr val="BE3455"/>
          </a:solidFill>
          <a:ln w="6350">
            <a:noFill/>
          </a:ln>
        </p:spPr>
        <p:txBody>
          <a:bodyPr lIns="54000" tIns="54000" rIns="54000" bIns="54000" anchor="ctr"/>
          <a:lstStyle>
            <a:lvl1pPr>
              <a:defRPr sz="900">
                <a:solidFill>
                  <a:schemeClr val="bg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p:cNvSpPr>
            <a:spLocks noGrp="1"/>
          </p:cNvSpPr>
          <p:nvPr>
            <p:ph type="title"/>
          </p:nvPr>
        </p:nvSpPr>
        <p:spPr>
          <a:xfrm>
            <a:off x="488950" y="451575"/>
            <a:ext cx="8928100" cy="723600"/>
          </a:xfrm>
        </p:spPr>
        <p:txBody>
          <a:bodyPr/>
          <a:lstStyle>
            <a:lvl1pPr>
              <a:defRPr>
                <a:solidFill>
                  <a:schemeClr val="tx1">
                    <a:lumMod val="50000"/>
                    <a:lumOff val="50000"/>
                  </a:schemeClr>
                </a:solidFill>
                <a:latin typeface="+mn-lt"/>
              </a:defRPr>
            </a:lvl1pPr>
          </a:lstStyle>
          <a:p>
            <a:r>
              <a:rPr lang="en-US"/>
              <a:t>Click to edit Master title style</a:t>
            </a:r>
            <a:endParaRPr lang="en-GB" dirty="0"/>
          </a:p>
        </p:txBody>
      </p:sp>
      <p:sp>
        <p:nvSpPr>
          <p:cNvPr id="7"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tx1">
                    <a:lumMod val="50000"/>
                    <a:lumOff val="50000"/>
                  </a:schemeClr>
                </a:solidFill>
                <a:latin typeface="+mn-lt"/>
              </a:defRPr>
            </a:lvl1pPr>
          </a:lstStyle>
          <a:p>
            <a:pPr lvl="0"/>
            <a:r>
              <a:rPr lang="en-US" dirty="0"/>
              <a:t>Super title here</a:t>
            </a:r>
          </a:p>
        </p:txBody>
      </p:sp>
    </p:spTree>
    <p:extLst>
      <p:ext uri="{BB962C8B-B14F-4D97-AF65-F5344CB8AC3E}">
        <p14:creationId xmlns:p14="http://schemas.microsoft.com/office/powerpoint/2010/main" val="385535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50142"/>
            <a:ext cx="4362725" cy="1771246"/>
          </a:xfrm>
          <a:solidFill>
            <a:srgbClr val="BE3455">
              <a:alpha val="24000"/>
            </a:srgbClr>
          </a:solidFill>
          <a:ln w="6350">
            <a:noFill/>
          </a:ln>
        </p:spPr>
        <p:txBody>
          <a:bodyPr lIns="54000" tIns="54000" rIns="54000" bIns="5400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4" y="1788430"/>
            <a:ext cx="4362725" cy="1771246"/>
          </a:xfrm>
          <a:solidFill>
            <a:srgbClr val="BE3455">
              <a:alpha val="24000"/>
            </a:srgbClr>
          </a:solidFill>
          <a:ln w="6350">
            <a:noFill/>
          </a:ln>
        </p:spPr>
        <p:txBody>
          <a:bodyPr lIns="54000" tIns="54000" rIns="54000" bIns="5400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5054324" y="1428430"/>
            <a:ext cx="4362725" cy="360000"/>
          </a:xfrm>
          <a:solidFill>
            <a:srgbClr val="BE3455"/>
          </a:solidFill>
          <a:ln w="6350">
            <a:noFill/>
          </a:ln>
        </p:spPr>
        <p:txBody>
          <a:bodyPr lIns="54000" tIns="54000" rIns="54000" bIns="54000" anchor="ctr"/>
          <a:lstStyle>
            <a:lvl1pPr>
              <a:defRPr sz="900">
                <a:solidFill>
                  <a:schemeClr val="bg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054324" y="3890142"/>
            <a:ext cx="4362725" cy="360000"/>
          </a:xfrm>
          <a:solidFill>
            <a:srgbClr val="BE3455"/>
          </a:solidFill>
          <a:ln w="6350">
            <a:noFill/>
          </a:ln>
        </p:spPr>
        <p:txBody>
          <a:bodyPr lIns="54000" tIns="54000" rIns="54000" bIns="54000" anchor="ctr"/>
          <a:lstStyle>
            <a:lvl1pPr>
              <a:defRPr sz="900">
                <a:solidFill>
                  <a:schemeClr val="bg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250142"/>
            <a:ext cx="4361750" cy="1771246"/>
          </a:xfrm>
          <a:solidFill>
            <a:srgbClr val="BE3455">
              <a:alpha val="24000"/>
            </a:srgbClr>
          </a:solidFill>
          <a:ln w="6350">
            <a:noFill/>
          </a:ln>
        </p:spPr>
        <p:txBody>
          <a:bodyPr lIns="54000" tIns="54000" rIns="54000" bIns="5400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3890142"/>
            <a:ext cx="4361750" cy="360000"/>
          </a:xfrm>
          <a:solidFill>
            <a:srgbClr val="BE3455"/>
          </a:solidFill>
          <a:ln w="6350">
            <a:noFill/>
          </a:ln>
        </p:spPr>
        <p:txBody>
          <a:bodyPr lIns="54000" tIns="54000" rIns="54000" bIns="54000" anchor="ctr"/>
          <a:lstStyle>
            <a:lvl1pPr>
              <a:defRPr sz="900">
                <a:solidFill>
                  <a:schemeClr val="bg1"/>
                </a:solidFill>
                <a:latin typeface="+mn-lt"/>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88430"/>
            <a:ext cx="4361750" cy="1771246"/>
          </a:xfrm>
          <a:solidFill>
            <a:srgbClr val="BE3455">
              <a:alpha val="24000"/>
            </a:srgbClr>
          </a:solidFill>
          <a:ln w="6350">
            <a:noFill/>
          </a:ln>
        </p:spPr>
        <p:txBody>
          <a:bodyPr lIns="54000" tIns="54000" rIns="54000" bIns="54000"/>
          <a:lstStyle>
            <a:lvl1pPr>
              <a:defRPr sz="900">
                <a:solidFill>
                  <a:schemeClr val="tx1">
                    <a:lumMod val="50000"/>
                    <a:lumOff val="50000"/>
                  </a:schemeClr>
                </a:solidFill>
                <a:latin typeface="+mn-lt"/>
              </a:defRPr>
            </a:lvl1pPr>
            <a:lvl2pPr>
              <a:defRPr sz="900">
                <a:solidFill>
                  <a:schemeClr val="tx1">
                    <a:lumMod val="50000"/>
                    <a:lumOff val="50000"/>
                  </a:schemeClr>
                </a:solidFill>
                <a:latin typeface="+mn-lt"/>
              </a:defRPr>
            </a:lvl2pPr>
            <a:lvl3pPr>
              <a:defRPr sz="900">
                <a:solidFill>
                  <a:schemeClr val="tx1">
                    <a:lumMod val="50000"/>
                    <a:lumOff val="50000"/>
                  </a:schemeClr>
                </a:solidFill>
                <a:latin typeface="+mn-lt"/>
              </a:defRPr>
            </a:lvl3pPr>
            <a:lvl4pPr>
              <a:defRPr sz="900">
                <a:solidFill>
                  <a:schemeClr val="tx1">
                    <a:lumMod val="50000"/>
                    <a:lumOff val="50000"/>
                  </a:schemeClr>
                </a:solidFill>
                <a:latin typeface="+mn-lt"/>
              </a:defRPr>
            </a:lvl4pPr>
            <a:lvl5pPr>
              <a:defRPr sz="900">
                <a:solidFill>
                  <a:schemeClr val="tx1">
                    <a:lumMod val="50000"/>
                    <a:lumOff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8"/>
          <p:cNvSpPr>
            <a:spLocks noGrp="1"/>
          </p:cNvSpPr>
          <p:nvPr>
            <p:ph type="body" sz="quarter" idx="20"/>
          </p:nvPr>
        </p:nvSpPr>
        <p:spPr>
          <a:xfrm>
            <a:off x="488950" y="1428430"/>
            <a:ext cx="4361750" cy="360000"/>
          </a:xfrm>
          <a:solidFill>
            <a:srgbClr val="BE3455"/>
          </a:solidFill>
          <a:ln w="6350">
            <a:noFill/>
          </a:ln>
        </p:spPr>
        <p:txBody>
          <a:bodyPr lIns="54000" tIns="54000" rIns="54000" bIns="54000" anchor="ctr"/>
          <a:lstStyle>
            <a:lvl1pPr>
              <a:defRPr sz="900">
                <a:solidFill>
                  <a:schemeClr val="bg1"/>
                </a:solidFill>
                <a:latin typeface="+mn-lt"/>
              </a:defRPr>
            </a:lvl1pPr>
            <a:lvl2pPr>
              <a:defRPr sz="1400"/>
            </a:lvl2pPr>
            <a:lvl3pPr>
              <a:defRPr sz="1400"/>
            </a:lvl3pPr>
            <a:lvl4pPr>
              <a:defRPr sz="1400"/>
            </a:lvl4pPr>
            <a:lvl5pPr>
              <a:defRPr sz="1400"/>
            </a:lvl5pPr>
          </a:lstStyle>
          <a:p>
            <a:pPr lvl="0"/>
            <a:r>
              <a:rPr lang="en-US" dirty="0"/>
              <a:t>Click to edit Master text styles</a:t>
            </a:r>
          </a:p>
        </p:txBody>
      </p:sp>
      <p:sp>
        <p:nvSpPr>
          <p:cNvPr id="4" name="Title 3"/>
          <p:cNvSpPr>
            <a:spLocks noGrp="1"/>
          </p:cNvSpPr>
          <p:nvPr>
            <p:ph type="title"/>
          </p:nvPr>
        </p:nvSpPr>
        <p:spPr>
          <a:xfrm>
            <a:off x="488950" y="451575"/>
            <a:ext cx="8928100" cy="723600"/>
          </a:xfrm>
        </p:spPr>
        <p:txBody>
          <a:bodyPr/>
          <a:lstStyle>
            <a:lvl1pPr>
              <a:defRPr>
                <a:solidFill>
                  <a:schemeClr val="tx1">
                    <a:lumMod val="50000"/>
                    <a:lumOff val="50000"/>
                  </a:schemeClr>
                </a:solidFill>
                <a:latin typeface="+mn-lt"/>
              </a:defRPr>
            </a:lvl1p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tx1">
                    <a:lumMod val="50000"/>
                    <a:lumOff val="50000"/>
                  </a:schemeClr>
                </a:solidFill>
                <a:latin typeface="+mn-lt"/>
              </a:defRPr>
            </a:lvl1pPr>
          </a:lstStyle>
          <a:p>
            <a:pPr lvl="0"/>
            <a:r>
              <a:rPr lang="en-US" dirty="0"/>
              <a:t>Super title here</a:t>
            </a:r>
          </a:p>
        </p:txBody>
      </p:sp>
    </p:spTree>
    <p:extLst>
      <p:ext uri="{BB962C8B-B14F-4D97-AF65-F5344CB8AC3E}">
        <p14:creationId xmlns:p14="http://schemas.microsoft.com/office/powerpoint/2010/main" val="899627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rgbClr val="BE345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89203" y="1379015"/>
            <a:ext cx="5902325" cy="4099970"/>
          </a:xfrm>
          <a:prstGeom prst="rect">
            <a:avLst/>
          </a:prstGeom>
          <a:gradFill>
            <a:gsLst>
              <a:gs pos="100000">
                <a:srgbClr val="BE3455"/>
              </a:gs>
              <a:gs pos="0">
                <a:schemeClr val="bg1"/>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tx1">
                  <a:lumMod val="50000"/>
                  <a:lumOff val="50000"/>
                </a:schemeClr>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4800">
                <a:solidFill>
                  <a:schemeClr val="tx1">
                    <a:lumMod val="50000"/>
                    <a:lumOff val="50000"/>
                  </a:schemeClr>
                </a:solidFill>
                <a:latin typeface="+mn-lt"/>
              </a:defRPr>
            </a:lvl1pPr>
          </a:lstStyle>
          <a:p>
            <a:r>
              <a:rPr lang="en-US" dirty="0"/>
              <a:t>Click to edit Master title style</a:t>
            </a:r>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1">
                    <a:lumMod val="50000"/>
                    <a:lumOff val="50000"/>
                  </a:schemeClr>
                </a:solidFill>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1">
                    <a:lumMod val="50000"/>
                    <a:lumOff val="50000"/>
                  </a:schemeClr>
                </a:solidFill>
                <a:latin typeface="+mn-lt"/>
              </a:defRPr>
            </a:lvl1pPr>
            <a:lvl2pPr>
              <a:defRPr>
                <a:solidFill>
                  <a:schemeClr val="tx1">
                    <a:lumMod val="50000"/>
                    <a:lumOff val="50000"/>
                  </a:schemeClr>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8696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0" tIns="0" rIns="0" bIns="0"/>
          <a:lstStyle>
            <a:lvl1pPr>
              <a:spcAft>
                <a:spcPts val="300"/>
              </a:spcAft>
              <a:defRPr sz="800">
                <a:solidFill>
                  <a:schemeClr val="tx1">
                    <a:lumMod val="50000"/>
                    <a:lumOff val="50000"/>
                  </a:schemeClr>
                </a:solidFill>
              </a:defRPr>
            </a:lvl1pPr>
            <a:lvl2pPr>
              <a:spcAft>
                <a:spcPts val="300"/>
              </a:spcAft>
              <a:defRPr sz="800">
                <a:solidFill>
                  <a:schemeClr val="tx1">
                    <a:lumMod val="50000"/>
                    <a:lumOff val="50000"/>
                  </a:schemeClr>
                </a:solidFill>
              </a:defRPr>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solidFill>
                  <a:schemeClr val="tx1">
                    <a:lumMod val="50000"/>
                    <a:lumOff val="50000"/>
                  </a:schemeClr>
                </a:solidFill>
              </a:defRPr>
            </a:lvl1pPr>
            <a:lvl2pPr>
              <a:spcAft>
                <a:spcPts val="300"/>
              </a:spcAft>
              <a:defRPr sz="800">
                <a:solidFill>
                  <a:schemeClr val="tx1">
                    <a:lumMod val="50000"/>
                    <a:lumOff val="50000"/>
                  </a:schemeClr>
                </a:solidFill>
              </a:defRPr>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1422400"/>
            <a:ext cx="4370388" cy="4598987"/>
          </a:xfrm>
        </p:spPr>
        <p:txBody>
          <a:bodyPr/>
          <a:lstStyle>
            <a:lvl1pPr>
              <a:defRPr sz="800">
                <a:solidFill>
                  <a:schemeClr val="tx1">
                    <a:lumMod val="50000"/>
                    <a:lumOff val="50000"/>
                  </a:schemeClr>
                </a:solidFill>
              </a:defRPr>
            </a:lvl1pPr>
            <a:lvl2pPr>
              <a:defRPr sz="800">
                <a:solidFill>
                  <a:schemeClr val="tx1">
                    <a:lumMod val="50000"/>
                    <a:lumOff val="50000"/>
                  </a:schemeClr>
                </a:solidFill>
              </a:defRPr>
            </a:lvl2pPr>
            <a:lvl3pPr>
              <a:defRPr sz="800">
                <a:solidFill>
                  <a:schemeClr val="tx1">
                    <a:lumMod val="50000"/>
                    <a:lumOff val="50000"/>
                  </a:schemeClr>
                </a:solidFill>
              </a:defRPr>
            </a:lvl3pPr>
            <a:lvl4pPr>
              <a:defRPr sz="800">
                <a:solidFill>
                  <a:schemeClr val="tx1">
                    <a:lumMod val="50000"/>
                    <a:lumOff val="50000"/>
                  </a:schemeClr>
                </a:solidFill>
              </a:defRPr>
            </a:lvl4pPr>
            <a:lvl5pPr>
              <a:defRPr sz="8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1422400"/>
            <a:ext cx="4355985" cy="4598987"/>
          </a:xfrm>
          <a:ln w="6350">
            <a:noFill/>
          </a:ln>
        </p:spPr>
        <p:txBody>
          <a:bodyPr lIns="0" tIns="0" rIns="0" bIns="0"/>
          <a:lstStyle>
            <a:lvl1pPr>
              <a:defRPr sz="800">
                <a:solidFill>
                  <a:schemeClr val="tx1">
                    <a:lumMod val="50000"/>
                    <a:lumOff val="50000"/>
                  </a:schemeClr>
                </a:solidFill>
              </a:defRPr>
            </a:lvl1pPr>
            <a:lvl2pPr>
              <a:defRPr sz="800">
                <a:solidFill>
                  <a:schemeClr val="tx1">
                    <a:lumMod val="50000"/>
                    <a:lumOff val="50000"/>
                  </a:schemeClr>
                </a:solidFill>
              </a:defRPr>
            </a:lvl2pPr>
            <a:lvl3pPr>
              <a:defRPr sz="800">
                <a:solidFill>
                  <a:schemeClr val="tx1">
                    <a:lumMod val="50000"/>
                    <a:lumOff val="50000"/>
                  </a:schemeClr>
                </a:solidFill>
              </a:defRPr>
            </a:lvl3pPr>
            <a:lvl4pPr>
              <a:defRPr sz="800">
                <a:solidFill>
                  <a:schemeClr val="tx1">
                    <a:lumMod val="50000"/>
                    <a:lumOff val="50000"/>
                  </a:schemeClr>
                </a:solidFill>
              </a:defRPr>
            </a:lvl4pPr>
            <a:lvl5pPr>
              <a:defRPr sz="8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Shape 8">
            <a:extLst>
              <a:ext uri="{FF2B5EF4-FFF2-40B4-BE49-F238E27FC236}">
                <a16:creationId xmlns:a16="http://schemas.microsoft.com/office/drawing/2014/main" id="{F4B609A8-FE9C-4957-8657-699EDEAE568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12" name="TextBox 11">
            <a:extLst>
              <a:ext uri="{FF2B5EF4-FFF2-40B4-BE49-F238E27FC236}">
                <a16:creationId xmlns:a16="http://schemas.microsoft.com/office/drawing/2014/main" id="{F0FC7D1F-5B88-4229-8A6A-51A08451B885}"/>
              </a:ext>
              <a:ext uri="{C183D7F6-B498-43B3-948B-1728B52AA6E4}">
                <adec:decorative xmlns:adec="http://schemas.microsoft.com/office/drawing/2017/decorative" val="1"/>
              </a:ext>
            </a:extLst>
          </p:cNvPr>
          <p:cNvSpPr txBox="1"/>
          <p:nvPr userDrawn="1"/>
        </p:nvSpPr>
        <p:spPr>
          <a:xfrm>
            <a:off x="1278148" y="6367453"/>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65000"/>
                  </a:schemeClr>
                </a:solidFill>
                <a:latin typeface="+mn-lt"/>
                <a:ea typeface="+mn-ea"/>
                <a:cs typeface="+mn-cs"/>
              </a:rPr>
              <a:t>This</a:t>
            </a:r>
            <a:r>
              <a:rPr lang="pl-PL" sz="600" kern="1200" noProof="0" dirty="0">
                <a:solidFill>
                  <a:schemeClr val="bg1">
                    <a:lumMod val="65000"/>
                  </a:schemeClr>
                </a:solidFill>
                <a:latin typeface="+mn-lt"/>
                <a:ea typeface="+mn-ea"/>
                <a:cs typeface="+mn-cs"/>
              </a:rPr>
              <a:t> </a:t>
            </a:r>
            <a:r>
              <a:rPr lang="en-US" sz="600" kern="1200" dirty="0">
                <a:solidFill>
                  <a:schemeClr val="bg1">
                    <a:lumMod val="65000"/>
                  </a:schemeClr>
                </a:solidFill>
                <a:latin typeface="+mn-lt"/>
                <a:ea typeface="+mn-ea"/>
                <a:cs typeface="+mn-cs"/>
              </a:rPr>
              <a:t>project has received funding from the European Union’s horizon 2020 research and innovation </a:t>
            </a:r>
            <a:r>
              <a:rPr lang="en-US" sz="600" kern="1200" dirty="0" err="1">
                <a:solidFill>
                  <a:schemeClr val="bg1">
                    <a:lumMod val="65000"/>
                  </a:schemeClr>
                </a:solidFill>
                <a:latin typeface="+mn-lt"/>
                <a:ea typeface="+mn-ea"/>
                <a:cs typeface="+mn-cs"/>
              </a:rPr>
              <a:t>programme</a:t>
            </a:r>
            <a:r>
              <a:rPr lang="en-US" sz="600" kern="1200" dirty="0">
                <a:solidFill>
                  <a:schemeClr val="bg1">
                    <a:lumMod val="65000"/>
                  </a:schemeClr>
                </a:solidFill>
                <a:latin typeface="+mn-lt"/>
                <a:ea typeface="+mn-ea"/>
                <a:cs typeface="+mn-cs"/>
              </a:rPr>
              <a:t> under grant agreement No. E10119020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kern="1200" noProof="0" dirty="0">
              <a:solidFill>
                <a:schemeClr val="bg1">
                  <a:lumMod val="65000"/>
                </a:schemeClr>
              </a:solidFill>
              <a:latin typeface="+mn-lt"/>
              <a:ea typeface="+mn-ea"/>
              <a:cs typeface="+mn-cs"/>
            </a:endParaRPr>
          </a:p>
        </p:txBody>
      </p:sp>
      <p:pic>
        <p:nvPicPr>
          <p:cNvPr id="15" name="Picture 14" descr="Background pattern&#10;&#10;Description automatically generated">
            <a:extLst>
              <a:ext uri="{FF2B5EF4-FFF2-40B4-BE49-F238E27FC236}">
                <a16:creationId xmlns:a16="http://schemas.microsoft.com/office/drawing/2014/main" id="{E536D7CE-F843-47FD-94E8-2D70E35B180F}"/>
              </a:ext>
            </a:extLst>
          </p:cNvPr>
          <p:cNvPicPr>
            <a:picLocks noChangeAspect="1"/>
          </p:cNvPicPr>
          <p:nvPr userDrawn="1"/>
        </p:nvPicPr>
        <p:blipFill>
          <a:blip r:embed="rId2"/>
          <a:stretch>
            <a:fillRect/>
          </a:stretch>
        </p:blipFill>
        <p:spPr>
          <a:xfrm flipH="1">
            <a:off x="287157" y="6182787"/>
            <a:ext cx="841741" cy="553998"/>
          </a:xfrm>
          <a:prstGeom prst="rect">
            <a:avLst/>
          </a:prstGeom>
          <a:noFill/>
          <a:ln cap="flat">
            <a:noFill/>
          </a:ln>
        </p:spPr>
      </p:pic>
      <p:pic>
        <p:nvPicPr>
          <p:cNvPr id="21" name="Picture 4" descr="Logo, icon&#10;&#10;Description automatically generated">
            <a:extLst>
              <a:ext uri="{FF2B5EF4-FFF2-40B4-BE49-F238E27FC236}">
                <a16:creationId xmlns:a16="http://schemas.microsoft.com/office/drawing/2014/main" id="{D54F7F05-491E-41E4-A220-506A3D9F4E94}"/>
              </a:ext>
            </a:extLst>
          </p:cNvPr>
          <p:cNvPicPr>
            <a:picLocks noChangeAspect="1"/>
          </p:cNvPicPr>
          <p:nvPr userDrawn="1"/>
        </p:nvPicPr>
        <p:blipFill>
          <a:blip r:embed="rId3"/>
          <a:stretch>
            <a:fillRect/>
          </a:stretch>
        </p:blipFill>
        <p:spPr>
          <a:xfrm>
            <a:off x="8404167" y="6066324"/>
            <a:ext cx="653417" cy="748028"/>
          </a:xfrm>
          <a:prstGeom prst="rect">
            <a:avLst/>
          </a:prstGeom>
          <a:noFill/>
          <a:ln cap="flat">
            <a:noFill/>
          </a:ln>
        </p:spPr>
      </p:pic>
    </p:spTree>
    <p:extLst>
      <p:ext uri="{BB962C8B-B14F-4D97-AF65-F5344CB8AC3E}">
        <p14:creationId xmlns:p14="http://schemas.microsoft.com/office/powerpoint/2010/main" val="74866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48" y="1422400"/>
            <a:ext cx="1746000" cy="4604400"/>
          </a:xfrm>
          <a:solidFill>
            <a:srgbClr val="BE3455"/>
          </a:solidFill>
          <a:ln>
            <a:noFill/>
          </a:ln>
        </p:spPr>
        <p:txBody>
          <a:bodyPr lIns="54000" tIns="54000" rIns="54000" bIns="54000" anchor="t" anchorCtr="0"/>
          <a:lstStyle>
            <a:lvl1pPr>
              <a:buClr>
                <a:schemeClr val="bg1"/>
              </a:buCl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p:cNvSpPr>
            <a:spLocks noGrp="1"/>
          </p:cNvSpPr>
          <p:nvPr>
            <p:ph type="body" sz="quarter" idx="11"/>
          </p:nvPr>
        </p:nvSpPr>
        <p:spPr>
          <a:xfrm>
            <a:off x="2451100" y="1422400"/>
            <a:ext cx="6965950" cy="4604400"/>
          </a:xfrm>
          <a:ln>
            <a:noFill/>
          </a:ln>
        </p:spPr>
        <p:txBody>
          <a:bodyPr lIns="0" tIns="0" rIns="0" bIns="0" anchor="t" anchorCtr="0"/>
          <a:lstStyle>
            <a:lvl1pPr>
              <a:defRPr>
                <a:solidFill>
                  <a:schemeClr val="tx1">
                    <a:lumMod val="50000"/>
                    <a:lumOff val="50000"/>
                  </a:schemeClr>
                </a:solidFill>
                <a:latin typeface="+mn-lt"/>
              </a:defRPr>
            </a:lvl1pPr>
            <a:lvl2pPr>
              <a:defRPr>
                <a:solidFill>
                  <a:schemeClr val="tx1">
                    <a:lumMod val="50000"/>
                    <a:lumOff val="50000"/>
                  </a:schemeClr>
                </a:solidFill>
                <a:latin typeface="+mn-lt"/>
              </a:defRPr>
            </a:lvl2pPr>
            <a:lvl3pPr>
              <a:defRPr>
                <a:solidFill>
                  <a:schemeClr val="tx1">
                    <a:lumMod val="50000"/>
                    <a:lumOff val="50000"/>
                  </a:schemeClr>
                </a:solidFill>
                <a:latin typeface="+mn-lt"/>
              </a:defRPr>
            </a:lvl3pPr>
            <a:lvl4pPr>
              <a:defRPr>
                <a:solidFill>
                  <a:schemeClr val="tx1">
                    <a:lumMod val="50000"/>
                    <a:lumOff val="50000"/>
                  </a:schemeClr>
                </a:solidFill>
                <a:latin typeface="+mn-lt"/>
              </a:defRPr>
            </a:lvl4pPr>
            <a:lvl5pPr>
              <a:defRPr>
                <a:solidFill>
                  <a:schemeClr val="tx1">
                    <a:lumMod val="50000"/>
                    <a:lumOff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lvl1pPr>
              <a:defRPr>
                <a:solidFill>
                  <a:schemeClr val="tx1">
                    <a:lumMod val="50000"/>
                    <a:lumOff val="50000"/>
                  </a:schemeClr>
                </a:solidFill>
                <a:latin typeface="+mn-lt"/>
              </a:defRPr>
            </a:lvl1p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solidFill>
                  <a:schemeClr val="tx1">
                    <a:lumMod val="50000"/>
                    <a:lumOff val="50000"/>
                  </a:schemeClr>
                </a:solidFill>
                <a:latin typeface="+mn-lt"/>
              </a:defRPr>
            </a:lvl1pPr>
          </a:lstStyle>
          <a:p>
            <a:pPr lvl="0"/>
            <a:r>
              <a:rPr lang="en-US" dirty="0"/>
              <a:t>Super title here</a:t>
            </a:r>
          </a:p>
        </p:txBody>
      </p:sp>
    </p:spTree>
    <p:extLst>
      <p:ext uri="{BB962C8B-B14F-4D97-AF65-F5344CB8AC3E}">
        <p14:creationId xmlns:p14="http://schemas.microsoft.com/office/powerpoint/2010/main" val="3988297081"/>
      </p:ext>
    </p:extLst>
  </p:cSld>
  <p:clrMapOvr>
    <a:masterClrMapping/>
  </p:clrMapOvr>
  <p:extLst>
    <p:ext uri="{DCECCB84-F9BA-43D5-87BE-67443E8EF086}">
      <p15:sldGuideLst xmlns:p15="http://schemas.microsoft.com/office/powerpoint/2012/main">
        <p15:guide id="1" pos="15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latin typeface="+mn-lt"/>
              </a:defRPr>
            </a:lvl1pPr>
          </a:lstStyle>
          <a:p>
            <a:r>
              <a:rPr lang="en-US" dirty="0"/>
              <a:t>Click to edit Master title style</a:t>
            </a:r>
          </a:p>
        </p:txBody>
      </p:sp>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tx1">
                    <a:lumMod val="50000"/>
                    <a:lumOff val="50000"/>
                  </a:schemeClr>
                </a:solidFill>
              </a:defRPr>
            </a:lvl1pPr>
          </a:lstStyle>
          <a:p>
            <a:pPr lvl="0"/>
            <a:r>
              <a:rPr lang="en-US" dirty="0"/>
              <a:t>Super title here</a:t>
            </a:r>
          </a:p>
        </p:txBody>
      </p:sp>
    </p:spTree>
    <p:extLst>
      <p:ext uri="{BB962C8B-B14F-4D97-AF65-F5344CB8AC3E}">
        <p14:creationId xmlns:p14="http://schemas.microsoft.com/office/powerpoint/2010/main" val="108670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lvl1pPr>
              <a:defRPr>
                <a:solidFill>
                  <a:schemeClr val="tx1">
                    <a:lumMod val="50000"/>
                    <a:lumOff val="50000"/>
                  </a:schemeClr>
                </a:solidFill>
                <a:latin typeface="+mn-lt"/>
              </a:defRPr>
            </a:lvl1pPr>
            <a:lvl2pPr>
              <a:defRPr>
                <a:solidFill>
                  <a:schemeClr val="tx1">
                    <a:lumMod val="50000"/>
                    <a:lumOff val="50000"/>
                  </a:schemeClr>
                </a:solidFill>
                <a:latin typeface="+mn-lt"/>
              </a:defRPr>
            </a:lvl2pPr>
            <a:lvl3pPr>
              <a:defRPr>
                <a:solidFill>
                  <a:schemeClr val="tx1">
                    <a:lumMod val="50000"/>
                    <a:lumOff val="50000"/>
                  </a:schemeClr>
                </a:solidFill>
                <a:latin typeface="+mn-lt"/>
              </a:defRPr>
            </a:lvl3pPr>
            <a:lvl4pPr>
              <a:defRPr>
                <a:solidFill>
                  <a:schemeClr val="tx1">
                    <a:lumMod val="50000"/>
                    <a:lumOff val="50000"/>
                  </a:schemeClr>
                </a:solidFill>
                <a:latin typeface="+mn-lt"/>
              </a:defRPr>
            </a:lvl4pPr>
            <a:lvl5pPr>
              <a:defRPr>
                <a:solidFill>
                  <a:schemeClr val="tx1">
                    <a:lumMod val="50000"/>
                    <a:lumOff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tx1">
                    <a:lumMod val="50000"/>
                    <a:lumOff val="50000"/>
                  </a:schemeClr>
                </a:solidFill>
                <a:latin typeface="+mn-lt"/>
              </a:defRPr>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lvl1pPr>
              <a:defRPr>
                <a:solidFill>
                  <a:schemeClr val="tx1">
                    <a:lumMod val="50000"/>
                    <a:lumOff val="50000"/>
                  </a:schemeClr>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107617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04390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
        <p:nvSpPr>
          <p:cNvPr id="2" name="Title 1">
            <a:extLst>
              <a:ext uri="{FF2B5EF4-FFF2-40B4-BE49-F238E27FC236}">
                <a16:creationId xmlns:a16="http://schemas.microsoft.com/office/drawing/2014/main" id="{AE97DB58-860A-432D-A684-9D2580280AAE}"/>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6099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a:t>Click icon to add chart</a:t>
            </a:r>
            <a:endParaRPr lang="en-GB" dirty="0"/>
          </a:p>
        </p:txBody>
      </p:sp>
      <p:sp>
        <p:nvSpPr>
          <p:cNvPr id="2" name="Title 1"/>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46885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488950" y="3830800"/>
            <a:ext cx="8928100" cy="2196000"/>
          </a:xfrm>
        </p:spPr>
        <p:txBody>
          <a:bodyPr anchor="ctr"/>
          <a:lstStyle>
            <a:lvl1pPr algn="ctr">
              <a:defRPr/>
            </a:lvl1pPr>
          </a:lstStyle>
          <a:p>
            <a:r>
              <a:rPr lang="en-US"/>
              <a:t>Click icon to add chart</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7866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a:t>Click icon to add chart</a:t>
            </a:r>
            <a:endParaRPr lang="en-GB" dirty="0"/>
          </a:p>
        </p:txBody>
      </p:sp>
      <p:sp>
        <p:nvSpPr>
          <p:cNvPr id="2" name="Title 1"/>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7" name="Chart Placeholder 5">
            <a:extLst>
              <a:ext uri="{FF2B5EF4-FFF2-40B4-BE49-F238E27FC236}">
                <a16:creationId xmlns:a16="http://schemas.microsoft.com/office/drawing/2014/main" id="{9E394B45-74BD-4697-911E-EF9DF27840B7}"/>
              </a:ext>
            </a:extLst>
          </p:cNvPr>
          <p:cNvSpPr>
            <a:spLocks noGrp="1"/>
          </p:cNvSpPr>
          <p:nvPr>
            <p:ph type="chart" sz="quarter" idx="14"/>
          </p:nvPr>
        </p:nvSpPr>
        <p:spPr>
          <a:xfrm>
            <a:off x="488950" y="1422400"/>
            <a:ext cx="4373150" cy="46044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17572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8951" y="1422400"/>
            <a:ext cx="8918242" cy="460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hape 8">
            <a:extLst>
              <a:ext uri="{FF2B5EF4-FFF2-40B4-BE49-F238E27FC236}">
                <a16:creationId xmlns:a16="http://schemas.microsoft.com/office/drawing/2014/main" id="{E7D6E0F2-0A37-4212-916F-A6C7F75DCD76}"/>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15" name="TextBox 14">
            <a:extLst>
              <a:ext uri="{FF2B5EF4-FFF2-40B4-BE49-F238E27FC236}">
                <a16:creationId xmlns:a16="http://schemas.microsoft.com/office/drawing/2014/main" id="{BCFA3F29-8002-4550-8BE8-A1B4DF4BDC66}"/>
              </a:ext>
              <a:ext uri="{C183D7F6-B498-43B3-948B-1728B52AA6E4}">
                <adec:decorative xmlns:adec="http://schemas.microsoft.com/office/drawing/2017/decorative" val="1"/>
              </a:ext>
            </a:extLst>
          </p:cNvPr>
          <p:cNvSpPr txBox="1"/>
          <p:nvPr userDrawn="1"/>
        </p:nvSpPr>
        <p:spPr>
          <a:xfrm>
            <a:off x="1278148" y="6367453"/>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65000"/>
                  </a:schemeClr>
                </a:solidFill>
                <a:latin typeface="+mn-lt"/>
                <a:ea typeface="+mn-ea"/>
                <a:cs typeface="+mn-cs"/>
              </a:rPr>
              <a:t>This</a:t>
            </a:r>
            <a:r>
              <a:rPr lang="pl-PL" sz="600" kern="1200" noProof="0" dirty="0">
                <a:solidFill>
                  <a:schemeClr val="bg1">
                    <a:lumMod val="65000"/>
                  </a:schemeClr>
                </a:solidFill>
                <a:latin typeface="+mn-lt"/>
                <a:ea typeface="+mn-ea"/>
                <a:cs typeface="+mn-cs"/>
              </a:rPr>
              <a:t> </a:t>
            </a:r>
            <a:r>
              <a:rPr lang="en-US" sz="600" kern="1200" dirty="0">
                <a:solidFill>
                  <a:schemeClr val="bg1">
                    <a:lumMod val="65000"/>
                  </a:schemeClr>
                </a:solidFill>
                <a:latin typeface="+mn-lt"/>
                <a:ea typeface="+mn-ea"/>
                <a:cs typeface="+mn-cs"/>
              </a:rPr>
              <a:t>project has received funding from the European Union’s horizon 2020 research and innovation </a:t>
            </a:r>
            <a:r>
              <a:rPr lang="en-US" sz="600" kern="1200" dirty="0" err="1">
                <a:solidFill>
                  <a:schemeClr val="bg1">
                    <a:lumMod val="65000"/>
                  </a:schemeClr>
                </a:solidFill>
                <a:latin typeface="+mn-lt"/>
                <a:ea typeface="+mn-ea"/>
                <a:cs typeface="+mn-cs"/>
              </a:rPr>
              <a:t>programme</a:t>
            </a:r>
            <a:r>
              <a:rPr lang="en-US" sz="600" kern="1200" dirty="0">
                <a:solidFill>
                  <a:schemeClr val="bg1">
                    <a:lumMod val="65000"/>
                  </a:schemeClr>
                </a:solidFill>
                <a:latin typeface="+mn-lt"/>
                <a:ea typeface="+mn-ea"/>
                <a:cs typeface="+mn-cs"/>
              </a:rPr>
              <a:t> under grant agreement No. E10119020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kern="1200" noProof="0" dirty="0">
              <a:solidFill>
                <a:schemeClr val="bg1">
                  <a:lumMod val="65000"/>
                </a:schemeClr>
              </a:solidFill>
              <a:latin typeface="+mn-lt"/>
              <a:ea typeface="+mn-ea"/>
              <a:cs typeface="+mn-cs"/>
            </a:endParaRPr>
          </a:p>
        </p:txBody>
      </p:sp>
      <p:cxnSp>
        <p:nvCxnSpPr>
          <p:cNvPr id="16" name="Straight Connector 15">
            <a:extLst>
              <a:ext uri="{FF2B5EF4-FFF2-40B4-BE49-F238E27FC236}">
                <a16:creationId xmlns:a16="http://schemas.microsoft.com/office/drawing/2014/main" id="{2B4AC6CA-1CB5-4B3C-936C-11C979141293}"/>
              </a:ext>
            </a:extLst>
          </p:cNvPr>
          <p:cNvCxnSpPr/>
          <p:nvPr userDrawn="1"/>
        </p:nvCxnSpPr>
        <p:spPr>
          <a:xfrm>
            <a:off x="9156505" y="6385080"/>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Background pattern&#10;&#10;Description automatically generated">
            <a:extLst>
              <a:ext uri="{FF2B5EF4-FFF2-40B4-BE49-F238E27FC236}">
                <a16:creationId xmlns:a16="http://schemas.microsoft.com/office/drawing/2014/main" id="{2B4D8284-A88A-420A-9789-55EE2B484FAD}"/>
              </a:ext>
            </a:extLst>
          </p:cNvPr>
          <p:cNvPicPr>
            <a:picLocks noChangeAspect="1"/>
          </p:cNvPicPr>
          <p:nvPr userDrawn="1"/>
        </p:nvPicPr>
        <p:blipFill>
          <a:blip r:embed="rId18"/>
          <a:stretch>
            <a:fillRect/>
          </a:stretch>
        </p:blipFill>
        <p:spPr>
          <a:xfrm flipH="1">
            <a:off x="287157" y="6182787"/>
            <a:ext cx="841741" cy="553998"/>
          </a:xfrm>
          <a:prstGeom prst="rect">
            <a:avLst/>
          </a:prstGeom>
          <a:noFill/>
          <a:ln cap="flat">
            <a:noFill/>
          </a:ln>
        </p:spPr>
      </p:pic>
      <p:pic>
        <p:nvPicPr>
          <p:cNvPr id="10" name="Picture 4" descr="Logo, icon&#10;&#10;Description automatically generated">
            <a:extLst>
              <a:ext uri="{FF2B5EF4-FFF2-40B4-BE49-F238E27FC236}">
                <a16:creationId xmlns:a16="http://schemas.microsoft.com/office/drawing/2014/main" id="{39176CA0-7A1A-41B7-9E94-43979B3D4289}"/>
              </a:ext>
            </a:extLst>
          </p:cNvPr>
          <p:cNvPicPr>
            <a:picLocks noChangeAspect="1"/>
          </p:cNvPicPr>
          <p:nvPr userDrawn="1"/>
        </p:nvPicPr>
        <p:blipFill>
          <a:blip r:embed="rId19"/>
          <a:stretch>
            <a:fillRect/>
          </a:stretch>
        </p:blipFill>
        <p:spPr>
          <a:xfrm>
            <a:off x="8404167" y="6066324"/>
            <a:ext cx="653417" cy="748028"/>
          </a:xfrm>
          <a:prstGeom prst="rect">
            <a:avLst/>
          </a:prstGeom>
          <a:noFill/>
          <a:ln cap="flat">
            <a:noFill/>
          </a:ln>
        </p:spPr>
      </p:pic>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33" r:id="rId1"/>
    <p:sldLayoutId id="2147483707" r:id="rId2"/>
    <p:sldLayoutId id="2147483723" r:id="rId3"/>
    <p:sldLayoutId id="2147483666" r:id="rId4"/>
    <p:sldLayoutId id="2147483705" r:id="rId5"/>
    <p:sldLayoutId id="2147483689" r:id="rId6"/>
    <p:sldLayoutId id="2147483690" r:id="rId7"/>
    <p:sldLayoutId id="2147483692" r:id="rId8"/>
    <p:sldLayoutId id="2147483742" r:id="rId9"/>
    <p:sldLayoutId id="2147483693" r:id="rId10"/>
    <p:sldLayoutId id="2147483701" r:id="rId11"/>
    <p:sldLayoutId id="2147483743" r:id="rId12"/>
    <p:sldLayoutId id="2147483698" r:id="rId13"/>
    <p:sldLayoutId id="2147483699" r:id="rId14"/>
    <p:sldLayoutId id="2147483711" r:id="rId15"/>
    <p:sldLayoutId id="2147483682" r:id="rId16"/>
  </p:sldLayoutIdLst>
  <p:txStyles>
    <p:titleStyle>
      <a:lvl1pPr algn="l" defTabSz="914400" rtl="0" eaLnBrk="1" latinLnBrk="0" hangingPunct="1">
        <a:lnSpc>
          <a:spcPct val="70000"/>
        </a:lnSpc>
        <a:spcBef>
          <a:spcPct val="0"/>
        </a:spcBef>
        <a:buNone/>
        <a:defRPr sz="3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308" userDrawn="1">
          <p15:clr>
            <a:srgbClr val="F26B43"/>
          </p15:clr>
        </p15:guide>
        <p15:guide id="3" pos="5932"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guide id="8" pos="3061" userDrawn="1">
          <p15:clr>
            <a:srgbClr val="F26B43"/>
          </p15:clr>
        </p15:guide>
        <p15:guide id="9" pos="31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90113" y="1264657"/>
            <a:ext cx="6356889" cy="1785053"/>
          </a:xfrm>
        </p:spPr>
        <p:txBody>
          <a:bodyPr/>
          <a:lstStyle/>
          <a:p>
            <a:r>
              <a:rPr lang="en-US" sz="3200" dirty="0">
                <a:solidFill>
                  <a:schemeClr val="tx1">
                    <a:lumMod val="65000"/>
                    <a:lumOff val="35000"/>
                  </a:schemeClr>
                </a:solidFill>
              </a:rPr>
              <a:t>Building a More Inclusive University: The Importance </a:t>
            </a:r>
            <a:br>
              <a:rPr lang="pl-PL" sz="3200" dirty="0">
                <a:solidFill>
                  <a:schemeClr val="tx1">
                    <a:lumMod val="65000"/>
                    <a:lumOff val="35000"/>
                  </a:schemeClr>
                </a:solidFill>
              </a:rPr>
            </a:br>
            <a:r>
              <a:rPr lang="en-US" sz="3200" dirty="0">
                <a:solidFill>
                  <a:schemeClr val="tx1">
                    <a:lumMod val="65000"/>
                    <a:lumOff val="35000"/>
                  </a:schemeClr>
                </a:solidFill>
              </a:rPr>
              <a:t>of Gender Equality in the Light </a:t>
            </a:r>
            <a:br>
              <a:rPr lang="pl-PL" sz="3200" dirty="0">
                <a:solidFill>
                  <a:schemeClr val="tx1">
                    <a:lumMod val="65000"/>
                    <a:lumOff val="35000"/>
                  </a:schemeClr>
                </a:solidFill>
              </a:rPr>
            </a:br>
            <a:r>
              <a:rPr lang="en-US" sz="3200" dirty="0">
                <a:solidFill>
                  <a:schemeClr val="tx1">
                    <a:lumMod val="65000"/>
                    <a:lumOff val="35000"/>
                  </a:schemeClr>
                </a:solidFill>
              </a:rPr>
              <a:t>of Accreditation Standards</a:t>
            </a:r>
            <a:br>
              <a:rPr lang="en-US" noProof="0" dirty="0"/>
            </a:br>
            <a:endParaRPr lang="en-US" noProof="0" dirty="0"/>
          </a:p>
        </p:txBody>
      </p:sp>
      <p:sp>
        <p:nvSpPr>
          <p:cNvPr id="5" name="Subtitle 4"/>
          <p:cNvSpPr>
            <a:spLocks noGrp="1"/>
          </p:cNvSpPr>
          <p:nvPr>
            <p:ph type="body" sz="quarter" idx="11"/>
          </p:nvPr>
        </p:nvSpPr>
        <p:spPr>
          <a:xfrm>
            <a:off x="2665613" y="3649019"/>
            <a:ext cx="6356889" cy="1568580"/>
          </a:xfrm>
        </p:spPr>
        <p:txBody>
          <a:bodyPr/>
          <a:lstStyle/>
          <a:p>
            <a:r>
              <a:rPr lang="en-US" dirty="0"/>
              <a:t>EQUATION</a:t>
            </a:r>
            <a:br>
              <a:rPr lang="en-US" dirty="0"/>
            </a:br>
            <a:r>
              <a:rPr lang="en-US" dirty="0" err="1"/>
              <a:t>EQUality</a:t>
            </a:r>
            <a:r>
              <a:rPr lang="en-US" dirty="0"/>
              <a:t> through </a:t>
            </a:r>
            <a:r>
              <a:rPr lang="en-US" dirty="0" err="1"/>
              <a:t>AccreditaTION</a:t>
            </a:r>
            <a:r>
              <a:rPr lang="pl-PL" dirty="0"/>
              <a:t> </a:t>
            </a:r>
            <a:r>
              <a:rPr lang="en-US" dirty="0"/>
              <a:t>—</a:t>
            </a:r>
            <a:endParaRPr lang="en-US" noProof="0" dirty="0"/>
          </a:p>
          <a:p>
            <a:pPr lvl="1"/>
            <a:endParaRPr lang="pl-PL" dirty="0"/>
          </a:p>
          <a:p>
            <a:pPr lvl="1"/>
            <a:r>
              <a:rPr lang="en-GB" dirty="0" err="1"/>
              <a:t>Deniss</a:t>
            </a:r>
            <a:r>
              <a:rPr lang="en-GB" dirty="0"/>
              <a:t> </a:t>
            </a:r>
            <a:r>
              <a:rPr lang="en-GB" dirty="0" err="1"/>
              <a:t>Ščeulovs</a:t>
            </a:r>
            <a:r>
              <a:rPr lang="en-GB" dirty="0"/>
              <a:t>, Riga Technical University</a:t>
            </a:r>
            <a:endParaRPr lang="pl-PL" dirty="0"/>
          </a:p>
          <a:p>
            <a:pPr lvl="1"/>
            <a:r>
              <a:rPr lang="en-GB" dirty="0"/>
              <a:t>Pawel Urgacz, WSB </a:t>
            </a:r>
            <a:r>
              <a:rPr lang="pl-PL" dirty="0"/>
              <a:t>University</a:t>
            </a:r>
          </a:p>
          <a:p>
            <a:pPr lvl="1"/>
            <a:endParaRPr lang="pl-PL" noProof="0" dirty="0"/>
          </a:p>
          <a:p>
            <a:pPr lvl="1"/>
            <a:r>
              <a:rPr lang="pl-PL" noProof="0" dirty="0" err="1"/>
              <a:t>Businet</a:t>
            </a:r>
            <a:r>
              <a:rPr lang="pl-PL" noProof="0" dirty="0"/>
              <a:t> </a:t>
            </a:r>
            <a:r>
              <a:rPr lang="pl-PL" noProof="0" dirty="0" err="1"/>
              <a:t>Annual</a:t>
            </a:r>
            <a:r>
              <a:rPr lang="pl-PL" noProof="0" dirty="0"/>
              <a:t> Conference 2023</a:t>
            </a:r>
            <a:endParaRPr lang="en-US" noProof="0" dirty="0"/>
          </a:p>
        </p:txBody>
      </p:sp>
      <p:sp>
        <p:nvSpPr>
          <p:cNvPr id="2" name="AutoShape 2" descr="https://wsbdg.sharepoint.com/_api/v2.1/sites/wsbdg.sharepoint.com,1f2b0095-d369-4cdd-b4f2-c134718b3706,11209935-d4ac-4a46-b355-020487c94091/lists/0e80faec-869d-4d78-bc77-aa803e25a043/items/2b822b08-209a-48d4-8fcb-5de40cab9ed1/driveItem/thumbnails/0/c2560x99999/content?prefer=noRedirect,extendCacheMaxAge&amp;clientType=modernWebPart">
            <a:extLst>
              <a:ext uri="{FF2B5EF4-FFF2-40B4-BE49-F238E27FC236}">
                <a16:creationId xmlns:a16="http://schemas.microsoft.com/office/drawing/2014/main" id="{FB055020-EFEE-49FC-B1C1-A601E2EB7528}"/>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 name="Obraz 5">
            <a:extLst>
              <a:ext uri="{FF2B5EF4-FFF2-40B4-BE49-F238E27FC236}">
                <a16:creationId xmlns:a16="http://schemas.microsoft.com/office/drawing/2014/main" id="{B78CC346-F592-4549-A0E4-C17062866150}"/>
              </a:ext>
            </a:extLst>
          </p:cNvPr>
          <p:cNvPicPr>
            <a:picLocks noChangeAspect="1"/>
          </p:cNvPicPr>
          <p:nvPr/>
        </p:nvPicPr>
        <p:blipFill>
          <a:blip r:embed="rId2"/>
          <a:stretch>
            <a:fillRect/>
          </a:stretch>
        </p:blipFill>
        <p:spPr>
          <a:xfrm>
            <a:off x="5844058" y="5997199"/>
            <a:ext cx="3647812" cy="629335"/>
          </a:xfrm>
          <a:prstGeom prst="rect">
            <a:avLst/>
          </a:prstGeom>
        </p:spPr>
      </p:pic>
      <p:pic>
        <p:nvPicPr>
          <p:cNvPr id="1028" name="Picture 4" descr="Erasmus logo education website 2 – The European Sports NGO">
            <a:extLst>
              <a:ext uri="{FF2B5EF4-FFF2-40B4-BE49-F238E27FC236}">
                <a16:creationId xmlns:a16="http://schemas.microsoft.com/office/drawing/2014/main" id="{D166F1C4-7F63-48C6-9B26-15EC8A286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30" y="5907053"/>
            <a:ext cx="26098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28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35586-54B0-60D1-5951-7CBAC6219D6D}"/>
              </a:ext>
            </a:extLst>
          </p:cNvPr>
          <p:cNvSpPr>
            <a:spLocks noGrp="1"/>
          </p:cNvSpPr>
          <p:nvPr>
            <p:ph type="title"/>
          </p:nvPr>
        </p:nvSpPr>
        <p:spPr/>
        <p:txBody>
          <a:bodyPr/>
          <a:lstStyle/>
          <a:p>
            <a:r>
              <a:rPr lang="en-GB" dirty="0"/>
              <a:t>Students’ data per participant </a:t>
            </a:r>
            <a:endParaRPr lang="lv-LV" dirty="0"/>
          </a:p>
        </p:txBody>
      </p:sp>
      <p:graphicFrame>
        <p:nvGraphicFramePr>
          <p:cNvPr id="5" name="Chart 4">
            <a:extLst>
              <a:ext uri="{FF2B5EF4-FFF2-40B4-BE49-F238E27FC236}">
                <a16:creationId xmlns:a16="http://schemas.microsoft.com/office/drawing/2014/main" id="{D1FA55BF-7F6B-E0B5-60DE-DAEA8C36C250}"/>
              </a:ext>
            </a:extLst>
          </p:cNvPr>
          <p:cNvGraphicFramePr>
            <a:graphicFrameLocks/>
          </p:cNvGraphicFramePr>
          <p:nvPr>
            <p:extLst/>
          </p:nvPr>
        </p:nvGraphicFramePr>
        <p:xfrm>
          <a:off x="315686" y="1040122"/>
          <a:ext cx="4652217" cy="47777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890B1FA9-865B-CDE4-6900-F4CD6398B85E}"/>
              </a:ext>
            </a:extLst>
          </p:cNvPr>
          <p:cNvGraphicFramePr>
            <a:graphicFrameLocks/>
          </p:cNvGraphicFramePr>
          <p:nvPr>
            <p:extLst/>
          </p:nvPr>
        </p:nvGraphicFramePr>
        <p:xfrm>
          <a:off x="5141167" y="1040122"/>
          <a:ext cx="4449147" cy="4777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6310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FDC1B-877B-6C24-44DF-41C533E206D1}"/>
              </a:ext>
            </a:extLst>
          </p:cNvPr>
          <p:cNvSpPr>
            <a:spLocks noGrp="1"/>
          </p:cNvSpPr>
          <p:nvPr>
            <p:ph type="title"/>
          </p:nvPr>
        </p:nvSpPr>
        <p:spPr>
          <a:xfrm>
            <a:off x="488950" y="451575"/>
            <a:ext cx="4464050" cy="723600"/>
          </a:xfrm>
        </p:spPr>
        <p:txBody>
          <a:bodyPr/>
          <a:lstStyle/>
          <a:p>
            <a:r>
              <a:rPr lang="en-GB" dirty="0"/>
              <a:t>Employees’ data per participant</a:t>
            </a:r>
            <a:endParaRPr lang="lv-LV" dirty="0"/>
          </a:p>
        </p:txBody>
      </p:sp>
      <p:graphicFrame>
        <p:nvGraphicFramePr>
          <p:cNvPr id="5" name="Chart 4">
            <a:extLst>
              <a:ext uri="{FF2B5EF4-FFF2-40B4-BE49-F238E27FC236}">
                <a16:creationId xmlns:a16="http://schemas.microsoft.com/office/drawing/2014/main" id="{0CFE00C5-807F-D174-3ABE-490AED84A86A}"/>
              </a:ext>
            </a:extLst>
          </p:cNvPr>
          <p:cNvGraphicFramePr>
            <a:graphicFrameLocks/>
          </p:cNvGraphicFramePr>
          <p:nvPr>
            <p:extLst/>
          </p:nvPr>
        </p:nvGraphicFramePr>
        <p:xfrm>
          <a:off x="452858" y="1315616"/>
          <a:ext cx="4536233" cy="4870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FEE9B308-E14E-C041-AB6D-4AD1ED224AD8}"/>
              </a:ext>
            </a:extLst>
          </p:cNvPr>
          <p:cNvGraphicFramePr>
            <a:graphicFrameLocks/>
          </p:cNvGraphicFramePr>
          <p:nvPr>
            <p:extLst/>
          </p:nvPr>
        </p:nvGraphicFramePr>
        <p:xfrm>
          <a:off x="5025183" y="102636"/>
          <a:ext cx="4810369" cy="6083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347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1EEDE8-52D4-5FDE-10C6-C060BA36D347}"/>
              </a:ext>
            </a:extLst>
          </p:cNvPr>
          <p:cNvSpPr>
            <a:spLocks noGrp="1"/>
          </p:cNvSpPr>
          <p:nvPr>
            <p:ph type="title"/>
          </p:nvPr>
        </p:nvSpPr>
        <p:spPr>
          <a:xfrm>
            <a:off x="442295" y="302767"/>
            <a:ext cx="4639779" cy="723600"/>
          </a:xfrm>
        </p:spPr>
        <p:txBody>
          <a:bodyPr/>
          <a:lstStyle/>
          <a:p>
            <a:r>
              <a:rPr lang="en-GB" dirty="0"/>
              <a:t>Leadership data per participant</a:t>
            </a:r>
            <a:endParaRPr lang="lv-LV" dirty="0"/>
          </a:p>
        </p:txBody>
      </p:sp>
      <p:graphicFrame>
        <p:nvGraphicFramePr>
          <p:cNvPr id="6" name="Chart 5">
            <a:extLst>
              <a:ext uri="{FF2B5EF4-FFF2-40B4-BE49-F238E27FC236}">
                <a16:creationId xmlns:a16="http://schemas.microsoft.com/office/drawing/2014/main" id="{E30E38CD-34E0-DBDA-885F-00054CE17BCE}"/>
              </a:ext>
            </a:extLst>
          </p:cNvPr>
          <p:cNvGraphicFramePr>
            <a:graphicFrameLocks/>
          </p:cNvGraphicFramePr>
          <p:nvPr>
            <p:extLst/>
          </p:nvPr>
        </p:nvGraphicFramePr>
        <p:xfrm>
          <a:off x="362125" y="1026367"/>
          <a:ext cx="4471132" cy="34761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A7967EF-1F9F-D3AB-02F0-885A464D7239}"/>
              </a:ext>
            </a:extLst>
          </p:cNvPr>
          <p:cNvGraphicFramePr>
            <a:graphicFrameLocks/>
          </p:cNvGraphicFramePr>
          <p:nvPr>
            <p:extLst/>
          </p:nvPr>
        </p:nvGraphicFramePr>
        <p:xfrm>
          <a:off x="4913427" y="130629"/>
          <a:ext cx="4911709" cy="627579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F79C8C73-8FAA-5AB7-5C74-0BE099DF623C}"/>
              </a:ext>
            </a:extLst>
          </p:cNvPr>
          <p:cNvPicPr>
            <a:picLocks noChangeAspect="1"/>
          </p:cNvPicPr>
          <p:nvPr/>
        </p:nvPicPr>
        <p:blipFill>
          <a:blip r:embed="rId4"/>
          <a:stretch>
            <a:fillRect/>
          </a:stretch>
        </p:blipFill>
        <p:spPr>
          <a:xfrm>
            <a:off x="1240125" y="4519440"/>
            <a:ext cx="3443843" cy="1413317"/>
          </a:xfrm>
          <a:prstGeom prst="rect">
            <a:avLst/>
          </a:prstGeom>
        </p:spPr>
      </p:pic>
    </p:spTree>
    <p:extLst>
      <p:ext uri="{BB962C8B-B14F-4D97-AF65-F5344CB8AC3E}">
        <p14:creationId xmlns:p14="http://schemas.microsoft.com/office/powerpoint/2010/main" val="63790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9688-0632-4752-B971-B45ADD31C60D}"/>
              </a:ext>
            </a:extLst>
          </p:cNvPr>
          <p:cNvSpPr>
            <a:spLocks noGrp="1"/>
          </p:cNvSpPr>
          <p:nvPr>
            <p:ph type="ctrTitle"/>
          </p:nvPr>
        </p:nvSpPr>
        <p:spPr>
          <a:xfrm>
            <a:off x="1050976" y="2504375"/>
            <a:ext cx="4933263" cy="1623742"/>
          </a:xfrm>
        </p:spPr>
        <p:txBody>
          <a:bodyPr/>
          <a:lstStyle/>
          <a:p>
            <a:r>
              <a:rPr lang="sl-SI" dirty="0"/>
              <a:t>CHALLENGES</a:t>
            </a:r>
            <a:endParaRPr lang="pl-PL" dirty="0"/>
          </a:p>
        </p:txBody>
      </p:sp>
      <p:sp>
        <p:nvSpPr>
          <p:cNvPr id="4" name="Text Placeholder 3">
            <a:extLst>
              <a:ext uri="{FF2B5EF4-FFF2-40B4-BE49-F238E27FC236}">
                <a16:creationId xmlns:a16="http://schemas.microsoft.com/office/drawing/2014/main" id="{4DAA2F97-60E2-4879-959F-57C7C508C0A9}"/>
              </a:ext>
            </a:extLst>
          </p:cNvPr>
          <p:cNvSpPr>
            <a:spLocks noGrp="1"/>
          </p:cNvSpPr>
          <p:nvPr>
            <p:ph type="body" sz="quarter" idx="11"/>
          </p:nvPr>
        </p:nvSpPr>
        <p:spPr>
          <a:xfrm>
            <a:off x="1050976" y="3637579"/>
            <a:ext cx="4592586" cy="981075"/>
          </a:xfrm>
        </p:spPr>
        <p:txBody>
          <a:bodyPr/>
          <a:lstStyle/>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a:p>
            <a:endParaRPr lang="sl-SI" sz="2800" dirty="0"/>
          </a:p>
        </p:txBody>
      </p:sp>
      <p:pic>
        <p:nvPicPr>
          <p:cNvPr id="5" name="Obraz 4">
            <a:extLst>
              <a:ext uri="{FF2B5EF4-FFF2-40B4-BE49-F238E27FC236}">
                <a16:creationId xmlns:a16="http://schemas.microsoft.com/office/drawing/2014/main" id="{E51E07C2-B75B-4954-A8AB-6401680BE00A}"/>
              </a:ext>
            </a:extLst>
          </p:cNvPr>
          <p:cNvPicPr>
            <a:picLocks noChangeAspect="1"/>
          </p:cNvPicPr>
          <p:nvPr/>
        </p:nvPicPr>
        <p:blipFill>
          <a:blip r:embed="rId2"/>
          <a:stretch>
            <a:fillRect/>
          </a:stretch>
        </p:blipFill>
        <p:spPr>
          <a:xfrm>
            <a:off x="1109700" y="5024077"/>
            <a:ext cx="2016427" cy="347882"/>
          </a:xfrm>
          <a:prstGeom prst="rect">
            <a:avLst/>
          </a:prstGeom>
        </p:spPr>
      </p:pic>
      <p:pic>
        <p:nvPicPr>
          <p:cNvPr id="6" name="Picture 4" descr="Erasmus logo education website 2 – The European Sports NGO">
            <a:extLst>
              <a:ext uri="{FF2B5EF4-FFF2-40B4-BE49-F238E27FC236}">
                <a16:creationId xmlns:a16="http://schemas.microsoft.com/office/drawing/2014/main" id="{CFEB55F3-CF19-498E-9CD0-A8008D5DE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651" y="4984007"/>
            <a:ext cx="1379738" cy="42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2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20274-40CB-49E2-BC9B-CE7C869B00DA}"/>
              </a:ext>
            </a:extLst>
          </p:cNvPr>
          <p:cNvSpPr>
            <a:spLocks noGrp="1"/>
          </p:cNvSpPr>
          <p:nvPr>
            <p:ph type="body" sz="quarter" idx="10"/>
          </p:nvPr>
        </p:nvSpPr>
        <p:spPr>
          <a:xfrm>
            <a:off x="488950" y="696204"/>
            <a:ext cx="8928100" cy="4604400"/>
          </a:xfrm>
        </p:spPr>
        <p:txBody>
          <a:bodyPr/>
          <a:lstStyle/>
          <a:p>
            <a:r>
              <a:rPr lang="en-GB" sz="1200" b="0" dirty="0"/>
              <a:t> </a:t>
            </a:r>
            <a:r>
              <a:rPr lang="sl-SI" sz="1200" b="0" dirty="0"/>
              <a:t>Some </a:t>
            </a:r>
            <a:r>
              <a:rPr lang="sl-SI" sz="1200" b="0" dirty="0" err="1"/>
              <a:t>challenges</a:t>
            </a:r>
            <a:r>
              <a:rPr lang="sl-SI" sz="1200" b="0" dirty="0"/>
              <a:t> to </a:t>
            </a:r>
            <a:r>
              <a:rPr lang="sl-SI" sz="1200" b="0" dirty="0" err="1"/>
              <a:t>existing</a:t>
            </a:r>
            <a:r>
              <a:rPr lang="sl-SI" sz="1200" b="0" dirty="0"/>
              <a:t> </a:t>
            </a:r>
            <a:r>
              <a:rPr lang="sl-SI" sz="1200" b="0" dirty="0" err="1"/>
              <a:t>measures</a:t>
            </a:r>
            <a:r>
              <a:rPr lang="sl-SI" sz="1200" b="0" dirty="0"/>
              <a:t> on </a:t>
            </a:r>
            <a:r>
              <a:rPr lang="sl-SI" sz="1200" b="0" dirty="0" err="1"/>
              <a:t>Gender</a:t>
            </a:r>
            <a:r>
              <a:rPr lang="sl-SI" sz="1200" b="0" dirty="0"/>
              <a:t> </a:t>
            </a:r>
            <a:r>
              <a:rPr lang="sl-SI" sz="1200" b="0" dirty="0" err="1"/>
              <a:t>equality</a:t>
            </a:r>
            <a:r>
              <a:rPr lang="sl-SI" sz="1200" b="0" dirty="0"/>
              <a:t> in </a:t>
            </a:r>
            <a:r>
              <a:rPr lang="sl-SI" sz="1200" b="0" dirty="0" err="1"/>
              <a:t>HEI‘s</a:t>
            </a:r>
            <a:r>
              <a:rPr lang="sl-SI" sz="1200" b="0" dirty="0"/>
              <a:t> are:</a:t>
            </a:r>
          </a:p>
          <a:p>
            <a:pPr marL="171450" indent="-171450">
              <a:buFont typeface="Arial" panose="020B0604020202020204" pitchFamily="34" charset="0"/>
              <a:buChar char="•"/>
            </a:pPr>
            <a:r>
              <a:rPr lang="sl-SI" sz="1100" b="0" dirty="0"/>
              <a:t>A</a:t>
            </a:r>
            <a:r>
              <a:rPr lang="en-GB" sz="1100" b="0" dirty="0"/>
              <a:t> university has policies against reprehensible practices, including discrimination and harassment, and is committed to being an inclusive academic community. Challenges include </a:t>
            </a:r>
            <a:r>
              <a:rPr lang="en-GB" sz="1100" dirty="0"/>
              <a:t>preventing cheating and embedding awareness of gender-related issues into the organisational culture.</a:t>
            </a:r>
            <a:endParaRPr lang="sl-SI" sz="1100" dirty="0"/>
          </a:p>
          <a:p>
            <a:pPr marL="171450" indent="-171450">
              <a:buFont typeface="Arial" panose="020B0604020202020204" pitchFamily="34" charset="0"/>
              <a:buChar char="•"/>
            </a:pPr>
            <a:r>
              <a:rPr lang="sl-SI" sz="1100" b="0" dirty="0"/>
              <a:t>A</a:t>
            </a:r>
            <a:r>
              <a:rPr lang="en-GB" sz="1100" b="0" dirty="0"/>
              <a:t> university fosters a balanced participation of women and men, focusing on competency-based hiring and adherence to recruitment guidelines that prevent gender discrimination. Challenges include </a:t>
            </a:r>
            <a:r>
              <a:rPr lang="en-GB" sz="1100" dirty="0"/>
              <a:t>implicit bias, retention and advancement of underrepresented groups</a:t>
            </a:r>
            <a:r>
              <a:rPr lang="en-GB" sz="1100" b="0" dirty="0"/>
              <a:t>, and resistance to change.</a:t>
            </a:r>
            <a:endParaRPr lang="sl-SI" sz="1100" b="0" dirty="0"/>
          </a:p>
          <a:p>
            <a:pPr marL="171450" indent="-171450">
              <a:buFont typeface="Arial" panose="020B0604020202020204" pitchFamily="34" charset="0"/>
              <a:buChar char="•"/>
            </a:pPr>
            <a:r>
              <a:rPr lang="sl-SI" sz="1100" b="0" dirty="0"/>
              <a:t> A </a:t>
            </a:r>
            <a:r>
              <a:rPr lang="sl-SI" sz="1100" b="0" dirty="0" err="1"/>
              <a:t>university</a:t>
            </a:r>
            <a:r>
              <a:rPr lang="sl-SI" sz="1100" b="0" dirty="0"/>
              <a:t> </a:t>
            </a:r>
            <a:r>
              <a:rPr lang="en-GB" sz="1100" b="0" dirty="0"/>
              <a:t>employs cultural diversity initiatives and gender diversity analysis and conducts annual anonymous surveys to monitor and evaluate its gender equality and diversity strategies. The university aims to maintain gender equality and balance in its academic environment. Challenges include </a:t>
            </a:r>
            <a:r>
              <a:rPr lang="en-GB" sz="1100" dirty="0"/>
              <a:t>selecting appropriate data collection</a:t>
            </a:r>
            <a:r>
              <a:rPr lang="sl-SI" sz="1100" dirty="0"/>
              <a:t> </a:t>
            </a:r>
            <a:r>
              <a:rPr lang="en-GB" sz="1100" dirty="0"/>
              <a:t>methods </a:t>
            </a:r>
            <a:r>
              <a:rPr lang="en-GB" sz="1100" b="0" dirty="0"/>
              <a:t>and overcoming resistance to disclosure.</a:t>
            </a:r>
            <a:endParaRPr lang="sl-SI" sz="1100" b="0" dirty="0"/>
          </a:p>
          <a:p>
            <a:pPr marL="171450" indent="-171450">
              <a:buFont typeface="Arial" panose="020B0604020202020204" pitchFamily="34" charset="0"/>
              <a:buChar char="•"/>
            </a:pPr>
            <a:r>
              <a:rPr lang="en-GB" sz="1100" b="0" dirty="0"/>
              <a:t>The multicultural environment</a:t>
            </a:r>
            <a:r>
              <a:rPr lang="sl-SI" sz="1100" b="0" dirty="0"/>
              <a:t> (in </a:t>
            </a:r>
            <a:r>
              <a:rPr lang="sl-SI" sz="1100" b="0" dirty="0" err="1"/>
              <a:t>an</a:t>
            </a:r>
            <a:r>
              <a:rPr lang="sl-SI" sz="1100" b="0" dirty="0"/>
              <a:t> HEI) </a:t>
            </a:r>
            <a:r>
              <a:rPr lang="en-GB" sz="1100" b="0" dirty="0"/>
              <a:t> presents unique challenges, such as </a:t>
            </a:r>
            <a:r>
              <a:rPr lang="en-GB" sz="1100" dirty="0"/>
              <a:t>addressing the needs of students with diverse backgrounds </a:t>
            </a:r>
            <a:r>
              <a:rPr lang="en-GB" sz="1100" b="0" dirty="0"/>
              <a:t>and traumas. </a:t>
            </a:r>
            <a:endParaRPr lang="sl-SI" sz="1100" b="0" dirty="0"/>
          </a:p>
          <a:p>
            <a:pPr marL="171450" indent="-171450">
              <a:buFont typeface="Arial" panose="020B0604020202020204" pitchFamily="34" charset="0"/>
              <a:buChar char="•"/>
            </a:pPr>
            <a:r>
              <a:rPr lang="sl-SI" sz="1100" b="0" dirty="0"/>
              <a:t>A</a:t>
            </a:r>
            <a:r>
              <a:rPr lang="en-GB" sz="1100" b="0" dirty="0"/>
              <a:t> university conducts annual anonymous surveys to respect non-discrimination principles. The challenge is </a:t>
            </a:r>
            <a:r>
              <a:rPr lang="en-GB" sz="1100" dirty="0"/>
              <a:t>the need for a comprehensive document covering all aspects of the procedure.</a:t>
            </a:r>
            <a:endParaRPr lang="sl-SI" sz="1100" dirty="0"/>
          </a:p>
          <a:p>
            <a:pPr marL="171450" indent="-171450">
              <a:buFont typeface="Arial" panose="020B0604020202020204" pitchFamily="34" charset="0"/>
              <a:buChar char="•"/>
            </a:pPr>
            <a:r>
              <a:rPr lang="sl-SI" sz="1100" b="0" dirty="0"/>
              <a:t>An </a:t>
            </a:r>
            <a:r>
              <a:rPr lang="en-GB" sz="1100" b="0" dirty="0"/>
              <a:t>institution is considering the European Commission's criteria and is committed to ensuring the implementation of these elements, including HR Excellence in Research. The challenge is </a:t>
            </a:r>
            <a:r>
              <a:rPr lang="en-GB" sz="1100" dirty="0"/>
              <a:t>the ethnic diversity of students</a:t>
            </a:r>
            <a:r>
              <a:rPr lang="en-GB" sz="1100" b="0" dirty="0"/>
              <a:t>, with the recommendation to compile all necessary components into a single public document. </a:t>
            </a:r>
            <a:endParaRPr lang="sl-SI" sz="1100" b="0" dirty="0"/>
          </a:p>
          <a:p>
            <a:pPr marL="171450" indent="-171450">
              <a:buFont typeface="Arial" panose="020B0604020202020204" pitchFamily="34" charset="0"/>
              <a:buChar char="•"/>
            </a:pPr>
            <a:r>
              <a:rPr lang="sl-SI" sz="1100" b="0" dirty="0"/>
              <a:t>An </a:t>
            </a:r>
            <a:r>
              <a:rPr lang="sl-SI" sz="1100" b="0" dirty="0" err="1"/>
              <a:t>institution</a:t>
            </a:r>
            <a:r>
              <a:rPr lang="sl-SI" sz="1100" b="0" dirty="0"/>
              <a:t> </a:t>
            </a:r>
            <a:r>
              <a:rPr lang="sl-SI" sz="1100" b="0" dirty="0" err="1"/>
              <a:t>stresses</a:t>
            </a:r>
            <a:r>
              <a:rPr lang="sl-SI" sz="1100" b="0" dirty="0"/>
              <a:t> </a:t>
            </a:r>
            <a:r>
              <a:rPr lang="sl-SI" sz="1100" b="0" dirty="0" err="1"/>
              <a:t>that</a:t>
            </a:r>
            <a:r>
              <a:rPr lang="sl-SI" sz="1100" b="0" dirty="0"/>
              <a:t> some </a:t>
            </a:r>
            <a:r>
              <a:rPr lang="sl-SI" sz="1100" b="0" dirty="0" err="1"/>
              <a:t>of</a:t>
            </a:r>
            <a:r>
              <a:rPr lang="sl-SI" sz="1100" b="0" dirty="0"/>
              <a:t> </a:t>
            </a:r>
            <a:r>
              <a:rPr lang="sl-SI" sz="1100" b="0" dirty="0" err="1"/>
              <a:t>the</a:t>
            </a:r>
            <a:r>
              <a:rPr lang="sl-SI" sz="1100" b="0" dirty="0"/>
              <a:t> </a:t>
            </a:r>
            <a:r>
              <a:rPr lang="sl-SI" sz="1100" b="0" dirty="0" err="1"/>
              <a:t>challenges</a:t>
            </a:r>
            <a:r>
              <a:rPr lang="sl-SI" sz="1100" b="0" dirty="0"/>
              <a:t> are </a:t>
            </a:r>
            <a:r>
              <a:rPr lang="en-GB" sz="1100" dirty="0"/>
              <a:t>deep-seated cultural issues within the institution's governance and management</a:t>
            </a:r>
            <a:r>
              <a:rPr lang="en-GB" sz="1100" b="0" dirty="0"/>
              <a:t>, unclear leadership on gender initiatives, and the absence of structured data to monitor progress.</a:t>
            </a:r>
            <a:endParaRPr lang="sl-SI" sz="1100" b="0" dirty="0"/>
          </a:p>
          <a:p>
            <a:pPr marL="171450" indent="-171450">
              <a:buFont typeface="Arial" panose="020B0604020202020204" pitchFamily="34" charset="0"/>
              <a:buChar char="•"/>
            </a:pPr>
            <a:r>
              <a:rPr lang="sl-SI" sz="1100" b="0" dirty="0" err="1"/>
              <a:t>For</a:t>
            </a:r>
            <a:r>
              <a:rPr lang="sl-SI" sz="1100" b="0" dirty="0"/>
              <a:t> one HEI, t</a:t>
            </a:r>
            <a:r>
              <a:rPr lang="en-GB" sz="1100" b="0" dirty="0"/>
              <a:t>he challenge lies in </a:t>
            </a:r>
            <a:r>
              <a:rPr lang="en-GB" sz="1100" dirty="0"/>
              <a:t>navigating cultural diversity and integrating gender equality topics </a:t>
            </a:r>
            <a:r>
              <a:rPr lang="en-GB" sz="1100" b="0" dirty="0"/>
              <a:t>effectively into </a:t>
            </a:r>
            <a:r>
              <a:rPr lang="en-GB" sz="1100" dirty="0"/>
              <a:t>accreditation </a:t>
            </a:r>
            <a:r>
              <a:rPr lang="en-GB" sz="1100" b="0" dirty="0"/>
              <a:t>processes.</a:t>
            </a:r>
            <a:endParaRPr lang="sl-SI" sz="1100" b="0" dirty="0"/>
          </a:p>
          <a:p>
            <a:pPr marL="171450" indent="-171450">
              <a:buFont typeface="Arial" panose="020B0604020202020204" pitchFamily="34" charset="0"/>
              <a:buChar char="•"/>
            </a:pPr>
            <a:r>
              <a:rPr lang="sl-SI" sz="1100" b="0" dirty="0"/>
              <a:t>An </a:t>
            </a:r>
            <a:r>
              <a:rPr lang="sl-SI" sz="1100" b="0" dirty="0" err="1"/>
              <a:t>institution</a:t>
            </a:r>
            <a:r>
              <a:rPr lang="sl-SI" sz="1100" b="0" dirty="0"/>
              <a:t> </a:t>
            </a:r>
            <a:r>
              <a:rPr lang="en-GB" sz="1100" b="0" dirty="0"/>
              <a:t>faces logistical challenges in mandating training and </a:t>
            </a:r>
            <a:r>
              <a:rPr lang="en-GB" sz="1100" dirty="0"/>
              <a:t>achieving gender balance due to cultural and age-related dynamics</a:t>
            </a:r>
            <a:r>
              <a:rPr lang="en-GB" sz="1100" b="0" dirty="0"/>
              <a:t>.</a:t>
            </a:r>
            <a:endParaRPr lang="sl-SI" sz="1100" b="0" dirty="0"/>
          </a:p>
        </p:txBody>
      </p:sp>
      <p:sp>
        <p:nvSpPr>
          <p:cNvPr id="3" name="Text Placeholder 2">
            <a:extLst>
              <a:ext uri="{FF2B5EF4-FFF2-40B4-BE49-F238E27FC236}">
                <a16:creationId xmlns:a16="http://schemas.microsoft.com/office/drawing/2014/main" id="{D640ECF3-B202-4C20-B107-9AE818CFBEB5}"/>
              </a:ext>
            </a:extLst>
          </p:cNvPr>
          <p:cNvSpPr>
            <a:spLocks noGrp="1"/>
          </p:cNvSpPr>
          <p:nvPr>
            <p:ph type="body" sz="quarter" idx="11"/>
          </p:nvPr>
        </p:nvSpPr>
        <p:spPr/>
        <p:txBody>
          <a:bodyPr/>
          <a:lstStyle/>
          <a:p>
            <a:endParaRPr lang="pl-PL"/>
          </a:p>
        </p:txBody>
      </p:sp>
    </p:spTree>
    <p:extLst>
      <p:ext uri="{BB962C8B-B14F-4D97-AF65-F5344CB8AC3E}">
        <p14:creationId xmlns:p14="http://schemas.microsoft.com/office/powerpoint/2010/main" val="104653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7FF241CF-93F9-4584-94DC-2471F9769F56}"/>
              </a:ext>
            </a:extLst>
          </p:cNvPr>
          <p:cNvPicPr>
            <a:picLocks noChangeAspect="1"/>
          </p:cNvPicPr>
          <p:nvPr/>
        </p:nvPicPr>
        <p:blipFill>
          <a:blip r:embed="rId2"/>
          <a:stretch>
            <a:fillRect/>
          </a:stretch>
        </p:blipFill>
        <p:spPr>
          <a:xfrm>
            <a:off x="3187861" y="1919025"/>
            <a:ext cx="4117508" cy="3019949"/>
          </a:xfrm>
          <a:prstGeom prst="rect">
            <a:avLst/>
          </a:prstGeom>
        </p:spPr>
      </p:pic>
    </p:spTree>
    <p:extLst>
      <p:ext uri="{BB962C8B-B14F-4D97-AF65-F5344CB8AC3E}">
        <p14:creationId xmlns:p14="http://schemas.microsoft.com/office/powerpoint/2010/main" val="366762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90113" y="1830602"/>
            <a:ext cx="6356889" cy="1785053"/>
          </a:xfrm>
        </p:spPr>
        <p:txBody>
          <a:bodyPr/>
          <a:lstStyle/>
          <a:p>
            <a:r>
              <a:rPr lang="pl-PL" sz="3200" dirty="0" err="1">
                <a:solidFill>
                  <a:schemeClr val="tx1">
                    <a:lumMod val="65000"/>
                    <a:lumOff val="35000"/>
                  </a:schemeClr>
                </a:solidFill>
              </a:rPr>
              <a:t>Thank</a:t>
            </a:r>
            <a:r>
              <a:rPr lang="pl-PL" sz="3200" dirty="0">
                <a:solidFill>
                  <a:schemeClr val="tx1">
                    <a:lumMod val="65000"/>
                    <a:lumOff val="35000"/>
                  </a:schemeClr>
                </a:solidFill>
              </a:rPr>
              <a:t> </a:t>
            </a:r>
            <a:r>
              <a:rPr lang="pl-PL" sz="3200" dirty="0" err="1">
                <a:solidFill>
                  <a:schemeClr val="tx1">
                    <a:lumMod val="65000"/>
                    <a:lumOff val="35000"/>
                  </a:schemeClr>
                </a:solidFill>
              </a:rPr>
              <a:t>you</a:t>
            </a:r>
            <a:r>
              <a:rPr lang="pl-PL" sz="3200" dirty="0">
                <a:solidFill>
                  <a:schemeClr val="tx1">
                    <a:lumMod val="65000"/>
                    <a:lumOff val="35000"/>
                  </a:schemeClr>
                </a:solidFill>
              </a:rPr>
              <a:t>!</a:t>
            </a:r>
            <a:br>
              <a:rPr lang="en-US" noProof="0" dirty="0"/>
            </a:br>
            <a:endParaRPr lang="en-US" noProof="0" dirty="0"/>
          </a:p>
        </p:txBody>
      </p:sp>
      <p:sp>
        <p:nvSpPr>
          <p:cNvPr id="5" name="Subtitle 4"/>
          <p:cNvSpPr>
            <a:spLocks noGrp="1"/>
          </p:cNvSpPr>
          <p:nvPr>
            <p:ph type="body" sz="quarter" idx="11"/>
          </p:nvPr>
        </p:nvSpPr>
        <p:spPr>
          <a:xfrm>
            <a:off x="2665614" y="4035180"/>
            <a:ext cx="6356889" cy="810000"/>
          </a:xfrm>
        </p:spPr>
        <p:txBody>
          <a:bodyPr/>
          <a:lstStyle/>
          <a:p>
            <a:r>
              <a:rPr lang="en-US" dirty="0"/>
              <a:t>EQUATION</a:t>
            </a:r>
            <a:br>
              <a:rPr lang="en-US" dirty="0"/>
            </a:br>
            <a:r>
              <a:rPr lang="en-US" dirty="0" err="1"/>
              <a:t>EQUality</a:t>
            </a:r>
            <a:r>
              <a:rPr lang="en-US" dirty="0"/>
              <a:t> through </a:t>
            </a:r>
            <a:r>
              <a:rPr lang="en-US" dirty="0" err="1"/>
              <a:t>AccreditaTION</a:t>
            </a:r>
            <a:r>
              <a:rPr lang="pl-PL" dirty="0"/>
              <a:t> </a:t>
            </a:r>
            <a:r>
              <a:rPr lang="en-US" dirty="0"/>
              <a:t>—</a:t>
            </a:r>
            <a:endParaRPr lang="en-US" noProof="0" dirty="0"/>
          </a:p>
          <a:p>
            <a:pPr lvl="1"/>
            <a:r>
              <a:rPr lang="pl-PL" noProof="0" dirty="0" err="1"/>
              <a:t>Businet</a:t>
            </a:r>
            <a:r>
              <a:rPr lang="pl-PL" noProof="0" dirty="0"/>
              <a:t> </a:t>
            </a:r>
            <a:r>
              <a:rPr lang="pl-PL" noProof="0" dirty="0" err="1"/>
              <a:t>Annual</a:t>
            </a:r>
            <a:r>
              <a:rPr lang="pl-PL" noProof="0" dirty="0"/>
              <a:t> Conference 2023</a:t>
            </a:r>
            <a:endParaRPr lang="en-US" noProof="0" dirty="0"/>
          </a:p>
        </p:txBody>
      </p:sp>
      <p:sp>
        <p:nvSpPr>
          <p:cNvPr id="2" name="AutoShape 2" descr="https://wsbdg.sharepoint.com/_api/v2.1/sites/wsbdg.sharepoint.com,1f2b0095-d369-4cdd-b4f2-c134718b3706,11209935-d4ac-4a46-b355-020487c94091/lists/0e80faec-869d-4d78-bc77-aa803e25a043/items/2b822b08-209a-48d4-8fcb-5de40cab9ed1/driveItem/thumbnails/0/c2560x99999/content?prefer=noRedirect,extendCacheMaxAge&amp;clientType=modernWebPart">
            <a:extLst>
              <a:ext uri="{FF2B5EF4-FFF2-40B4-BE49-F238E27FC236}">
                <a16:creationId xmlns:a16="http://schemas.microsoft.com/office/drawing/2014/main" id="{FB055020-EFEE-49FC-B1C1-A601E2EB7528}"/>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 name="Obraz 5">
            <a:extLst>
              <a:ext uri="{FF2B5EF4-FFF2-40B4-BE49-F238E27FC236}">
                <a16:creationId xmlns:a16="http://schemas.microsoft.com/office/drawing/2014/main" id="{B78CC346-F592-4549-A0E4-C17062866150}"/>
              </a:ext>
            </a:extLst>
          </p:cNvPr>
          <p:cNvPicPr>
            <a:picLocks noChangeAspect="1"/>
          </p:cNvPicPr>
          <p:nvPr/>
        </p:nvPicPr>
        <p:blipFill>
          <a:blip r:embed="rId2"/>
          <a:stretch>
            <a:fillRect/>
          </a:stretch>
        </p:blipFill>
        <p:spPr>
          <a:xfrm>
            <a:off x="5844058" y="5997199"/>
            <a:ext cx="3647812" cy="629335"/>
          </a:xfrm>
          <a:prstGeom prst="rect">
            <a:avLst/>
          </a:prstGeom>
        </p:spPr>
      </p:pic>
      <p:pic>
        <p:nvPicPr>
          <p:cNvPr id="1028" name="Picture 4" descr="Erasmus logo education website 2 – The European Sports NGO">
            <a:extLst>
              <a:ext uri="{FF2B5EF4-FFF2-40B4-BE49-F238E27FC236}">
                <a16:creationId xmlns:a16="http://schemas.microsoft.com/office/drawing/2014/main" id="{D166F1C4-7F63-48C6-9B26-15EC8A286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30" y="5907053"/>
            <a:ext cx="26098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50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8741B0A-626D-43CA-874B-FBA8852A60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000" y="1038804"/>
            <a:ext cx="2301123" cy="1550129"/>
          </a:xfrm>
          <a:prstGeom prst="rect">
            <a:avLst/>
          </a:prstGeom>
        </p:spPr>
      </p:pic>
      <p:pic>
        <p:nvPicPr>
          <p:cNvPr id="3" name="Picture 7">
            <a:extLst>
              <a:ext uri="{FF2B5EF4-FFF2-40B4-BE49-F238E27FC236}">
                <a16:creationId xmlns:a16="http://schemas.microsoft.com/office/drawing/2014/main" id="{E349F746-393C-4F58-BA12-4608AF5C2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070" y="1038804"/>
            <a:ext cx="1129934" cy="1735478"/>
          </a:xfrm>
          <a:prstGeom prst="rect">
            <a:avLst/>
          </a:prstGeom>
        </p:spPr>
      </p:pic>
      <p:pic>
        <p:nvPicPr>
          <p:cNvPr id="5" name="Picture 12">
            <a:extLst>
              <a:ext uri="{FF2B5EF4-FFF2-40B4-BE49-F238E27FC236}">
                <a16:creationId xmlns:a16="http://schemas.microsoft.com/office/drawing/2014/main" id="{741F8A0C-9833-4A9C-9B72-FCEB93F450B9}"/>
              </a:ext>
            </a:extLst>
          </p:cNvPr>
          <p:cNvPicPr>
            <a:picLocks noChangeAspect="1"/>
          </p:cNvPicPr>
          <p:nvPr/>
        </p:nvPicPr>
        <p:blipFill rotWithShape="1">
          <a:blip r:embed="rId4">
            <a:extLst>
              <a:ext uri="{28A0092B-C50C-407E-A947-70E740481C1C}">
                <a14:useLocalDpi xmlns:a14="http://schemas.microsoft.com/office/drawing/2010/main" val="0"/>
              </a:ext>
            </a:extLst>
          </a:blip>
          <a:srcRect l="9376" t="11789" r="5681" b="13068"/>
          <a:stretch/>
        </p:blipFill>
        <p:spPr>
          <a:xfrm>
            <a:off x="2353344" y="3624398"/>
            <a:ext cx="2019557" cy="1786531"/>
          </a:xfrm>
          <a:prstGeom prst="rect">
            <a:avLst/>
          </a:prstGeom>
        </p:spPr>
      </p:pic>
      <p:pic>
        <p:nvPicPr>
          <p:cNvPr id="6" name="Picture 13">
            <a:extLst>
              <a:ext uri="{FF2B5EF4-FFF2-40B4-BE49-F238E27FC236}">
                <a16:creationId xmlns:a16="http://schemas.microsoft.com/office/drawing/2014/main" id="{4729D27B-869F-4965-8776-866819F688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53" t="10707" r="6161" b="16566"/>
          <a:stretch/>
        </p:blipFill>
        <p:spPr>
          <a:xfrm>
            <a:off x="5533100" y="3368885"/>
            <a:ext cx="2407341" cy="1978636"/>
          </a:xfrm>
          <a:prstGeom prst="rect">
            <a:avLst/>
          </a:prstGeom>
        </p:spPr>
      </p:pic>
      <p:pic>
        <p:nvPicPr>
          <p:cNvPr id="8" name="Obraz 7">
            <a:extLst>
              <a:ext uri="{FF2B5EF4-FFF2-40B4-BE49-F238E27FC236}">
                <a16:creationId xmlns:a16="http://schemas.microsoft.com/office/drawing/2014/main" id="{031676EC-84C7-4B68-8748-268BB5A9D546}"/>
              </a:ext>
            </a:extLst>
          </p:cNvPr>
          <p:cNvPicPr>
            <a:picLocks noChangeAspect="1"/>
          </p:cNvPicPr>
          <p:nvPr/>
        </p:nvPicPr>
        <p:blipFill>
          <a:blip r:embed="rId6"/>
          <a:stretch>
            <a:fillRect/>
          </a:stretch>
        </p:blipFill>
        <p:spPr>
          <a:xfrm>
            <a:off x="6015075" y="1096918"/>
            <a:ext cx="2828925" cy="1619250"/>
          </a:xfrm>
          <a:prstGeom prst="rect">
            <a:avLst/>
          </a:prstGeom>
        </p:spPr>
      </p:pic>
    </p:spTree>
    <p:extLst>
      <p:ext uri="{BB962C8B-B14F-4D97-AF65-F5344CB8AC3E}">
        <p14:creationId xmlns:p14="http://schemas.microsoft.com/office/powerpoint/2010/main" val="45451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43ACBFC-C93B-45C4-B2E7-036F51C9187D}"/>
              </a:ext>
            </a:extLst>
          </p:cNvPr>
          <p:cNvSpPr txBox="1">
            <a:spLocks/>
          </p:cNvSpPr>
          <p:nvPr/>
        </p:nvSpPr>
        <p:spPr>
          <a:xfrm>
            <a:off x="827986" y="597194"/>
            <a:ext cx="7474172" cy="979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26336B"/>
                </a:solidFill>
                <a:effectLst/>
                <a:uLnTx/>
                <a:uFillTx/>
                <a:latin typeface="Calibri Light" panose="020F0302020204030204"/>
                <a:ea typeface="+mj-ea"/>
                <a:cs typeface="+mj-cs"/>
              </a:rPr>
              <a:t>Overview of the project</a:t>
            </a:r>
            <a:endParaRPr kumimoji="0" lang="nl-NL" sz="2400" b="1" i="0" u="none" strike="noStrike" kern="1200" cap="none" spc="0" normalizeH="0" baseline="0" noProof="0" dirty="0">
              <a:ln>
                <a:noFill/>
              </a:ln>
              <a:solidFill>
                <a:srgbClr val="26336B"/>
              </a:solidFill>
              <a:effectLst/>
              <a:uLnTx/>
              <a:uFillTx/>
              <a:latin typeface="Calibri Light" panose="020F0302020204030204"/>
              <a:ea typeface="+mj-ea"/>
              <a:cs typeface="+mj-cs"/>
            </a:endParaRPr>
          </a:p>
        </p:txBody>
      </p:sp>
      <p:sp>
        <p:nvSpPr>
          <p:cNvPr id="9" name="TextBox 1">
            <a:extLst>
              <a:ext uri="{FF2B5EF4-FFF2-40B4-BE49-F238E27FC236}">
                <a16:creationId xmlns:a16="http://schemas.microsoft.com/office/drawing/2014/main" id="{7A5471D5-67C8-4BC9-A2F7-D11376B23365}"/>
              </a:ext>
            </a:extLst>
          </p:cNvPr>
          <p:cNvSpPr txBox="1"/>
          <p:nvPr/>
        </p:nvSpPr>
        <p:spPr>
          <a:xfrm>
            <a:off x="827986" y="1719994"/>
            <a:ext cx="8937806" cy="2164695"/>
          </a:xfrm>
          <a:prstGeom prst="rect">
            <a:avLst/>
          </a:prstGeom>
          <a:noFill/>
        </p:spPr>
        <p:txBody>
          <a:bodyPr wrap="square" rtlCol="0">
            <a:spAutoFit/>
          </a:bodyPr>
          <a:lstStyle/>
          <a:p>
            <a:pPr>
              <a:spcBef>
                <a:spcPts val="1000"/>
              </a:spcBef>
              <a:buClr>
                <a:srgbClr val="4472C4"/>
              </a:buClr>
              <a:buSzPct val="80000"/>
            </a:pPr>
            <a:r>
              <a:rPr lang="en-US" sz="2000" b="1" dirty="0">
                <a:solidFill>
                  <a:srgbClr val="26336B"/>
                </a:solidFill>
                <a:latin typeface="Calibri Light" panose="020F0302020204030204"/>
              </a:rPr>
              <a:t>Key objectives of EQUATION</a:t>
            </a:r>
          </a:p>
          <a:p>
            <a:pPr marL="285750" indent="-285750">
              <a:spcBef>
                <a:spcPts val="1000"/>
              </a:spcBef>
              <a:buClr>
                <a:srgbClr val="4472C4"/>
              </a:buClr>
              <a:buSzPct val="80000"/>
              <a:buFont typeface="Courier New" panose="02070309020205020404" pitchFamily="49" charset="0"/>
              <a:buChar char="o"/>
            </a:pPr>
            <a:r>
              <a:rPr lang="en-GB" sz="2000" dirty="0">
                <a:solidFill>
                  <a:prstClr val="black"/>
                </a:solidFill>
                <a:latin typeface="Calibri Light" panose="020F0302020204030204"/>
              </a:rPr>
              <a:t>removing systemic and cultural barriers to the recruitment, retention and career progression of women in higher education</a:t>
            </a:r>
            <a:endParaRPr lang="en-US" sz="2000" dirty="0">
              <a:solidFill>
                <a:prstClr val="black"/>
              </a:solidFill>
              <a:latin typeface="Calibri Light" panose="020F0302020204030204"/>
            </a:endParaRPr>
          </a:p>
          <a:p>
            <a:pPr marL="285750" indent="-285750">
              <a:spcBef>
                <a:spcPts val="1000"/>
              </a:spcBef>
              <a:buClr>
                <a:srgbClr val="4472C4"/>
              </a:buClr>
              <a:buSzPct val="80000"/>
              <a:buFont typeface="Courier New" panose="02070309020205020404" pitchFamily="49" charset="0"/>
              <a:buChar char="o"/>
            </a:pPr>
            <a:r>
              <a:rPr lang="en-US" sz="2000" dirty="0">
                <a:solidFill>
                  <a:prstClr val="black"/>
                </a:solidFill>
                <a:latin typeface="Calibri Light" panose="020F0302020204030204"/>
              </a:rPr>
              <a:t>integrating the gender dimension in the development and quality assurance processes of HEIs</a:t>
            </a:r>
            <a:endParaRPr lang="en-US" dirty="0">
              <a:solidFill>
                <a:prstClr val="black"/>
              </a:solidFill>
              <a:latin typeface="Calibri Light" panose="020F0302020204030204"/>
            </a:endParaRPr>
          </a:p>
          <a:p>
            <a:endParaRPr lang="en-GB" dirty="0">
              <a:solidFill>
                <a:prstClr val="black"/>
              </a:solidFill>
              <a:latin typeface="Calibri Light" panose="020F0302020204030204"/>
            </a:endParaRPr>
          </a:p>
        </p:txBody>
      </p:sp>
    </p:spTree>
    <p:extLst>
      <p:ext uri="{BB962C8B-B14F-4D97-AF65-F5344CB8AC3E}">
        <p14:creationId xmlns:p14="http://schemas.microsoft.com/office/powerpoint/2010/main" val="16770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3D08E517-0DF5-42AB-A316-CE77361FB385}"/>
              </a:ext>
            </a:extLst>
          </p:cNvPr>
          <p:cNvSpPr txBox="1">
            <a:spLocks/>
          </p:cNvSpPr>
          <p:nvPr/>
        </p:nvSpPr>
        <p:spPr>
          <a:xfrm>
            <a:off x="1109476" y="886346"/>
            <a:ext cx="7474172" cy="864892"/>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6336B"/>
                </a:solidFill>
                <a:effectLst/>
                <a:uLnTx/>
                <a:uFillTx/>
                <a:latin typeface="Calibri Light" panose="020F0302020204030204"/>
                <a:ea typeface="+mj-ea"/>
                <a:cs typeface="+mj-cs"/>
              </a:rPr>
              <a:t>Report on Gender Equality in Business Schools and Accreditation</a:t>
            </a:r>
            <a:r>
              <a:rPr kumimoji="0" lang="pl-PL" sz="4400" b="0" i="0" u="none" strike="noStrike" kern="1200" cap="none" spc="0" normalizeH="0" baseline="0" noProof="0" dirty="0">
                <a:ln>
                  <a:noFill/>
                </a:ln>
                <a:solidFill>
                  <a:srgbClr val="26336B"/>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26336B"/>
                </a:solidFill>
                <a:effectLst/>
                <a:uLnTx/>
                <a:uFillTx/>
                <a:latin typeface="Calibri Light" panose="020F0302020204030204"/>
                <a:ea typeface="+mj-ea"/>
                <a:cs typeface="+mj-cs"/>
              </a:rPr>
              <a:t>Institutions</a:t>
            </a:r>
            <a:br>
              <a:rPr kumimoji="0" lang="en-US" sz="4000" b="0" i="0" u="none" strike="noStrike" kern="1200" cap="none" spc="0" normalizeH="0" baseline="0" noProof="0" dirty="0">
                <a:ln>
                  <a:noFill/>
                </a:ln>
                <a:solidFill>
                  <a:srgbClr val="26336B"/>
                </a:solidFill>
                <a:effectLst/>
                <a:uLnTx/>
                <a:uFillTx/>
                <a:latin typeface="Calibri Light" panose="020F0302020204030204"/>
                <a:ea typeface="+mj-ea"/>
                <a:cs typeface="+mj-cs"/>
              </a:rPr>
            </a:br>
            <a:endParaRPr kumimoji="0" lang="nl-NL" sz="4000" b="0" i="0" u="none" strike="noStrike" kern="1200" cap="none" spc="0" normalizeH="0" baseline="0" noProof="0" dirty="0">
              <a:ln>
                <a:noFill/>
              </a:ln>
              <a:solidFill>
                <a:srgbClr val="26336B"/>
              </a:solidFill>
              <a:effectLst/>
              <a:uLnTx/>
              <a:uFillTx/>
              <a:latin typeface="Calibri Light" panose="020F0302020204030204"/>
              <a:ea typeface="+mj-ea"/>
              <a:cs typeface="+mj-cs"/>
            </a:endParaRPr>
          </a:p>
        </p:txBody>
      </p:sp>
      <p:cxnSp>
        <p:nvCxnSpPr>
          <p:cNvPr id="10" name="Straight Connector 4">
            <a:extLst>
              <a:ext uri="{FF2B5EF4-FFF2-40B4-BE49-F238E27FC236}">
                <a16:creationId xmlns:a16="http://schemas.microsoft.com/office/drawing/2014/main" id="{425023AA-D38B-4513-B881-650BB3111A73}"/>
              </a:ext>
            </a:extLst>
          </p:cNvPr>
          <p:cNvCxnSpPr>
            <a:cxnSpLocks/>
          </p:cNvCxnSpPr>
          <p:nvPr/>
        </p:nvCxnSpPr>
        <p:spPr>
          <a:xfrm flipH="1">
            <a:off x="4934793" y="2157697"/>
            <a:ext cx="14987" cy="3031623"/>
          </a:xfrm>
          <a:prstGeom prst="line">
            <a:avLst/>
          </a:prstGeom>
          <a:noFill/>
          <a:ln w="38100" cap="flat" cmpd="sng" algn="ctr">
            <a:solidFill>
              <a:srgbClr val="26336B"/>
            </a:solidFill>
            <a:prstDash val="solid"/>
            <a:miter lim="800000"/>
          </a:ln>
          <a:effectLst/>
        </p:spPr>
      </p:cxnSp>
      <p:cxnSp>
        <p:nvCxnSpPr>
          <p:cNvPr id="11" name="Straight Connector 10">
            <a:extLst>
              <a:ext uri="{FF2B5EF4-FFF2-40B4-BE49-F238E27FC236}">
                <a16:creationId xmlns:a16="http://schemas.microsoft.com/office/drawing/2014/main" id="{05F11A14-72AB-4838-A2FD-82878CEF7067}"/>
              </a:ext>
            </a:extLst>
          </p:cNvPr>
          <p:cNvCxnSpPr>
            <a:cxnSpLocks/>
          </p:cNvCxnSpPr>
          <p:nvPr/>
        </p:nvCxnSpPr>
        <p:spPr>
          <a:xfrm>
            <a:off x="797504" y="3024953"/>
            <a:ext cx="8529404" cy="0"/>
          </a:xfrm>
          <a:prstGeom prst="line">
            <a:avLst/>
          </a:prstGeom>
          <a:noFill/>
          <a:ln w="38100" cap="flat" cmpd="sng" algn="ctr">
            <a:solidFill>
              <a:srgbClr val="26336B"/>
            </a:solidFill>
            <a:prstDash val="solid"/>
            <a:miter lim="800000"/>
          </a:ln>
          <a:effectLst/>
        </p:spPr>
      </p:cxnSp>
      <p:sp>
        <p:nvSpPr>
          <p:cNvPr id="12" name="TextBox 15">
            <a:extLst>
              <a:ext uri="{FF2B5EF4-FFF2-40B4-BE49-F238E27FC236}">
                <a16:creationId xmlns:a16="http://schemas.microsoft.com/office/drawing/2014/main" id="{77BEEED4-2DDE-4662-BB26-A779E956FFA9}"/>
              </a:ext>
            </a:extLst>
          </p:cNvPr>
          <p:cNvSpPr txBox="1"/>
          <p:nvPr/>
        </p:nvSpPr>
        <p:spPr>
          <a:xfrm>
            <a:off x="1082321" y="3250328"/>
            <a:ext cx="3852472" cy="1938992"/>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prstClr val="black"/>
                </a:solidFill>
                <a:latin typeface="Calibri Light" panose="020F0302020204030204"/>
              </a:rPr>
              <a:t>Research Strategy</a:t>
            </a:r>
          </a:p>
          <a:p>
            <a:pPr marL="285750" indent="-285750">
              <a:buFont typeface="Courier New" panose="02070309020205020404" pitchFamily="49" charset="0"/>
              <a:buChar char="o"/>
            </a:pPr>
            <a:r>
              <a:rPr lang="en-US" sz="2000" dirty="0">
                <a:solidFill>
                  <a:prstClr val="black"/>
                </a:solidFill>
                <a:latin typeface="Calibri Light" panose="020F0302020204030204"/>
              </a:rPr>
              <a:t>Survey</a:t>
            </a:r>
          </a:p>
          <a:p>
            <a:pPr marL="285750" indent="-285750">
              <a:buFont typeface="Courier New" panose="02070309020205020404" pitchFamily="49" charset="0"/>
              <a:buChar char="o"/>
            </a:pPr>
            <a:r>
              <a:rPr lang="en-US" sz="2000" dirty="0">
                <a:solidFill>
                  <a:prstClr val="black"/>
                </a:solidFill>
                <a:latin typeface="Calibri Light" panose="020F0302020204030204"/>
              </a:rPr>
              <a:t>Interviews</a:t>
            </a:r>
          </a:p>
          <a:p>
            <a:pPr marL="285750" indent="-285750">
              <a:buFont typeface="Courier New" panose="02070309020205020404" pitchFamily="49" charset="0"/>
              <a:buChar char="o"/>
            </a:pPr>
            <a:r>
              <a:rPr lang="en-US" sz="2000" dirty="0">
                <a:solidFill>
                  <a:prstClr val="black"/>
                </a:solidFill>
                <a:latin typeface="Calibri Light" panose="020F0302020204030204"/>
              </a:rPr>
              <a:t>Institutional Report Chapters</a:t>
            </a:r>
          </a:p>
          <a:p>
            <a:pPr marL="285750" indent="-285750">
              <a:buFont typeface="Courier New" panose="02070309020205020404" pitchFamily="49" charset="0"/>
              <a:buChar char="o"/>
            </a:pPr>
            <a:r>
              <a:rPr lang="en-US" sz="2000" dirty="0">
                <a:solidFill>
                  <a:prstClr val="black"/>
                </a:solidFill>
                <a:latin typeface="Calibri Light" panose="020F0302020204030204"/>
              </a:rPr>
              <a:t>Introduction to Report</a:t>
            </a:r>
          </a:p>
          <a:p>
            <a:pPr marL="285750" indent="-285750">
              <a:buFont typeface="Courier New" panose="02070309020205020404" pitchFamily="49" charset="0"/>
              <a:buChar char="o"/>
            </a:pPr>
            <a:r>
              <a:rPr lang="en-US" sz="2000" dirty="0">
                <a:solidFill>
                  <a:prstClr val="black"/>
                </a:solidFill>
                <a:latin typeface="Calibri Light" panose="020F0302020204030204"/>
              </a:rPr>
              <a:t>Cross-Country Analysis</a:t>
            </a:r>
          </a:p>
        </p:txBody>
      </p:sp>
      <p:sp>
        <p:nvSpPr>
          <p:cNvPr id="13" name="TextBox 16">
            <a:extLst>
              <a:ext uri="{FF2B5EF4-FFF2-40B4-BE49-F238E27FC236}">
                <a16:creationId xmlns:a16="http://schemas.microsoft.com/office/drawing/2014/main" id="{BAAB4FC8-7846-4DA5-A1C1-FEC2E41FF77E}"/>
              </a:ext>
            </a:extLst>
          </p:cNvPr>
          <p:cNvSpPr txBox="1"/>
          <p:nvPr/>
        </p:nvSpPr>
        <p:spPr>
          <a:xfrm>
            <a:off x="1109476" y="2144242"/>
            <a:ext cx="3540504" cy="707886"/>
          </a:xfrm>
          <a:prstGeom prst="rect">
            <a:avLst/>
          </a:prstGeom>
          <a:noFill/>
        </p:spPr>
        <p:txBody>
          <a:bodyPr wrap="square" rtlCol="0">
            <a:spAutoFit/>
          </a:bodyPr>
          <a:lstStyle/>
          <a:p>
            <a:r>
              <a:rPr lang="en-US" sz="2000" b="1" dirty="0">
                <a:solidFill>
                  <a:prstClr val="black"/>
                </a:solidFill>
                <a:latin typeface="Calibri Light" panose="020F0302020204030204"/>
              </a:rPr>
              <a:t>Research stream A:</a:t>
            </a:r>
            <a:br>
              <a:rPr lang="en-US" sz="2000" b="1" dirty="0">
                <a:solidFill>
                  <a:prstClr val="black"/>
                </a:solidFill>
                <a:latin typeface="Calibri Light" panose="020F0302020204030204"/>
              </a:rPr>
            </a:br>
            <a:r>
              <a:rPr lang="en-US" sz="2000" b="1" dirty="0">
                <a:solidFill>
                  <a:prstClr val="black"/>
                </a:solidFill>
                <a:latin typeface="Calibri Light" panose="020F0302020204030204"/>
              </a:rPr>
              <a:t>GE in Consortium Schools</a:t>
            </a:r>
          </a:p>
        </p:txBody>
      </p:sp>
      <p:sp>
        <p:nvSpPr>
          <p:cNvPr id="14" name="TextBox 17">
            <a:extLst>
              <a:ext uri="{FF2B5EF4-FFF2-40B4-BE49-F238E27FC236}">
                <a16:creationId xmlns:a16="http://schemas.microsoft.com/office/drawing/2014/main" id="{F4C42085-8E4F-4CF0-9C76-E36004F2CCDE}"/>
              </a:ext>
            </a:extLst>
          </p:cNvPr>
          <p:cNvSpPr txBox="1"/>
          <p:nvPr/>
        </p:nvSpPr>
        <p:spPr>
          <a:xfrm>
            <a:off x="5194369" y="2157697"/>
            <a:ext cx="4077325" cy="707886"/>
          </a:xfrm>
          <a:prstGeom prst="rect">
            <a:avLst/>
          </a:prstGeom>
          <a:noFill/>
        </p:spPr>
        <p:txBody>
          <a:bodyPr wrap="square" rtlCol="0">
            <a:spAutoFit/>
          </a:bodyPr>
          <a:lstStyle/>
          <a:p>
            <a:r>
              <a:rPr lang="en-US" sz="2000" b="1" dirty="0">
                <a:solidFill>
                  <a:prstClr val="black"/>
                </a:solidFill>
                <a:latin typeface="Calibri Light" panose="020F0302020204030204"/>
              </a:rPr>
              <a:t>Research stream B:</a:t>
            </a:r>
          </a:p>
          <a:p>
            <a:r>
              <a:rPr lang="en-US" sz="2000" b="1" dirty="0">
                <a:solidFill>
                  <a:prstClr val="black"/>
                </a:solidFill>
                <a:latin typeface="Calibri Light" panose="020F0302020204030204"/>
              </a:rPr>
              <a:t>GE in Accreditation Institutions</a:t>
            </a:r>
          </a:p>
        </p:txBody>
      </p:sp>
      <p:sp>
        <p:nvSpPr>
          <p:cNvPr id="15" name="TextBox 18">
            <a:extLst>
              <a:ext uri="{FF2B5EF4-FFF2-40B4-BE49-F238E27FC236}">
                <a16:creationId xmlns:a16="http://schemas.microsoft.com/office/drawing/2014/main" id="{D3DC8F4F-FCC9-4B74-AE87-82B2B791216D}"/>
              </a:ext>
            </a:extLst>
          </p:cNvPr>
          <p:cNvSpPr txBox="1"/>
          <p:nvPr/>
        </p:nvSpPr>
        <p:spPr>
          <a:xfrm>
            <a:off x="5204615" y="3271634"/>
            <a:ext cx="4242216" cy="1323439"/>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prstClr val="black"/>
                </a:solidFill>
                <a:latin typeface="Calibri Light" panose="020F0302020204030204"/>
              </a:rPr>
              <a:t>Research Strategy</a:t>
            </a:r>
          </a:p>
          <a:p>
            <a:pPr marL="285750" indent="-285750">
              <a:buFont typeface="Courier New" panose="02070309020205020404" pitchFamily="49" charset="0"/>
              <a:buChar char="o"/>
            </a:pPr>
            <a:r>
              <a:rPr lang="en-US" sz="2000" dirty="0">
                <a:solidFill>
                  <a:prstClr val="black"/>
                </a:solidFill>
                <a:latin typeface="Calibri Light" panose="020F0302020204030204"/>
              </a:rPr>
              <a:t>Survey</a:t>
            </a:r>
          </a:p>
          <a:p>
            <a:pPr marL="285750" indent="-285750">
              <a:buFont typeface="Courier New" panose="02070309020205020404" pitchFamily="49" charset="0"/>
              <a:buChar char="o"/>
            </a:pPr>
            <a:r>
              <a:rPr lang="en-US" sz="2000" dirty="0">
                <a:solidFill>
                  <a:prstClr val="black"/>
                </a:solidFill>
                <a:latin typeface="Calibri Light" panose="020F0302020204030204"/>
              </a:rPr>
              <a:t>Interviews</a:t>
            </a:r>
          </a:p>
          <a:p>
            <a:pPr marL="285750" indent="-285750">
              <a:buFont typeface="Courier New" panose="02070309020205020404" pitchFamily="49" charset="0"/>
              <a:buChar char="o"/>
            </a:pPr>
            <a:r>
              <a:rPr lang="en-US" sz="2000" dirty="0">
                <a:solidFill>
                  <a:prstClr val="black"/>
                </a:solidFill>
                <a:latin typeface="Calibri Light" panose="020F0302020204030204"/>
              </a:rPr>
              <a:t>Chapter on Accreditation Institutions</a:t>
            </a:r>
          </a:p>
        </p:txBody>
      </p:sp>
    </p:spTree>
    <p:extLst>
      <p:ext uri="{BB962C8B-B14F-4D97-AF65-F5344CB8AC3E}">
        <p14:creationId xmlns:p14="http://schemas.microsoft.com/office/powerpoint/2010/main" val="280399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7094A38-7105-4DFB-9E41-B0409B2D5E23}"/>
              </a:ext>
            </a:extLst>
          </p:cNvPr>
          <p:cNvSpPr txBox="1">
            <a:spLocks/>
          </p:cNvSpPr>
          <p:nvPr/>
        </p:nvSpPr>
        <p:spPr>
          <a:xfrm>
            <a:off x="968802" y="807965"/>
            <a:ext cx="9098496" cy="2287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26336B"/>
                </a:solidFill>
                <a:effectLst/>
                <a:uLnTx/>
                <a:uFillTx/>
                <a:latin typeface="Calibri Light" panose="020F0302020204030204"/>
                <a:ea typeface="+mj-ea"/>
                <a:cs typeface="+mj-cs"/>
              </a:rPr>
              <a:t>GEP Implementation Plans and Guidelines</a:t>
            </a:r>
            <a:br>
              <a:rPr kumimoji="0" lang="sl-SI" sz="2400" b="1" i="0" u="none" strike="noStrike" kern="1200" cap="none" spc="0" normalizeH="0" baseline="0" noProof="0" dirty="0">
                <a:ln>
                  <a:noFill/>
                </a:ln>
                <a:solidFill>
                  <a:srgbClr val="26336B"/>
                </a:solidFill>
                <a:effectLst/>
                <a:uLnTx/>
                <a:uFillTx/>
                <a:latin typeface="Calibri Light" panose="020F0302020204030204"/>
                <a:ea typeface="+mj-ea"/>
                <a:cs typeface="+mj-cs"/>
              </a:rPr>
            </a:br>
            <a:endParaRPr kumimoji="0" lang="nl-NL" sz="2400" b="1" i="0" u="none" strike="noStrike" kern="1200" cap="none" spc="0" normalizeH="0" baseline="0" noProof="0" dirty="0">
              <a:ln>
                <a:noFill/>
              </a:ln>
              <a:solidFill>
                <a:srgbClr val="26336B"/>
              </a:solidFill>
              <a:effectLst/>
              <a:uLnTx/>
              <a:uFillTx/>
              <a:latin typeface="Calibri Light" panose="020F0302020204030204"/>
              <a:ea typeface="+mj-ea"/>
              <a:cs typeface="+mj-cs"/>
            </a:endParaRPr>
          </a:p>
        </p:txBody>
      </p:sp>
      <p:sp>
        <p:nvSpPr>
          <p:cNvPr id="3" name="PoljeZBesedilom 9">
            <a:extLst>
              <a:ext uri="{FF2B5EF4-FFF2-40B4-BE49-F238E27FC236}">
                <a16:creationId xmlns:a16="http://schemas.microsoft.com/office/drawing/2014/main" id="{F89CEFD6-7B69-4E43-8273-FC217DA906A2}"/>
              </a:ext>
            </a:extLst>
          </p:cNvPr>
          <p:cNvSpPr txBox="1"/>
          <p:nvPr/>
        </p:nvSpPr>
        <p:spPr>
          <a:xfrm>
            <a:off x="968802" y="2174535"/>
            <a:ext cx="9098496" cy="2323713"/>
          </a:xfrm>
          <a:prstGeom prst="rect">
            <a:avLst/>
          </a:prstGeom>
          <a:noFill/>
        </p:spPr>
        <p:txBody>
          <a:bodyPr wrap="square">
            <a:spAutoFit/>
          </a:bodyPr>
          <a:lstStyle/>
          <a:p>
            <a:endParaRPr lang="sl-SI" sz="2300" b="1" u="sng" dirty="0">
              <a:solidFill>
                <a:prstClr val="black"/>
              </a:solidFill>
              <a:latin typeface="Calibri Light" panose="020F0302020204030204"/>
            </a:endParaRPr>
          </a:p>
          <a:p>
            <a:pPr marL="285750" indent="-285750">
              <a:buFont typeface="Courier New" panose="02070309020205020404" pitchFamily="49" charset="0"/>
              <a:buChar char="o"/>
            </a:pPr>
            <a:r>
              <a:rPr lang="sl-SI" sz="2300" dirty="0">
                <a:solidFill>
                  <a:prstClr val="black"/>
                </a:solidFill>
                <a:latin typeface="Calibri Light" panose="020F0302020204030204"/>
              </a:rPr>
              <a:t>GEP Implementation Guidelines</a:t>
            </a:r>
          </a:p>
          <a:p>
            <a:pPr marL="285750" indent="-285750">
              <a:buFont typeface="Courier New" panose="02070309020205020404" pitchFamily="49" charset="0"/>
              <a:buChar char="o"/>
            </a:pPr>
            <a:endParaRPr lang="sl-SI" sz="1000" dirty="0">
              <a:solidFill>
                <a:prstClr val="black"/>
              </a:solidFill>
              <a:latin typeface="Calibri Light" panose="020F0302020204030204"/>
            </a:endParaRPr>
          </a:p>
          <a:p>
            <a:pPr marL="285750" indent="-285750">
              <a:buFont typeface="Courier New" panose="02070309020205020404" pitchFamily="49" charset="0"/>
              <a:buChar char="o"/>
            </a:pPr>
            <a:r>
              <a:rPr lang="en-US" sz="2300" dirty="0">
                <a:solidFill>
                  <a:prstClr val="black"/>
                </a:solidFill>
                <a:latin typeface="Calibri Light" panose="020F0302020204030204"/>
              </a:rPr>
              <a:t>LTT program</a:t>
            </a:r>
            <a:r>
              <a:rPr lang="sl-SI" sz="2300" dirty="0">
                <a:solidFill>
                  <a:prstClr val="black"/>
                </a:solidFill>
                <a:latin typeface="Calibri Light" panose="020F0302020204030204"/>
              </a:rPr>
              <a:t> </a:t>
            </a:r>
            <a:r>
              <a:rPr lang="en-US" sz="2300" dirty="0">
                <a:solidFill>
                  <a:prstClr val="black"/>
                </a:solidFill>
                <a:latin typeface="Calibri Light" panose="020F0302020204030204"/>
              </a:rPr>
              <a:t>on GE in Business</a:t>
            </a:r>
            <a:r>
              <a:rPr lang="sl-SI" sz="2300" dirty="0">
                <a:solidFill>
                  <a:prstClr val="black"/>
                </a:solidFill>
                <a:latin typeface="Calibri Light" panose="020F0302020204030204"/>
              </a:rPr>
              <a:t> </a:t>
            </a:r>
            <a:r>
              <a:rPr lang="en-US" sz="2300" dirty="0">
                <a:solidFill>
                  <a:prstClr val="black"/>
                </a:solidFill>
                <a:latin typeface="Calibri Light" panose="020F0302020204030204"/>
              </a:rPr>
              <a:t>Schools</a:t>
            </a:r>
            <a:endParaRPr lang="sl-SI" sz="2300" dirty="0">
              <a:solidFill>
                <a:prstClr val="black"/>
              </a:solidFill>
              <a:latin typeface="Calibri Light" panose="020F0302020204030204"/>
            </a:endParaRPr>
          </a:p>
          <a:p>
            <a:pPr marL="285750" indent="-285750">
              <a:buFont typeface="Courier New" panose="02070309020205020404" pitchFamily="49" charset="0"/>
              <a:buChar char="o"/>
            </a:pPr>
            <a:endParaRPr lang="sl-SI" sz="1000" dirty="0">
              <a:solidFill>
                <a:prstClr val="black"/>
              </a:solidFill>
              <a:latin typeface="Calibri Light" panose="020F0302020204030204"/>
            </a:endParaRPr>
          </a:p>
          <a:p>
            <a:pPr marL="285750" indent="-285750">
              <a:buFont typeface="Courier New" panose="02070309020205020404" pitchFamily="49" charset="0"/>
              <a:buChar char="o"/>
            </a:pPr>
            <a:r>
              <a:rPr lang="sl-SI" sz="2300" dirty="0">
                <a:solidFill>
                  <a:prstClr val="black"/>
                </a:solidFill>
                <a:latin typeface="Calibri Light" panose="020F0302020204030204"/>
              </a:rPr>
              <a:t>GEP Implementation Plans</a:t>
            </a:r>
          </a:p>
          <a:p>
            <a:pPr marL="285750" indent="-285750">
              <a:buFont typeface="Courier New" panose="02070309020205020404" pitchFamily="49" charset="0"/>
              <a:buChar char="o"/>
            </a:pPr>
            <a:endParaRPr lang="sl-SI" sz="1000" b="1" dirty="0">
              <a:solidFill>
                <a:prstClr val="black"/>
              </a:solidFill>
              <a:latin typeface="Calibri Light" panose="020F0302020204030204"/>
              <a:sym typeface="Symbol" panose="05050102010706020507" pitchFamily="18" charset="2"/>
            </a:endParaRPr>
          </a:p>
          <a:p>
            <a:pPr marL="285750" indent="-285750">
              <a:buFont typeface="Courier New" panose="02070309020205020404" pitchFamily="49" charset="0"/>
              <a:buChar char="o"/>
            </a:pPr>
            <a:r>
              <a:rPr lang="sl-SI" sz="2300" dirty="0">
                <a:solidFill>
                  <a:prstClr val="black"/>
                </a:solidFill>
                <a:latin typeface="Calibri Light" panose="020F0302020204030204"/>
                <a:sym typeface="Symbol" panose="05050102010706020507" pitchFamily="18" charset="2"/>
              </a:rPr>
              <a:t>Dissemination event for HEI</a:t>
            </a:r>
            <a:endParaRPr lang="sl-SI" sz="2000" dirty="0">
              <a:solidFill>
                <a:prstClr val="black"/>
              </a:solidFill>
              <a:latin typeface="Calibri Light" panose="020F0302020204030204"/>
            </a:endParaRPr>
          </a:p>
        </p:txBody>
      </p:sp>
    </p:spTree>
    <p:extLst>
      <p:ext uri="{BB962C8B-B14F-4D97-AF65-F5344CB8AC3E}">
        <p14:creationId xmlns:p14="http://schemas.microsoft.com/office/powerpoint/2010/main" val="38936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EC944B1-F2EF-4ABE-B8A2-933B06DA9547}"/>
              </a:ext>
            </a:extLst>
          </p:cNvPr>
          <p:cNvSpPr txBox="1"/>
          <p:nvPr/>
        </p:nvSpPr>
        <p:spPr>
          <a:xfrm>
            <a:off x="983436" y="1510668"/>
            <a:ext cx="8331645" cy="830997"/>
          </a:xfrm>
          <a:prstGeom prst="rect">
            <a:avLst/>
          </a:prstGeom>
          <a:noFill/>
        </p:spPr>
        <p:txBody>
          <a:bodyPr wrap="square" rtlCol="0">
            <a:spAutoFit/>
          </a:bodyPr>
          <a:lstStyle/>
          <a:p>
            <a:r>
              <a:rPr lang="sl-SI" sz="2400" dirty="0">
                <a:solidFill>
                  <a:srgbClr val="26336B"/>
                </a:solidFill>
                <a:latin typeface="Calibri Light" panose="020F0302020204030204"/>
              </a:rPr>
              <a:t>Gender Mainstreaming Accreditation</a:t>
            </a:r>
            <a:br>
              <a:rPr lang="sl-SI" sz="2400" b="1" dirty="0">
                <a:solidFill>
                  <a:srgbClr val="26336B"/>
                </a:solidFill>
                <a:latin typeface="Calibri Light" panose="020F0302020204030204"/>
              </a:rPr>
            </a:br>
            <a:endParaRPr lang="sl-SI" sz="2400" dirty="0">
              <a:solidFill>
                <a:prstClr val="black"/>
              </a:solidFill>
              <a:latin typeface="Calibri Light" panose="020F0302020204030204"/>
            </a:endParaRPr>
          </a:p>
        </p:txBody>
      </p:sp>
      <p:sp>
        <p:nvSpPr>
          <p:cNvPr id="5" name="TextBox 2">
            <a:extLst>
              <a:ext uri="{FF2B5EF4-FFF2-40B4-BE49-F238E27FC236}">
                <a16:creationId xmlns:a16="http://schemas.microsoft.com/office/drawing/2014/main" id="{BA054CB4-E1E2-4301-BF3C-DC59131EAECF}"/>
              </a:ext>
            </a:extLst>
          </p:cNvPr>
          <p:cNvSpPr txBox="1"/>
          <p:nvPr/>
        </p:nvSpPr>
        <p:spPr>
          <a:xfrm>
            <a:off x="983436" y="2698030"/>
            <a:ext cx="8012991" cy="1461939"/>
          </a:xfrm>
          <a:prstGeom prst="rect">
            <a:avLst/>
          </a:prstGeom>
          <a:noFill/>
        </p:spPr>
        <p:txBody>
          <a:bodyPr wrap="square" rtlCol="0">
            <a:spAutoFit/>
          </a:bodyPr>
          <a:lstStyle/>
          <a:p>
            <a:pPr marL="285750" indent="-285750">
              <a:buFont typeface="Courier New" panose="02070309020205020404" pitchFamily="49" charset="0"/>
              <a:buChar char="o"/>
            </a:pPr>
            <a:r>
              <a:rPr lang="sl-SI" sz="2300" dirty="0">
                <a:solidFill>
                  <a:prstClr val="black"/>
                </a:solidFill>
                <a:latin typeface="Calibri Light" panose="020F0302020204030204"/>
              </a:rPr>
              <a:t>LTT program for Accreditation Evaluators</a:t>
            </a:r>
          </a:p>
          <a:p>
            <a:pPr marL="285750" indent="-285750">
              <a:buFont typeface="Courier New" panose="02070309020205020404" pitchFamily="49" charset="0"/>
              <a:buChar char="o"/>
            </a:pPr>
            <a:r>
              <a:rPr lang="sl-SI" sz="2300" dirty="0">
                <a:solidFill>
                  <a:prstClr val="black"/>
                </a:solidFill>
                <a:latin typeface="Calibri Light" panose="020F0302020204030204"/>
              </a:rPr>
              <a:t>Guidelines for Accreditation Institutions</a:t>
            </a:r>
          </a:p>
          <a:p>
            <a:pPr marL="285750" indent="-285750">
              <a:buFont typeface="Courier New" panose="02070309020205020404" pitchFamily="49" charset="0"/>
              <a:buChar char="o"/>
            </a:pPr>
            <a:r>
              <a:rPr lang="sl-SI" sz="2300" dirty="0">
                <a:solidFill>
                  <a:prstClr val="black"/>
                </a:solidFill>
                <a:latin typeface="Calibri Light" panose="020F0302020204030204"/>
              </a:rPr>
              <a:t>Dissemination Event for Accreditation Institutions</a:t>
            </a:r>
          </a:p>
          <a:p>
            <a:pPr marL="742950" lvl="1" indent="-285750">
              <a:buFont typeface="Courier New" panose="02070309020205020404" pitchFamily="49" charset="0"/>
              <a:buChar char="o"/>
            </a:pPr>
            <a:endParaRPr lang="sl-SI" sz="2000" dirty="0">
              <a:solidFill>
                <a:prstClr val="black"/>
              </a:solidFill>
              <a:latin typeface="Calibri Light" panose="020F0302020204030204"/>
            </a:endParaRPr>
          </a:p>
        </p:txBody>
      </p:sp>
    </p:spTree>
    <p:extLst>
      <p:ext uri="{BB962C8B-B14F-4D97-AF65-F5344CB8AC3E}">
        <p14:creationId xmlns:p14="http://schemas.microsoft.com/office/powerpoint/2010/main" val="79158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B4A9FA10-15B1-4DF4-86F3-E283044920EA}"/>
              </a:ext>
            </a:extLst>
          </p:cNvPr>
          <p:cNvPicPr>
            <a:picLocks noChangeAspect="1"/>
          </p:cNvPicPr>
          <p:nvPr/>
        </p:nvPicPr>
        <p:blipFill>
          <a:blip r:embed="rId2"/>
          <a:stretch>
            <a:fillRect/>
          </a:stretch>
        </p:blipFill>
        <p:spPr>
          <a:xfrm>
            <a:off x="1943100" y="748455"/>
            <a:ext cx="6019800" cy="4857750"/>
          </a:xfrm>
          <a:prstGeom prst="rect">
            <a:avLst/>
          </a:prstGeom>
        </p:spPr>
      </p:pic>
    </p:spTree>
    <p:extLst>
      <p:ext uri="{BB962C8B-B14F-4D97-AF65-F5344CB8AC3E}">
        <p14:creationId xmlns:p14="http://schemas.microsoft.com/office/powerpoint/2010/main" val="385910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700" y="2210761"/>
            <a:ext cx="4592586" cy="1623742"/>
          </a:xfrm>
        </p:spPr>
        <p:txBody>
          <a:bodyPr/>
          <a:lstStyle/>
          <a:p>
            <a:r>
              <a:rPr lang="en-US" sz="3600" dirty="0"/>
              <a:t>Report on Gender Equality in Business Schools and Accreditation Institutions</a:t>
            </a:r>
            <a:r>
              <a:rPr lang="pl-PL" sz="3600" dirty="0"/>
              <a:t> - </a:t>
            </a:r>
            <a:r>
              <a:rPr lang="sl-SI" sz="3600" dirty="0"/>
              <a:t>CONCLUSIONS</a:t>
            </a:r>
            <a:br>
              <a:rPr lang="sl-SI" sz="2800" dirty="0"/>
            </a:br>
            <a:br>
              <a:rPr lang="sl-SI" dirty="0"/>
            </a:br>
            <a:br>
              <a:rPr lang="pl-PL" dirty="0"/>
            </a:br>
            <a:endParaRPr lang="en-GB" dirty="0"/>
          </a:p>
        </p:txBody>
      </p:sp>
      <p:pic>
        <p:nvPicPr>
          <p:cNvPr id="4" name="Obraz 3">
            <a:extLst>
              <a:ext uri="{FF2B5EF4-FFF2-40B4-BE49-F238E27FC236}">
                <a16:creationId xmlns:a16="http://schemas.microsoft.com/office/drawing/2014/main" id="{234C0630-143E-498C-B0C9-D94A004E69C1}"/>
              </a:ext>
            </a:extLst>
          </p:cNvPr>
          <p:cNvPicPr>
            <a:picLocks noChangeAspect="1"/>
          </p:cNvPicPr>
          <p:nvPr/>
        </p:nvPicPr>
        <p:blipFill>
          <a:blip r:embed="rId2"/>
          <a:stretch>
            <a:fillRect/>
          </a:stretch>
        </p:blipFill>
        <p:spPr>
          <a:xfrm>
            <a:off x="1109700" y="5024077"/>
            <a:ext cx="2016427" cy="347882"/>
          </a:xfrm>
          <a:prstGeom prst="rect">
            <a:avLst/>
          </a:prstGeom>
        </p:spPr>
      </p:pic>
      <p:pic>
        <p:nvPicPr>
          <p:cNvPr id="5" name="Picture 4" descr="Erasmus logo education website 2 – The European Sports NGO">
            <a:extLst>
              <a:ext uri="{FF2B5EF4-FFF2-40B4-BE49-F238E27FC236}">
                <a16:creationId xmlns:a16="http://schemas.microsoft.com/office/drawing/2014/main" id="{80A710F3-2DF9-4528-8473-8D57C9E2E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651" y="4984007"/>
            <a:ext cx="1379738" cy="42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2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20274-40CB-49E2-BC9B-CE7C869B00DA}"/>
              </a:ext>
            </a:extLst>
          </p:cNvPr>
          <p:cNvSpPr>
            <a:spLocks noGrp="1"/>
          </p:cNvSpPr>
          <p:nvPr>
            <p:ph type="body" sz="quarter" idx="10"/>
          </p:nvPr>
        </p:nvSpPr>
        <p:spPr>
          <a:xfrm>
            <a:off x="488950" y="499291"/>
            <a:ext cx="8928100" cy="5500915"/>
          </a:xfrm>
        </p:spPr>
        <p:txBody>
          <a:bodyPr/>
          <a:lstStyle/>
          <a:p>
            <a:r>
              <a:rPr lang="en-US" b="0" dirty="0"/>
              <a:t>Among the participants in the survey, 87.4% of students fell within the age range of 18-35, 77.5% of staff members were aged between 26 and 55, and 75.8% of leaders were in the 36-65 age bracket.</a:t>
            </a:r>
            <a:endParaRPr lang="sl-SI" sz="1400" b="0" dirty="0"/>
          </a:p>
          <a:p>
            <a:pPr marL="171450" indent="-171450">
              <a:buFont typeface="Arial" panose="020B0604020202020204" pitchFamily="34" charset="0"/>
              <a:buChar char="•"/>
            </a:pPr>
            <a:r>
              <a:rPr lang="sl-SI" sz="1100" b="0" dirty="0" err="1"/>
              <a:t>Regarding</a:t>
            </a:r>
            <a:r>
              <a:rPr lang="sl-SI" sz="1100" b="0" dirty="0"/>
              <a:t> </a:t>
            </a:r>
            <a:r>
              <a:rPr lang="en-US" sz="1100" dirty="0"/>
              <a:t>official documents related to gender equality </a:t>
            </a:r>
            <a:r>
              <a:rPr lang="en-US" sz="1100" b="0" dirty="0"/>
              <a:t>at their Higher Education Institutions (HEI)</a:t>
            </a:r>
            <a:r>
              <a:rPr lang="sl-SI" sz="1100" b="0" dirty="0"/>
              <a:t>, </a:t>
            </a:r>
            <a:r>
              <a:rPr lang="en-US" sz="1100" b="0" dirty="0"/>
              <a:t>72.4% of leaders responded affirmatively</a:t>
            </a:r>
            <a:r>
              <a:rPr lang="sl-SI" sz="1100" b="0" dirty="0"/>
              <a:t> (to </a:t>
            </a:r>
            <a:r>
              <a:rPr lang="sl-SI" sz="1100" b="0" dirty="0" err="1"/>
              <a:t>knowing</a:t>
            </a:r>
            <a:r>
              <a:rPr lang="sl-SI" sz="1100" b="0" dirty="0"/>
              <a:t> </a:t>
            </a:r>
            <a:r>
              <a:rPr lang="sl-SI" sz="1100" b="0" dirty="0" err="1"/>
              <a:t>them</a:t>
            </a:r>
            <a:r>
              <a:rPr lang="sl-SI" sz="1100" b="0" dirty="0"/>
              <a:t>), </a:t>
            </a:r>
            <a:r>
              <a:rPr lang="sl-SI" sz="1100" b="0" dirty="0" err="1"/>
              <a:t>whereas</a:t>
            </a:r>
            <a:r>
              <a:rPr lang="sl-SI" sz="1100" b="0" dirty="0"/>
              <a:t> </a:t>
            </a:r>
            <a:r>
              <a:rPr lang="en-GB" sz="1100" b="0" dirty="0"/>
              <a:t>82.1% of students and 53.2% of academic staff indicated they were unaware</a:t>
            </a:r>
            <a:r>
              <a:rPr lang="sl-SI" sz="1100" b="0" dirty="0"/>
              <a:t> (</a:t>
            </a:r>
            <a:r>
              <a:rPr lang="sl-SI" sz="1100" b="0" dirty="0" err="1"/>
              <a:t>of</a:t>
            </a:r>
            <a:r>
              <a:rPr lang="sl-SI" sz="1100" b="0" dirty="0"/>
              <a:t> </a:t>
            </a:r>
            <a:r>
              <a:rPr lang="sl-SI" sz="1100" b="0" dirty="0" err="1"/>
              <a:t>the</a:t>
            </a:r>
            <a:r>
              <a:rPr lang="sl-SI" sz="1100" b="0" dirty="0"/>
              <a:t> </a:t>
            </a:r>
            <a:r>
              <a:rPr lang="sl-SI" sz="1100" b="0" dirty="0" err="1"/>
              <a:t>documents</a:t>
            </a:r>
            <a:r>
              <a:rPr lang="sl-SI" sz="1100" b="0" dirty="0"/>
              <a:t>).</a:t>
            </a:r>
          </a:p>
          <a:p>
            <a:pPr marL="171450" indent="-171450">
              <a:buFont typeface="Arial" panose="020B0604020202020204" pitchFamily="34" charset="0"/>
              <a:buChar char="•"/>
            </a:pPr>
            <a:r>
              <a:rPr lang="en-GB" sz="1100" b="0" dirty="0"/>
              <a:t>In response to the question about </a:t>
            </a:r>
            <a:r>
              <a:rPr lang="en-GB" sz="1100" dirty="0"/>
              <a:t>HEI organising initiatives to support gender equality</a:t>
            </a:r>
            <a:r>
              <a:rPr lang="en-GB" sz="1100" b="0" dirty="0"/>
              <a:t>, 69% of leaders answered positively, compared to 29.7% of students and 41.9% of academic staff.</a:t>
            </a:r>
            <a:endParaRPr lang="sl-SI" sz="1100" b="0" dirty="0"/>
          </a:p>
          <a:p>
            <a:pPr marL="171450" indent="-171450">
              <a:buFont typeface="Arial" panose="020B0604020202020204" pitchFamily="34" charset="0"/>
              <a:buChar char="•"/>
            </a:pPr>
            <a:r>
              <a:rPr lang="sl-SI" sz="1100" dirty="0"/>
              <a:t>Top </a:t>
            </a:r>
            <a:r>
              <a:rPr lang="sl-SI" sz="1100" dirty="0" err="1"/>
              <a:t>three</a:t>
            </a:r>
            <a:r>
              <a:rPr lang="sl-SI" sz="1100" dirty="0"/>
              <a:t> </a:t>
            </a:r>
            <a:r>
              <a:rPr lang="sl-SI" sz="1100" dirty="0" err="1"/>
              <a:t>topics</a:t>
            </a:r>
            <a:r>
              <a:rPr lang="sl-SI" sz="1100" dirty="0"/>
              <a:t> </a:t>
            </a:r>
            <a:r>
              <a:rPr lang="sl-SI" sz="1100" dirty="0" err="1"/>
              <a:t>for</a:t>
            </a:r>
            <a:r>
              <a:rPr lang="sl-SI" sz="1100" dirty="0"/>
              <a:t> future </a:t>
            </a:r>
            <a:r>
              <a:rPr lang="sl-SI" sz="1100" dirty="0" err="1"/>
              <a:t>gender</a:t>
            </a:r>
            <a:r>
              <a:rPr lang="sl-SI" sz="1100" dirty="0"/>
              <a:t> </a:t>
            </a:r>
            <a:r>
              <a:rPr lang="sl-SI" sz="1100" dirty="0" err="1"/>
              <a:t>equality</a:t>
            </a:r>
            <a:r>
              <a:rPr lang="sl-SI" sz="1100" dirty="0"/>
              <a:t> </a:t>
            </a:r>
            <a:r>
              <a:rPr lang="sl-SI" sz="1100" dirty="0" err="1"/>
              <a:t>events</a:t>
            </a:r>
            <a:r>
              <a:rPr lang="sl-SI" sz="1100" dirty="0"/>
              <a:t> </a:t>
            </a:r>
            <a:r>
              <a:rPr lang="sl-SI" sz="1100" b="0" dirty="0"/>
              <a:t>as </a:t>
            </a:r>
            <a:r>
              <a:rPr lang="sl-SI" sz="1100" b="0" dirty="0" err="1"/>
              <a:t>their</a:t>
            </a:r>
            <a:r>
              <a:rPr lang="sl-SI" sz="1100" b="0" dirty="0"/>
              <a:t> </a:t>
            </a:r>
            <a:r>
              <a:rPr lang="sl-SI" sz="1100" b="0" dirty="0" err="1"/>
              <a:t>HEI‘s</a:t>
            </a:r>
            <a:r>
              <a:rPr lang="sl-SI" sz="1100" b="0" dirty="0"/>
              <a:t> </a:t>
            </a:r>
            <a:r>
              <a:rPr lang="en-GB" sz="1100" b="0" dirty="0"/>
              <a:t>among students, academic staff, and leaders were Work-life balance, Career progression, and Equal pay. </a:t>
            </a:r>
            <a:endParaRPr lang="sl-SI" sz="1100" b="0" dirty="0"/>
          </a:p>
          <a:p>
            <a:pPr marL="171450" indent="-171450">
              <a:buFont typeface="Arial" panose="020B0604020202020204" pitchFamily="34" charset="0"/>
              <a:buChar char="•"/>
            </a:pPr>
            <a:r>
              <a:rPr lang="en-GB" sz="1100" b="0" dirty="0"/>
              <a:t>Regarding </a:t>
            </a:r>
            <a:r>
              <a:rPr lang="en-GB" sz="1100" dirty="0"/>
              <a:t>personal experiences of gender-based differential treatment</a:t>
            </a:r>
            <a:r>
              <a:rPr lang="en-GB" sz="1100" b="0" dirty="0"/>
              <a:t>, 24.2% of students, 19.4% of academic staff, and 17.2% of leaders reported having such experiences. </a:t>
            </a:r>
            <a:endParaRPr lang="sl-SI" sz="1100" b="0" dirty="0"/>
          </a:p>
          <a:p>
            <a:pPr marL="171450" indent="-171450">
              <a:buFont typeface="Arial" panose="020B0604020202020204" pitchFamily="34" charset="0"/>
              <a:buChar char="•"/>
            </a:pPr>
            <a:r>
              <a:rPr lang="en-GB" sz="1100" b="0" dirty="0"/>
              <a:t>In response to the question about </a:t>
            </a:r>
            <a:r>
              <a:rPr lang="en-GB" sz="1100" dirty="0"/>
              <a:t>specific situations they had personally experienced</a:t>
            </a:r>
            <a:r>
              <a:rPr lang="en-GB" sz="1100" b="0" dirty="0"/>
              <a:t>, 52.3% of students mentioned being judged about their ability and character. In comparison, 42% reported experiencing problems related to sexual harassment, such as inappropriate comments, jokes, or offensive language. Among academic staff, 75% said judgment regarding their ability and character, and 41.7% mentioned decisions related to their appearance and behaviour. </a:t>
            </a:r>
            <a:endParaRPr lang="sl-SI" sz="1100" b="0" dirty="0"/>
          </a:p>
          <a:p>
            <a:pPr marL="171450" indent="-171450">
              <a:buFont typeface="Arial" panose="020B0604020202020204" pitchFamily="34" charset="0"/>
              <a:buChar char="•"/>
            </a:pPr>
            <a:r>
              <a:rPr lang="en-GB" sz="1100" b="0" dirty="0"/>
              <a:t>Regarding witnessing </a:t>
            </a:r>
            <a:r>
              <a:rPr lang="en-GB" sz="1100" dirty="0"/>
              <a:t>gender-based differential treatment</a:t>
            </a:r>
            <a:r>
              <a:rPr lang="en-GB" sz="1100" b="0" dirty="0"/>
              <a:t>, 6.9% of leaders, 17.3% of students, and 22.6% of academic staff reported having observed such situations.</a:t>
            </a:r>
            <a:endParaRPr lang="sl-SI" sz="1100" b="0" dirty="0"/>
          </a:p>
          <a:p>
            <a:pPr marL="171450" indent="-171450">
              <a:buFont typeface="Arial" panose="020B0604020202020204" pitchFamily="34" charset="0"/>
              <a:buChar char="•"/>
            </a:pPr>
            <a:r>
              <a:rPr lang="sl-SI" sz="1100" dirty="0" err="1"/>
              <a:t>Leaders</a:t>
            </a:r>
            <a:r>
              <a:rPr lang="sl-SI" sz="1100" dirty="0"/>
              <a:t>‘ </a:t>
            </a:r>
            <a:r>
              <a:rPr lang="sl-SI" sz="1100" dirty="0" err="1"/>
              <a:t>actions</a:t>
            </a:r>
            <a:r>
              <a:rPr lang="sl-SI" sz="1100" dirty="0"/>
              <a:t> </a:t>
            </a:r>
            <a:r>
              <a:rPr lang="sl-SI" sz="1100" dirty="0" err="1"/>
              <a:t>that</a:t>
            </a:r>
            <a:r>
              <a:rPr lang="sl-SI" sz="1100" dirty="0"/>
              <a:t> </a:t>
            </a:r>
            <a:r>
              <a:rPr lang="sl-SI" sz="1100" dirty="0" err="1"/>
              <a:t>support</a:t>
            </a:r>
            <a:r>
              <a:rPr lang="sl-SI" sz="1100" dirty="0"/>
              <a:t> </a:t>
            </a:r>
            <a:r>
              <a:rPr lang="sl-SI" sz="1100" dirty="0" err="1"/>
              <a:t>gender</a:t>
            </a:r>
            <a:r>
              <a:rPr lang="sl-SI" sz="1100" dirty="0"/>
              <a:t> </a:t>
            </a:r>
            <a:r>
              <a:rPr lang="sl-SI" sz="1100" dirty="0" err="1"/>
              <a:t>equality</a:t>
            </a:r>
            <a:r>
              <a:rPr lang="sl-SI" sz="1100" dirty="0"/>
              <a:t> </a:t>
            </a:r>
            <a:r>
              <a:rPr lang="sl-SI" sz="1100" b="0" dirty="0"/>
              <a:t>are: </a:t>
            </a:r>
            <a:r>
              <a:rPr lang="en-GB" sz="1100" b="0" dirty="0"/>
              <a:t>avoiding gender differentiation in hiring and salary decisions, supporting family/private needs, conducting workshops on equal treatment, and maintaining a culture of respect. </a:t>
            </a:r>
            <a:endParaRPr lang="sl-SI" sz="1100" b="0" dirty="0"/>
          </a:p>
          <a:p>
            <a:pPr marL="171450" indent="-171450">
              <a:buFont typeface="Arial" panose="020B0604020202020204" pitchFamily="34" charset="0"/>
              <a:buChar char="•"/>
            </a:pPr>
            <a:r>
              <a:rPr lang="en-GB" sz="1100" dirty="0"/>
              <a:t>Students and academic staff </a:t>
            </a:r>
            <a:r>
              <a:rPr lang="en-GB" sz="1100" b="0" dirty="0"/>
              <a:t>suggested various </a:t>
            </a:r>
            <a:r>
              <a:rPr lang="en-GB" sz="1100" dirty="0"/>
              <a:t>actions for institutional leadership to improve gender </a:t>
            </a:r>
            <a:r>
              <a:rPr lang="en-GB" sz="1100" dirty="0" err="1"/>
              <a:t>equalit</a:t>
            </a:r>
            <a:r>
              <a:rPr lang="sl-SI" sz="1100" dirty="0"/>
              <a:t>y</a:t>
            </a:r>
            <a:r>
              <a:rPr lang="sl-SI" sz="1100" b="0" dirty="0"/>
              <a:t>:</a:t>
            </a:r>
            <a:r>
              <a:rPr lang="en-GB" sz="1100" b="0" dirty="0"/>
              <a:t> promoting women in leadership roles, implementing equality standards in accreditation systems, providing parental support and promoting work-life balance, informing employees about their rights, and organising anti-discrimination training. </a:t>
            </a:r>
            <a:endParaRPr lang="sl-SI" sz="1100" b="0" dirty="0"/>
          </a:p>
          <a:p>
            <a:pPr marL="171450" indent="-171450">
              <a:buFont typeface="Arial" panose="020B0604020202020204" pitchFamily="34" charset="0"/>
              <a:buChar char="•"/>
            </a:pPr>
            <a:r>
              <a:rPr lang="en-GB" sz="1100" b="0" dirty="0"/>
              <a:t>When university staff were asked if their </a:t>
            </a:r>
            <a:r>
              <a:rPr lang="en-GB" sz="1100" dirty="0"/>
              <a:t>career has been influenced by gender</a:t>
            </a:r>
            <a:r>
              <a:rPr lang="en-GB" sz="1100" b="0" dirty="0"/>
              <a:t>, only 8.68% of respondents agreed. When they were asked whether gender factors into achieving a favourable work-life balance at their institution, merely 11.78% of respondents concurred.</a:t>
            </a:r>
            <a:endParaRPr lang="sl-SI" sz="1100" u="sng" dirty="0"/>
          </a:p>
          <a:p>
            <a:pPr marL="531450" lvl="3" indent="-171450">
              <a:buFont typeface="Courier New" panose="02070309020205020404" pitchFamily="49" charset="0"/>
              <a:buChar char="o"/>
            </a:pPr>
            <a:endParaRPr lang="sl-SI" sz="1200" u="sng" dirty="0">
              <a:solidFill>
                <a:schemeClr val="tx1"/>
              </a:solidFill>
            </a:endParaRPr>
          </a:p>
          <a:p>
            <a:pPr marL="531450" lvl="3" indent="-171450">
              <a:buFont typeface="Courier New" panose="02070309020205020404" pitchFamily="49" charset="0"/>
              <a:buChar char="o"/>
            </a:pPr>
            <a:r>
              <a:rPr lang="en-GB" sz="1200" u="sng" dirty="0">
                <a:solidFill>
                  <a:schemeClr val="tx1"/>
                </a:solidFill>
              </a:rPr>
              <a:t>The survey data reveals varying levels of awareness and experiences related to gender equality across different groups, with leaders generally showing higher awareness and involvement in initiatives. </a:t>
            </a:r>
            <a:r>
              <a:rPr lang="sl-SI" sz="1200" u="sng" dirty="0">
                <a:solidFill>
                  <a:schemeClr val="tx1"/>
                </a:solidFill>
              </a:rPr>
              <a:t>T</a:t>
            </a:r>
            <a:r>
              <a:rPr lang="en-GB" sz="1200" u="sng" dirty="0">
                <a:solidFill>
                  <a:schemeClr val="tx1"/>
                </a:solidFill>
              </a:rPr>
              <a:t>he responses suggest a strong desire to promote work-life balance, equal career opportunities, and awareness-raising efforts to improve gender equality within the academic community.</a:t>
            </a:r>
            <a:endParaRPr lang="sl-SI" sz="1200" b="0" u="sng" dirty="0">
              <a:solidFill>
                <a:schemeClr val="tx1"/>
              </a:solidFill>
            </a:endParaRPr>
          </a:p>
          <a:p>
            <a:pPr marL="171450" indent="-171450">
              <a:buFont typeface="Arial" panose="020B0604020202020204" pitchFamily="34" charset="0"/>
              <a:buChar char="•"/>
            </a:pPr>
            <a:endParaRPr lang="en-GB" sz="1100" b="0" dirty="0"/>
          </a:p>
        </p:txBody>
      </p:sp>
      <p:sp>
        <p:nvSpPr>
          <p:cNvPr id="3" name="Text Placeholder 2">
            <a:extLst>
              <a:ext uri="{FF2B5EF4-FFF2-40B4-BE49-F238E27FC236}">
                <a16:creationId xmlns:a16="http://schemas.microsoft.com/office/drawing/2014/main" id="{D640ECF3-B202-4C20-B107-9AE818CFBEB5}"/>
              </a:ext>
            </a:extLst>
          </p:cNvPr>
          <p:cNvSpPr>
            <a:spLocks noGrp="1"/>
          </p:cNvSpPr>
          <p:nvPr>
            <p:ph type="body" sz="quarter" idx="11"/>
          </p:nvPr>
        </p:nvSpPr>
        <p:spPr/>
        <p:txBody>
          <a:bodyPr/>
          <a:lstStyle/>
          <a:p>
            <a:endParaRPr lang="pl-PL"/>
          </a:p>
        </p:txBody>
      </p:sp>
    </p:spTree>
    <p:extLst>
      <p:ext uri="{BB962C8B-B14F-4D97-AF65-F5344CB8AC3E}">
        <p14:creationId xmlns:p14="http://schemas.microsoft.com/office/powerpoint/2010/main" val="2351542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Lst>
</file>

<file path=ppt/theme/theme1.xml><?xml version="1.0" encoding="utf-8"?>
<a:theme xmlns:a="http://schemas.openxmlformats.org/drawingml/2006/main" name="KPMG Report (A4) Feb 2022">
  <a:themeElements>
    <a:clrScheme name="Custom 41">
      <a:dk1>
        <a:srgbClr val="000000"/>
      </a:dk1>
      <a:lt1>
        <a:sysClr val="window" lastClr="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KPMG New Brand 2022">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Global Brand Refresh_Report" id="{EDB5C008-4550-4C42-B853-D65A6C7FD5DB}" vid="{612CA452-57B4-4D53-A740-6F6C45D0BEE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6EDF3C866754CBFA4C479B4CF6302" ma:contentTypeVersion="12" ma:contentTypeDescription="Utwórz nowy dokument." ma:contentTypeScope="" ma:versionID="ac4db3c9ab07ac8d88137b1e651ae781">
  <xsd:schema xmlns:xsd="http://www.w3.org/2001/XMLSchema" xmlns:xs="http://www.w3.org/2001/XMLSchema" xmlns:p="http://schemas.microsoft.com/office/2006/metadata/properties" xmlns:ns2="0e80faec-869d-4d78-bc77-aa803e25a043" xmlns:ns3="11209935-d4ac-4a46-b355-020487c94091" targetNamespace="http://schemas.microsoft.com/office/2006/metadata/properties" ma:root="true" ma:fieldsID="644841d67fc3f0911401761ed2bebb53" ns2:_="" ns3:_="">
    <xsd:import namespace="0e80faec-869d-4d78-bc77-aa803e25a043"/>
    <xsd:import namespace="11209935-d4ac-4a46-b355-020487c9409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80faec-869d-4d78-bc77-aa803e25a0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2d0ca83f-2e00-44df-9ea9-835aac2dc7c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09935-d4ac-4a46-b355-020487c9409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3c14412-b3fe-4dc3-ad2a-31ce371a74ed}" ma:internalName="TaxCatchAll" ma:showField="CatchAllData" ma:web="11209935-d4ac-4a46-b355-020487c9409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80faec-869d-4d78-bc77-aa803e25a043">
      <Terms xmlns="http://schemas.microsoft.com/office/infopath/2007/PartnerControls"/>
    </lcf76f155ced4ddcb4097134ff3c332f>
    <TaxCatchAll xmlns="11209935-d4ac-4a46-b355-020487c940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E1677-D2C2-49D4-AD7D-B62C734C7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80faec-869d-4d78-bc77-aa803e25a043"/>
    <ds:schemaRef ds:uri="11209935-d4ac-4a46-b355-020487c940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0A389E-F1E0-4A5D-804C-E31A4C13F7F9}">
  <ds:schemaRefs>
    <ds:schemaRef ds:uri="11209935-d4ac-4a46-b355-020487c94091"/>
    <ds:schemaRef ds:uri="http://www.w3.org/XML/1998/namespace"/>
    <ds:schemaRef ds:uri="http://purl.org/dc/terms/"/>
    <ds:schemaRef ds:uri="0e80faec-869d-4d78-bc77-aa803e25a04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B2681DD2-6AE1-4BE5-B62C-44E3BC29D4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KPMG Report Standard Template</Template>
  <TotalTime>59</TotalTime>
  <Words>1050</Words>
  <Application>Microsoft Office PowerPoint</Application>
  <PresentationFormat>Papier A4 (210x297 mm)</PresentationFormat>
  <Paragraphs>89</Paragraphs>
  <Slides>16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16</vt:i4>
      </vt:variant>
    </vt:vector>
  </HeadingPairs>
  <TitlesOfParts>
    <vt:vector size="22" baseType="lpstr">
      <vt:lpstr>Calibri Light</vt:lpstr>
      <vt:lpstr>Symbol</vt:lpstr>
      <vt:lpstr>Arial</vt:lpstr>
      <vt:lpstr>Courier New</vt:lpstr>
      <vt:lpstr>KPMG Bold</vt:lpstr>
      <vt:lpstr>KPMG Report (A4) Feb 2022</vt:lpstr>
      <vt:lpstr>Building a More Inclusive University: The Importance  of Gender Equality in the Light  of Accreditation Standards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Report on Gender Equality in Business Schools and Accreditation Institutions - CONCLUSIONS   </vt:lpstr>
      <vt:lpstr>Prezentacja programu PowerPoint</vt:lpstr>
      <vt:lpstr>Students’ data per participant </vt:lpstr>
      <vt:lpstr>Employees’ data per participant</vt:lpstr>
      <vt:lpstr>Leadership data per participant</vt:lpstr>
      <vt:lpstr>CHALLENGES</vt:lpstr>
      <vt:lpstr>Prezentacja programu PowerPoint</vt:lpstr>
      <vt:lpstr>Prezentacja programu PowerPoint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template</dc:title>
  <dc:creator>Sabat, Anna</dc:creator>
  <cp:lastModifiedBy>Paweł Urgacz</cp:lastModifiedBy>
  <cp:revision>11</cp:revision>
  <dcterms:created xsi:type="dcterms:W3CDTF">2023-02-14T15:13:26Z</dcterms:created>
  <dcterms:modified xsi:type="dcterms:W3CDTF">2023-11-10T08:17:15Z</dcterms:modified>
  <cp:category>KPMG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0x010100B306EDF3C866754CBFA4C479B4CF6302</vt:lpwstr>
  </property>
</Properties>
</file>