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8" r:id="rId4"/>
    <p:sldId id="259" r:id="rId5"/>
    <p:sldId id="260" r:id="rId6"/>
    <p:sldId id="257" r:id="rId7"/>
    <p:sldId id="297" r:id="rId8"/>
    <p:sldId id="295" r:id="rId9"/>
    <p:sldId id="298" r:id="rId10"/>
    <p:sldId id="276" r:id="rId11"/>
    <p:sldId id="299" r:id="rId12"/>
    <p:sldId id="301" r:id="rId13"/>
    <p:sldId id="303" r:id="rId14"/>
    <p:sldId id="271" r:id="rId15"/>
    <p:sldId id="272" r:id="rId16"/>
    <p:sldId id="273" r:id="rId17"/>
    <p:sldId id="331" r:id="rId18"/>
    <p:sldId id="332" r:id="rId19"/>
    <p:sldId id="274" r:id="rId20"/>
    <p:sldId id="306" r:id="rId21"/>
    <p:sldId id="307" r:id="rId22"/>
    <p:sldId id="308" r:id="rId23"/>
    <p:sldId id="309" r:id="rId24"/>
    <p:sldId id="333" r:id="rId25"/>
    <p:sldId id="334" r:id="rId26"/>
    <p:sldId id="310" r:id="rId27"/>
    <p:sldId id="311" r:id="rId28"/>
    <p:sldId id="312" r:id="rId29"/>
    <p:sldId id="313" r:id="rId30"/>
    <p:sldId id="315" r:id="rId31"/>
    <p:sldId id="317" r:id="rId32"/>
    <p:sldId id="316" r:id="rId33"/>
    <p:sldId id="335" r:id="rId34"/>
    <p:sldId id="336" r:id="rId35"/>
    <p:sldId id="337" r:id="rId36"/>
    <p:sldId id="338" r:id="rId37"/>
    <p:sldId id="343" r:id="rId38"/>
    <p:sldId id="318" r:id="rId39"/>
    <p:sldId id="320" r:id="rId40"/>
    <p:sldId id="321" r:id="rId41"/>
    <p:sldId id="323" r:id="rId42"/>
    <p:sldId id="322" r:id="rId43"/>
    <p:sldId id="339" r:id="rId44"/>
    <p:sldId id="324" r:id="rId45"/>
    <p:sldId id="325" r:id="rId46"/>
    <p:sldId id="341" r:id="rId47"/>
    <p:sldId id="326" r:id="rId48"/>
    <p:sldId id="340" r:id="rId49"/>
    <p:sldId id="342" r:id="rId5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>
        <p:scale>
          <a:sx n="71" d="100"/>
          <a:sy n="71" d="100"/>
        </p:scale>
        <p:origin x="-270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CB154D-799A-41C0-A1AB-E9A48EA9DFFF}" type="datetimeFigureOut">
              <a:rPr lang="nl-BE" smtClean="0"/>
              <a:pPr/>
              <a:t>22/11/2013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504954-F870-4B54-9C0D-DFBDD1935B1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docid=WCMVMBLUaLM2dM&amp;tbnid=zPxnn9qN4rOSXM:&amp;ved=0CAUQjRw&amp;url=http://info.netcenter.net/Blog/bid/310607/Enhancing-the-Customer-Experience-with-Project-Management&amp;ei=jHOOUr2OH46X0QW58oDYAg&amp;bvm=bv.56988011,d.d2k&amp;psig=AFQjCNEunY2-qD2qHkKB4h0rY_ju7sAOpw&amp;ust=1385153791597095" TargetMode="External"/><Relationship Id="rId2" Type="http://schemas.openxmlformats.org/officeDocument/2006/relationships/hyperlink" Target="What%20is%20Project%20Management_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antastic%20motivational%20teamwork%20montage%20video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Take%20The%20Bus%20l%20De%20Lijn%20l%20HD%20funny%20videos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343000"/>
          </a:xfrm>
          <a:noFill/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C00000"/>
                </a:solidFill>
              </a:rPr>
              <a:t>Casestudy: </a:t>
            </a:r>
          </a:p>
          <a:p>
            <a:r>
              <a:rPr lang="en-US" sz="4000" smtClean="0">
                <a:solidFill>
                  <a:srgbClr val="C00000"/>
                </a:solidFill>
              </a:rPr>
              <a:t>European Education Programme</a:t>
            </a:r>
            <a:endParaRPr lang="nl-BE" sz="400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Managing an international project: do you have what it takes? 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Leadership</a:t>
            </a:r>
            <a:endParaRPr lang="nl-BE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YES</a:t>
                      </a:r>
                      <a:endParaRPr lang="nl-BE" sz="24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NO</a:t>
                      </a:r>
                      <a:endParaRPr lang="nl-BE" sz="24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Japan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Ukraine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Sweden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Slovakija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Denmark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Turkey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Norway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China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The </a:t>
                      </a:r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Netherlands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Russia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Ireland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Cyprus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Estonia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France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Finland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Latvia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UK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Lithuania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USA</a:t>
                      </a:r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endParaRPr lang="nl-BE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3744416" cy="1143000"/>
          </a:xfrm>
          <a:noFill/>
        </p:spPr>
        <p:txBody>
          <a:bodyPr/>
          <a:lstStyle/>
          <a:p>
            <a:r>
              <a:rPr lang="nl-BE" b="1" u="sng" dirty="0" smtClean="0">
                <a:solidFill>
                  <a:srgbClr val="C00000"/>
                </a:solidFill>
              </a:rPr>
              <a:t>Project manager</a:t>
            </a:r>
            <a:endParaRPr lang="nl-BE" b="1" u="sng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358559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b="1" dirty="0" smtClean="0"/>
              <a:t>= the </a:t>
            </a:r>
            <a:r>
              <a:rPr lang="nl-BE" b="1" dirty="0" err="1" smtClean="0"/>
              <a:t>factual</a:t>
            </a:r>
            <a:r>
              <a:rPr lang="nl-BE" b="1" dirty="0" smtClean="0"/>
              <a:t> </a:t>
            </a:r>
            <a:r>
              <a:rPr lang="nl-BE" b="1" dirty="0" err="1" smtClean="0"/>
              <a:t>dimension</a:t>
            </a:r>
            <a:endParaRPr lang="nl-BE" b="1" dirty="0" smtClean="0"/>
          </a:p>
          <a:p>
            <a:r>
              <a:rPr lang="nl-BE" dirty="0" smtClean="0"/>
              <a:t>Planning</a:t>
            </a:r>
          </a:p>
          <a:p>
            <a:r>
              <a:rPr lang="nl-BE" dirty="0" err="1" smtClean="0"/>
              <a:t>Organisation</a:t>
            </a:r>
            <a:endParaRPr lang="nl-BE" dirty="0" smtClean="0"/>
          </a:p>
          <a:p>
            <a:r>
              <a:rPr lang="nl-BE" dirty="0" err="1" smtClean="0"/>
              <a:t>Monitoring</a:t>
            </a:r>
            <a:endParaRPr lang="nl-BE" dirty="0" smtClean="0"/>
          </a:p>
          <a:p>
            <a:r>
              <a:rPr lang="nl-BE" dirty="0" err="1" smtClean="0"/>
              <a:t>Contractual</a:t>
            </a:r>
            <a:r>
              <a:rPr lang="nl-BE" dirty="0" smtClean="0"/>
              <a:t> management</a:t>
            </a:r>
          </a:p>
          <a:p>
            <a:r>
              <a:rPr lang="nl-BE" dirty="0" smtClean="0"/>
              <a:t>Financial management</a:t>
            </a:r>
          </a:p>
          <a:p>
            <a:r>
              <a:rPr lang="nl-BE" dirty="0" err="1" smtClean="0"/>
              <a:t>Reporting</a:t>
            </a:r>
            <a:r>
              <a:rPr lang="nl-BE" dirty="0" smtClean="0"/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16016" y="260648"/>
            <a:ext cx="3168352" cy="1143000"/>
          </a:xfrm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Leadership</a:t>
            </a:r>
            <a:endParaRPr kumimoji="0" lang="nl-BE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788024" y="1412776"/>
            <a:ext cx="3672408" cy="518457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the </a:t>
            </a:r>
            <a:r>
              <a:rPr kumimoji="0" lang="nl-B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interpersonal</a:t>
            </a:r>
            <a:r>
              <a:rPr kumimoji="0" lang="nl-BE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</a:t>
            </a:r>
            <a:endParaRPr kumimoji="0" lang="nl-BE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goals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nl-BE" sz="2600" dirty="0" err="1"/>
              <a:t>Values</a:t>
            </a:r>
            <a:r>
              <a:rPr lang="nl-BE" sz="2600" dirty="0"/>
              <a:t> </a:t>
            </a:r>
            <a:r>
              <a:rPr lang="nl-BE" sz="2600" dirty="0" err="1"/>
              <a:t>and</a:t>
            </a:r>
            <a:r>
              <a:rPr lang="nl-BE" sz="2600" dirty="0"/>
              <a:t> </a:t>
            </a:r>
            <a:r>
              <a:rPr lang="nl-BE" sz="2600" dirty="0" err="1"/>
              <a:t>inspiration</a:t>
            </a:r>
            <a:endParaRPr lang="nl-BE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nl-BE" sz="2600" dirty="0" smtClean="0"/>
              <a:t>Leads </a:t>
            </a:r>
            <a:r>
              <a:rPr lang="nl-BE" sz="2600" dirty="0" err="1" smtClean="0"/>
              <a:t>by</a:t>
            </a:r>
            <a:r>
              <a:rPr lang="nl-BE" sz="2600" dirty="0" smtClean="0"/>
              <a:t> </a:t>
            </a:r>
            <a:r>
              <a:rPr lang="nl-BE" sz="2600" dirty="0" err="1" smtClean="0"/>
              <a:t>example</a:t>
            </a: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building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encouragement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recognition</a:t>
            </a: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and feedback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</a:t>
            </a: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of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r>
              <a:rPr kumimoji="0" lang="nl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B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processes</a:t>
            </a:r>
            <a:endParaRPr kumimoji="0" lang="nl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nl-BE" sz="2600" dirty="0" err="1" smtClean="0"/>
              <a:t>Integrity</a:t>
            </a: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rgbClr val="C00000"/>
                </a:solidFill>
              </a:rPr>
              <a:t>Leadership</a:t>
            </a:r>
            <a:r>
              <a:rPr lang="nl-BE" dirty="0" smtClean="0">
                <a:solidFill>
                  <a:srgbClr val="C00000"/>
                </a:solidFill>
              </a:rPr>
              <a:t> in </a:t>
            </a:r>
            <a:r>
              <a:rPr lang="nl-BE" dirty="0" err="1" smtClean="0">
                <a:solidFill>
                  <a:srgbClr val="C00000"/>
                </a:solidFill>
              </a:rPr>
              <a:t>an</a:t>
            </a:r>
            <a:r>
              <a:rPr lang="nl-BE" dirty="0" smtClean="0">
                <a:solidFill>
                  <a:srgbClr val="C00000"/>
                </a:solidFill>
              </a:rPr>
              <a:t> international project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u="sng" dirty="0" err="1" smtClean="0"/>
              <a:t>Cooperative</a:t>
            </a:r>
            <a:r>
              <a:rPr lang="nl-BE" u="sng" dirty="0" smtClean="0"/>
              <a:t> and </a:t>
            </a:r>
            <a:r>
              <a:rPr lang="nl-BE" u="sng" dirty="0" err="1" smtClean="0"/>
              <a:t>democratic</a:t>
            </a:r>
            <a:endParaRPr lang="nl-BE" u="sng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Authorative</a:t>
            </a:r>
            <a:r>
              <a:rPr lang="nl-BE" dirty="0" smtClean="0"/>
              <a:t> and </a:t>
            </a:r>
            <a:r>
              <a:rPr lang="nl-BE" dirty="0" err="1" smtClean="0"/>
              <a:t>directive</a:t>
            </a:r>
            <a:endParaRPr lang="nl-BE" dirty="0" smtClean="0"/>
          </a:p>
          <a:p>
            <a:pPr marL="1588" indent="-1588">
              <a:buNone/>
              <a:tabLst>
                <a:tab pos="92075" algn="l"/>
              </a:tabLst>
            </a:pPr>
            <a:endParaRPr lang="nl-BE" dirty="0" smtClean="0"/>
          </a:p>
          <a:p>
            <a:pPr marL="1588" indent="-1588">
              <a:buNone/>
              <a:tabLst>
                <a:tab pos="92075" algn="l"/>
              </a:tabLst>
            </a:pPr>
            <a:endParaRPr lang="nl-BE" dirty="0" smtClean="0"/>
          </a:p>
          <a:p>
            <a:pPr marL="1588" indent="-1588" algn="ctr">
              <a:buNone/>
              <a:tabLst>
                <a:tab pos="92075" algn="l"/>
              </a:tabLst>
            </a:pPr>
            <a:r>
              <a:rPr lang="nl-BE" sz="4000" i="1" dirty="0" err="1" smtClean="0"/>
              <a:t>Leadership</a:t>
            </a:r>
            <a:r>
              <a:rPr lang="nl-BE" sz="4000" i="1" dirty="0" smtClean="0"/>
              <a:t> </a:t>
            </a:r>
            <a:r>
              <a:rPr lang="nl-BE" sz="4000" i="1" dirty="0" err="1" smtClean="0"/>
              <a:t>can</a:t>
            </a:r>
            <a:r>
              <a:rPr lang="nl-BE" sz="4000" i="1" dirty="0" smtClean="0"/>
              <a:t> </a:t>
            </a:r>
            <a:r>
              <a:rPr lang="nl-BE" sz="4000" i="1" dirty="0" err="1" smtClean="0"/>
              <a:t>make</a:t>
            </a:r>
            <a:r>
              <a:rPr lang="nl-BE" sz="4000" i="1" dirty="0" smtClean="0"/>
              <a:t> </a:t>
            </a:r>
            <a:r>
              <a:rPr lang="nl-BE" sz="4000" i="1" dirty="0" err="1" smtClean="0"/>
              <a:t>or</a:t>
            </a:r>
            <a:r>
              <a:rPr lang="nl-BE" sz="4000" i="1" dirty="0" smtClean="0"/>
              <a:t> break the project.</a:t>
            </a:r>
          </a:p>
          <a:p>
            <a:pPr marL="1588" indent="-1588" algn="ctr">
              <a:buNone/>
              <a:tabLst>
                <a:tab pos="92075" algn="l"/>
              </a:tabLst>
            </a:pPr>
            <a:endParaRPr lang="nl-BE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508518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 smtClean="0"/>
              <a:t>If</a:t>
            </a:r>
            <a:r>
              <a:rPr lang="nl-BE" sz="2400" b="1" dirty="0" smtClean="0"/>
              <a:t> a </a:t>
            </a:r>
            <a:r>
              <a:rPr lang="nl-BE" sz="2400" b="1" dirty="0" err="1" smtClean="0"/>
              <a:t>good</a:t>
            </a:r>
            <a:r>
              <a:rPr lang="nl-BE" sz="2400" b="1" dirty="0" smtClean="0"/>
              <a:t> leader has </a:t>
            </a:r>
            <a:r>
              <a:rPr lang="nl-BE" sz="2400" b="1" dirty="0" err="1" smtClean="0"/>
              <a:t>done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his</a:t>
            </a:r>
            <a:r>
              <a:rPr lang="nl-BE" sz="2400" b="1" dirty="0" smtClean="0"/>
              <a:t> job </a:t>
            </a:r>
            <a:r>
              <a:rPr lang="nl-BE" sz="2400" b="1" dirty="0" err="1" smtClean="0"/>
              <a:t>well</a:t>
            </a:r>
            <a:r>
              <a:rPr lang="nl-BE" sz="2400" b="1" dirty="0" smtClean="0"/>
              <a:t>, </a:t>
            </a:r>
          </a:p>
          <a:p>
            <a:pPr algn="ctr"/>
            <a:r>
              <a:rPr lang="nl-BE" sz="2400" b="1" dirty="0" err="1" smtClean="0"/>
              <a:t>people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will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think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they</a:t>
            </a:r>
            <a:r>
              <a:rPr lang="nl-BE" sz="2400" b="1" dirty="0" smtClean="0"/>
              <a:t> have all </a:t>
            </a:r>
            <a:r>
              <a:rPr lang="nl-BE" sz="2400" b="1" dirty="0" err="1" smtClean="0"/>
              <a:t>done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it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by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themselves</a:t>
            </a:r>
            <a:r>
              <a:rPr lang="nl-BE" sz="2400" b="1" dirty="0" smtClean="0"/>
              <a:t> </a:t>
            </a:r>
          </a:p>
          <a:p>
            <a:pPr algn="ctr"/>
            <a:r>
              <a:rPr lang="nl-BE" sz="2400" dirty="0" smtClean="0"/>
              <a:t>(K. </a:t>
            </a:r>
            <a:r>
              <a:rPr lang="nl-BE" sz="2400" dirty="0" err="1" smtClean="0"/>
              <a:t>Blanchard</a:t>
            </a:r>
            <a:r>
              <a:rPr lang="nl-BE" sz="2400" dirty="0" smtClean="0"/>
              <a:t>)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dirty="0" err="1" smtClean="0">
                <a:solidFill>
                  <a:schemeClr val="accent1"/>
                </a:solidFill>
              </a:rPr>
              <a:t>Leadership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competences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err="1" smtClean="0"/>
              <a:t>Inspiring</a:t>
            </a:r>
            <a:r>
              <a:rPr lang="nl-BE" dirty="0" smtClean="0"/>
              <a:t> and </a:t>
            </a:r>
            <a:r>
              <a:rPr lang="nl-BE" dirty="0" err="1" smtClean="0"/>
              <a:t>motivating</a:t>
            </a:r>
            <a:endParaRPr lang="nl-BE" dirty="0" smtClean="0"/>
          </a:p>
          <a:p>
            <a:r>
              <a:rPr lang="nl-BE" dirty="0" err="1" smtClean="0"/>
              <a:t>Communicating</a:t>
            </a:r>
            <a:r>
              <a:rPr lang="nl-BE" dirty="0" smtClean="0"/>
              <a:t> </a:t>
            </a:r>
            <a:r>
              <a:rPr lang="nl-BE" dirty="0" err="1" smtClean="0"/>
              <a:t>effectively</a:t>
            </a:r>
            <a:endParaRPr lang="nl-BE" dirty="0" smtClean="0"/>
          </a:p>
          <a:p>
            <a:r>
              <a:rPr lang="nl-BE" dirty="0" err="1" smtClean="0"/>
              <a:t>Practicing</a:t>
            </a:r>
            <a:r>
              <a:rPr lang="nl-BE" dirty="0" smtClean="0"/>
              <a:t> </a:t>
            </a:r>
            <a:r>
              <a:rPr lang="nl-BE" dirty="0" err="1" smtClean="0"/>
              <a:t>intercultural</a:t>
            </a:r>
            <a:r>
              <a:rPr lang="nl-BE" dirty="0" smtClean="0"/>
              <a:t> </a:t>
            </a:r>
            <a:r>
              <a:rPr lang="nl-BE" dirty="0" err="1" smtClean="0"/>
              <a:t>sensitivity</a:t>
            </a:r>
            <a:endParaRPr lang="nl-BE" dirty="0" smtClean="0"/>
          </a:p>
          <a:p>
            <a:r>
              <a:rPr lang="nl-BE" dirty="0" smtClean="0"/>
              <a:t>Building </a:t>
            </a:r>
            <a:r>
              <a:rPr lang="nl-BE" dirty="0" err="1" smtClean="0"/>
              <a:t>performing</a:t>
            </a:r>
            <a:r>
              <a:rPr lang="nl-BE" dirty="0" smtClean="0"/>
              <a:t> teams</a:t>
            </a:r>
          </a:p>
          <a:p>
            <a:r>
              <a:rPr lang="nl-BE" dirty="0" err="1" smtClean="0"/>
              <a:t>Solving</a:t>
            </a:r>
            <a:r>
              <a:rPr lang="nl-BE" dirty="0" smtClean="0"/>
              <a:t> </a:t>
            </a:r>
            <a:r>
              <a:rPr lang="nl-BE" dirty="0" err="1" smtClean="0"/>
              <a:t>emerging</a:t>
            </a:r>
            <a:r>
              <a:rPr lang="nl-BE" dirty="0" smtClean="0"/>
              <a:t> </a:t>
            </a:r>
            <a:r>
              <a:rPr lang="nl-BE" dirty="0" err="1" smtClean="0"/>
              <a:t>conflicts</a:t>
            </a:r>
            <a:r>
              <a:rPr lang="nl-BE" dirty="0" smtClean="0"/>
              <a:t> in a </a:t>
            </a:r>
            <a:r>
              <a:rPr lang="nl-BE" dirty="0" err="1" smtClean="0"/>
              <a:t>constructive</a:t>
            </a:r>
            <a:r>
              <a:rPr lang="nl-BE" dirty="0" smtClean="0"/>
              <a:t> </a:t>
            </a:r>
            <a:r>
              <a:rPr lang="nl-BE" dirty="0" err="1" smtClean="0"/>
              <a:t>way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606555" cy="239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940966"/>
          </a:xfrm>
          <a:noFill/>
        </p:spPr>
        <p:txBody>
          <a:bodyPr anchor="ctr">
            <a:normAutofit fontScale="90000"/>
          </a:bodyPr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Organisational</a:t>
            </a:r>
            <a:r>
              <a:rPr lang="nl-BE" b="1" u="sng" dirty="0" smtClean="0">
                <a:solidFill>
                  <a:schemeClr val="accent1"/>
                </a:solidFill>
              </a:rPr>
              <a:t> background of the team</a:t>
            </a:r>
          </a:p>
        </p:txBody>
      </p:sp>
      <p:sp>
        <p:nvSpPr>
          <p:cNvPr id="27651" name="Line 7"/>
          <p:cNvSpPr>
            <a:spLocks noChangeShapeType="1"/>
          </p:cNvSpPr>
          <p:nvPr/>
        </p:nvSpPr>
        <p:spPr bwMode="auto">
          <a:xfrm flipH="1" flipV="1">
            <a:off x="957263" y="1571625"/>
            <a:ext cx="46037" cy="3857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971600" y="5373216"/>
            <a:ext cx="7715250" cy="460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BE"/>
          </a:p>
        </p:txBody>
      </p:sp>
      <p:sp>
        <p:nvSpPr>
          <p:cNvPr id="27653" name="Line 10"/>
          <p:cNvSpPr>
            <a:spLocks noChangeShapeType="1"/>
          </p:cNvSpPr>
          <p:nvPr/>
        </p:nvSpPr>
        <p:spPr bwMode="auto">
          <a:xfrm flipV="1">
            <a:off x="1071563" y="1428750"/>
            <a:ext cx="6786562" cy="3956050"/>
          </a:xfrm>
          <a:prstGeom prst="line">
            <a:avLst/>
          </a:prstGeom>
          <a:noFill/>
          <a:ln w="31750">
            <a:solidFill>
              <a:srgbClr val="00445B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1857375" y="2928938"/>
            <a:ext cx="2279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nl-BE" sz="2000" b="1">
                <a:solidFill>
                  <a:srgbClr val="00B050"/>
                </a:solidFill>
                <a:latin typeface="Verdana" pitchFamily="34" charset="0"/>
              </a:rPr>
              <a:t>Network – </a:t>
            </a:r>
          </a:p>
          <a:p>
            <a:pPr algn="ctr" eaLnBrk="0" hangingPunct="0"/>
            <a:r>
              <a:rPr lang="nl-BE" sz="2000" b="1">
                <a:solidFill>
                  <a:srgbClr val="00B050"/>
                </a:solidFill>
                <a:latin typeface="Verdana" pitchFamily="34" charset="0"/>
              </a:rPr>
              <a:t>who you know</a:t>
            </a:r>
            <a:endParaRPr lang="nl-NL" sz="2000" b="1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3347864" y="5949280"/>
            <a:ext cx="2643188" cy="461963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NL" sz="2400" b="1" dirty="0" err="1">
                <a:solidFill>
                  <a:schemeClr val="bg1"/>
                </a:solidFill>
                <a:latin typeface="Verdana" pitchFamily="34" charset="0"/>
              </a:rPr>
              <a:t>Systematic</a:t>
            </a:r>
            <a:endParaRPr lang="nl-NL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 rot="-5400000">
            <a:off x="-445616" y="3334048"/>
            <a:ext cx="2000250" cy="461962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l-NL" sz="2400" b="1" dirty="0" err="1">
                <a:solidFill>
                  <a:schemeClr val="bg1"/>
                </a:solidFill>
                <a:latin typeface="Verdana" pitchFamily="34" charset="0"/>
              </a:rPr>
              <a:t>Organic</a:t>
            </a:r>
            <a:endParaRPr lang="nl-NL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4357688" y="1571625"/>
            <a:ext cx="2511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nl-BE" sz="2000" b="1">
                <a:solidFill>
                  <a:srgbClr val="0070C0"/>
                </a:solidFill>
                <a:latin typeface="Verdana" pitchFamily="34" charset="0"/>
              </a:rPr>
              <a:t>Flexible time</a:t>
            </a:r>
            <a:endParaRPr lang="nl-NL" sz="2000" b="1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071563" y="3786188"/>
            <a:ext cx="147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000" b="1" dirty="0" err="1">
                <a:solidFill>
                  <a:srgbClr val="7030A0"/>
                </a:solidFill>
                <a:latin typeface="Verdana" pitchFamily="34" charset="0"/>
              </a:rPr>
              <a:t>Who</a:t>
            </a:r>
            <a:r>
              <a:rPr lang="nl-BE" sz="2000" b="1" dirty="0">
                <a:solidFill>
                  <a:srgbClr val="7030A0"/>
                </a:solidFill>
                <a:latin typeface="Verdana" pitchFamily="34" charset="0"/>
              </a:rPr>
              <a:t> are </a:t>
            </a:r>
          </a:p>
          <a:p>
            <a:pPr algn="ctr">
              <a:defRPr/>
            </a:pPr>
            <a:r>
              <a:rPr lang="nl-BE" sz="2000" b="1" dirty="0" err="1">
                <a:solidFill>
                  <a:srgbClr val="7030A0"/>
                </a:solidFill>
                <a:latin typeface="Verdana" pitchFamily="34" charset="0"/>
              </a:rPr>
              <a:t>You</a:t>
            </a:r>
            <a:r>
              <a:rPr lang="nl-BE" sz="2000" b="1" dirty="0">
                <a:solidFill>
                  <a:srgbClr val="7030A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286000" y="4643438"/>
            <a:ext cx="1477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000" b="1" dirty="0" err="1">
                <a:solidFill>
                  <a:srgbClr val="7030A0"/>
                </a:solidFill>
                <a:latin typeface="Verdana" pitchFamily="34" charset="0"/>
              </a:rPr>
              <a:t>What</a:t>
            </a:r>
            <a:r>
              <a:rPr lang="nl-BE" sz="2000" b="1" dirty="0">
                <a:solidFill>
                  <a:srgbClr val="7030A0"/>
                </a:solidFill>
                <a:latin typeface="Verdana" pitchFamily="34" charset="0"/>
              </a:rPr>
              <a:t> do </a:t>
            </a:r>
          </a:p>
          <a:p>
            <a:pPr algn="ctr">
              <a:defRPr/>
            </a:pPr>
            <a:r>
              <a:rPr lang="nl-BE" sz="2000" b="1" dirty="0" err="1">
                <a:solidFill>
                  <a:srgbClr val="7030A0"/>
                </a:solidFill>
                <a:latin typeface="Verdana" pitchFamily="34" charset="0"/>
              </a:rPr>
              <a:t>you</a:t>
            </a:r>
            <a:r>
              <a:rPr lang="nl-BE" sz="2000" b="1" dirty="0">
                <a:solidFill>
                  <a:srgbClr val="7030A0"/>
                </a:solidFill>
                <a:latin typeface="Verdana" pitchFamily="34" charset="0"/>
              </a:rPr>
              <a:t> do?</a:t>
            </a:r>
          </a:p>
        </p:txBody>
      </p:sp>
      <p:sp>
        <p:nvSpPr>
          <p:cNvPr id="24588" name="Text Box 30"/>
          <p:cNvSpPr txBox="1">
            <a:spLocks noChangeArrowheads="1"/>
          </p:cNvSpPr>
          <p:nvPr/>
        </p:nvSpPr>
        <p:spPr bwMode="auto">
          <a:xfrm>
            <a:off x="5843587" y="5517232"/>
            <a:ext cx="330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2000" b="1" i="1" u="sng" dirty="0">
                <a:latin typeface="Verdana" pitchFamily="34" charset="0"/>
              </a:rPr>
              <a:t>Relations are </a:t>
            </a:r>
            <a:r>
              <a:rPr lang="nl-BE" sz="2000" b="1" i="1" u="sng" dirty="0" err="1">
                <a:latin typeface="Verdana" pitchFamily="34" charset="0"/>
              </a:rPr>
              <a:t>rational</a:t>
            </a:r>
            <a:endParaRPr lang="nl-BE" sz="2000" b="1" i="1" u="sng" dirty="0">
              <a:latin typeface="Verdana" pitchFamily="34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786188" y="3714750"/>
            <a:ext cx="208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BE" sz="2000" b="1">
                <a:solidFill>
                  <a:srgbClr val="00B050"/>
                </a:solidFill>
                <a:latin typeface="Verdana" pitchFamily="34" charset="0"/>
              </a:rPr>
              <a:t>Meritocracy</a:t>
            </a:r>
          </a:p>
          <a:p>
            <a:pPr eaLnBrk="0" hangingPunct="0"/>
            <a:r>
              <a:rPr lang="nl-BE" sz="2000" b="1">
                <a:solidFill>
                  <a:srgbClr val="00B050"/>
                </a:solidFill>
                <a:latin typeface="Verdana" pitchFamily="34" charset="0"/>
              </a:rPr>
              <a:t>(own merits)</a:t>
            </a:r>
          </a:p>
        </p:txBody>
      </p:sp>
      <p:sp>
        <p:nvSpPr>
          <p:cNvPr id="27662" name="Text Box 21"/>
          <p:cNvSpPr txBox="1">
            <a:spLocks noChangeArrowheads="1"/>
          </p:cNvSpPr>
          <p:nvPr/>
        </p:nvSpPr>
        <p:spPr bwMode="auto">
          <a:xfrm>
            <a:off x="3929063" y="2357438"/>
            <a:ext cx="135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BE" sz="2400" b="1">
                <a:solidFill>
                  <a:srgbClr val="C00000"/>
                </a:solidFill>
                <a:latin typeface="Verdana" pitchFamily="34" charset="0"/>
              </a:rPr>
              <a:t>People</a:t>
            </a:r>
            <a:endParaRPr lang="nl-NL" sz="2400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7663" name="Text Box 20"/>
          <p:cNvSpPr txBox="1">
            <a:spLocks noChangeArrowheads="1"/>
          </p:cNvSpPr>
          <p:nvPr/>
        </p:nvSpPr>
        <p:spPr bwMode="auto">
          <a:xfrm>
            <a:off x="5143500" y="3071813"/>
            <a:ext cx="149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BE" sz="2400" b="1">
                <a:solidFill>
                  <a:srgbClr val="C00000"/>
                </a:solidFill>
                <a:latin typeface="Verdana" pitchFamily="34" charset="0"/>
              </a:rPr>
              <a:t>Activity</a:t>
            </a:r>
            <a:endParaRPr lang="nl-NL" sz="2400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6715125" y="2071688"/>
            <a:ext cx="215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BE" sz="2000" b="1">
                <a:solidFill>
                  <a:srgbClr val="0070C0"/>
                </a:solidFill>
                <a:latin typeface="Verdana" pitchFamily="34" charset="0"/>
              </a:rPr>
              <a:t>Tangible time</a:t>
            </a:r>
          </a:p>
          <a:p>
            <a:pPr eaLnBrk="0" hangingPunct="0"/>
            <a:r>
              <a:rPr lang="nl-BE" sz="2000" b="1">
                <a:solidFill>
                  <a:srgbClr val="0070C0"/>
                </a:solidFill>
                <a:latin typeface="Verdana" pitchFamily="34" charset="0"/>
              </a:rPr>
              <a:t>(agenda)</a:t>
            </a:r>
            <a:endParaRPr lang="nl-NL" sz="2000" b="1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4593" name="Text Box 30"/>
          <p:cNvSpPr txBox="1">
            <a:spLocks noChangeArrowheads="1"/>
          </p:cNvSpPr>
          <p:nvPr/>
        </p:nvSpPr>
        <p:spPr bwMode="auto">
          <a:xfrm>
            <a:off x="323528" y="1124744"/>
            <a:ext cx="280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2000" b="1" i="1" u="sng" dirty="0" err="1">
                <a:latin typeface="Verdana" pitchFamily="34" charset="0"/>
              </a:rPr>
              <a:t>Personal</a:t>
            </a:r>
            <a:r>
              <a:rPr lang="nl-BE" sz="2000" b="1" i="1" u="sng" dirty="0">
                <a:latin typeface="Verdana" pitchFamily="34" charset="0"/>
              </a:rPr>
              <a:t>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Organisation</a:t>
            </a:r>
            <a:endParaRPr lang="nl-BE" b="1" u="sng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5770673"/>
              </p:ext>
            </p:extLst>
          </p:nvPr>
        </p:nvGraphicFramePr>
        <p:xfrm>
          <a:off x="899592" y="2132856"/>
          <a:ext cx="77724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Organic</a:t>
                      </a:r>
                      <a:endParaRPr lang="nl-BE" sz="20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Systematic</a:t>
                      </a:r>
                      <a:endParaRPr lang="nl-BE" sz="20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Lithuania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Denmark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Bulgaria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Switserland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Russia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Finland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Turkey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Sweden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Greece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Germany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Spain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Austria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UK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Norway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b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The </a:t>
                      </a:r>
                      <a:r>
                        <a:rPr lang="nl-BE" b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Netherlands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USA</a:t>
                      </a:r>
                      <a:endParaRPr lang="nl-BE" b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86360" marR="863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Organisation</a:t>
            </a:r>
            <a:r>
              <a:rPr lang="nl-BE" b="1" u="sng" dirty="0" smtClean="0">
                <a:solidFill>
                  <a:schemeClr val="accent1"/>
                </a:solidFill>
              </a:rPr>
              <a:t> &amp; training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454702"/>
              </p:ext>
            </p:extLst>
          </p:nvPr>
        </p:nvGraphicFramePr>
        <p:xfrm>
          <a:off x="914400" y="1447800"/>
          <a:ext cx="7772400" cy="513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41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3200" b="1" kern="12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Organic</a:t>
                      </a:r>
                      <a:endParaRPr lang="nl-BE" sz="32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3200" b="1" kern="12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Systematic</a:t>
                      </a:r>
                      <a:endParaRPr lang="nl-BE" sz="3200" b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1"/>
                    </a:solidFill>
                  </a:tcPr>
                </a:tc>
              </a:tr>
              <a:tr h="962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1" i="1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Focus on personal </a:t>
                      </a:r>
                      <a:r>
                        <a:rPr lang="nl-BE" sz="1800" b="1" i="1" kern="12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staff</a:t>
                      </a:r>
                      <a:r>
                        <a:rPr lang="nl-BE" sz="1800" b="1" i="1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management</a:t>
                      </a:r>
                      <a:endParaRPr lang="nl-BE" sz="1800" b="1" i="1" kern="1200" dirty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1" i="1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Focus </a:t>
                      </a:r>
                      <a:r>
                        <a:rPr lang="nl-BE" sz="1800" b="1" i="1" kern="12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on</a:t>
                      </a:r>
                      <a:r>
                        <a:rPr lang="nl-BE" sz="1800" b="1" i="1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800" b="1" i="1" kern="12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visible</a:t>
                      </a:r>
                      <a:r>
                        <a:rPr lang="nl-BE" sz="1800" b="1" i="1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management</a:t>
                      </a:r>
                    </a:p>
                  </a:txBody>
                  <a:tcPr marL="86360" marR="86360" anchor="ctr">
                    <a:solidFill>
                      <a:schemeClr val="accent1"/>
                    </a:solidFill>
                  </a:tcPr>
                </a:tc>
              </a:tr>
              <a:tr h="538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Leadership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Budgetting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/>
                </a:tc>
              </a:tr>
              <a:tr h="5994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Team building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u="sng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Planning</a:t>
                      </a:r>
                      <a:endParaRPr lang="nl-BE" sz="1800" b="0" u="sng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Verbal training: </a:t>
                      </a:r>
                    </a:p>
                    <a:p>
                      <a:pPr marL="0" algn="ctr" defTabSz="914400" rtl="0" eaLnBrk="1" latinLnBrk="0" hangingPunct="1"/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listening</a:t>
                      </a:r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skills</a:t>
                      </a:r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, feedback, …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Performance and </a:t>
                      </a:r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interviews</a:t>
                      </a:r>
                    </a:p>
                  </a:txBody>
                  <a:tcPr marL="86360" marR="86360" anchor="ctr"/>
                </a:tc>
              </a:tr>
              <a:tr h="5966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Presentations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Company </a:t>
                      </a:r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rules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Motivation</a:t>
                      </a:r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strategies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Quality</a:t>
                      </a:r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systems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/>
                </a:tc>
              </a:tr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8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Meeting </a:t>
                      </a:r>
                      <a:r>
                        <a:rPr lang="nl-BE" sz="18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skills</a:t>
                      </a:r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l-BE" sz="18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86360" marR="8636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Planning </a:t>
            </a:r>
            <a:r>
              <a:rPr lang="nl-BE" dirty="0" err="1" smtClean="0">
                <a:solidFill>
                  <a:schemeClr val="accent1"/>
                </a:solidFill>
              </a:rPr>
              <a:t>aspects</a:t>
            </a:r>
            <a:r>
              <a:rPr lang="nl-BE" dirty="0" smtClean="0">
                <a:solidFill>
                  <a:schemeClr val="accent1"/>
                </a:solidFill>
              </a:rPr>
              <a:t> - practical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044834" cy="441272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71600" y="1600200"/>
            <a:ext cx="7715200" cy="4997152"/>
          </a:xfrm>
        </p:spPr>
        <p:txBody>
          <a:bodyPr>
            <a:normAutofit/>
          </a:bodyPr>
          <a:lstStyle/>
          <a:p>
            <a:r>
              <a:rPr lang="nl-BE" dirty="0" smtClean="0"/>
              <a:t>Tree diagram of all ‘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packages</a:t>
            </a:r>
            <a:r>
              <a:rPr lang="nl-BE" dirty="0" smtClean="0"/>
              <a:t>’, content and </a:t>
            </a:r>
            <a:r>
              <a:rPr lang="nl-BE" dirty="0" err="1" smtClean="0"/>
              <a:t>coordination</a:t>
            </a: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Planning </a:t>
            </a:r>
            <a:r>
              <a:rPr lang="nl-BE" dirty="0" err="1" smtClean="0">
                <a:solidFill>
                  <a:schemeClr val="accent1"/>
                </a:solidFill>
              </a:rPr>
              <a:t>aspects</a:t>
            </a:r>
            <a:r>
              <a:rPr lang="nl-BE" dirty="0" smtClean="0">
                <a:solidFill>
                  <a:schemeClr val="accent1"/>
                </a:solidFill>
              </a:rPr>
              <a:t> - practical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71600" y="1600200"/>
            <a:ext cx="7715200" cy="4997152"/>
          </a:xfrm>
        </p:spPr>
        <p:txBody>
          <a:bodyPr>
            <a:normAutofit/>
          </a:bodyPr>
          <a:lstStyle/>
          <a:p>
            <a:r>
              <a:rPr lang="nl-BE" dirty="0" err="1" smtClean="0"/>
              <a:t>Gantt</a:t>
            </a:r>
            <a:r>
              <a:rPr lang="nl-BE" dirty="0" smtClean="0"/>
              <a:t> </a:t>
            </a:r>
            <a:r>
              <a:rPr lang="nl-BE" dirty="0" err="1" smtClean="0"/>
              <a:t>chart</a:t>
            </a:r>
            <a:r>
              <a:rPr lang="nl-BE" dirty="0" smtClean="0"/>
              <a:t>: project </a:t>
            </a:r>
            <a:r>
              <a:rPr lang="nl-BE" dirty="0" err="1" smtClean="0"/>
              <a:t>schedule</a:t>
            </a:r>
            <a:r>
              <a:rPr lang="nl-BE" dirty="0" smtClean="0"/>
              <a:t> </a:t>
            </a:r>
            <a:r>
              <a:rPr lang="nl-BE" dirty="0" err="1" smtClean="0"/>
              <a:t>combined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start and end of </a:t>
            </a:r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package</a:t>
            </a:r>
            <a:r>
              <a:rPr lang="nl-BE" dirty="0" smtClean="0"/>
              <a:t> – </a:t>
            </a:r>
            <a:r>
              <a:rPr lang="nl-BE" dirty="0" err="1" smtClean="0"/>
              <a:t>especially</a:t>
            </a:r>
            <a:r>
              <a:rPr lang="nl-BE" dirty="0" smtClean="0"/>
              <a:t> important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packages</a:t>
            </a:r>
            <a:r>
              <a:rPr lang="nl-BE" dirty="0" smtClean="0"/>
              <a:t> </a:t>
            </a:r>
            <a:r>
              <a:rPr lang="nl-BE" dirty="0" err="1" smtClean="0"/>
              <a:t>approach</a:t>
            </a:r>
            <a:endParaRPr lang="nl-BE" dirty="0" smtClean="0"/>
          </a:p>
          <a:p>
            <a:r>
              <a:rPr lang="nl-BE" dirty="0" smtClean="0"/>
              <a:t>Project </a:t>
            </a:r>
            <a:r>
              <a:rPr lang="nl-BE" dirty="0" err="1" smtClean="0"/>
              <a:t>milestones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pic>
        <p:nvPicPr>
          <p:cNvPr id="4" name="Afbeelding 3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5314"/>
            <a:ext cx="5822123" cy="335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Organisation</a:t>
            </a:r>
            <a:r>
              <a:rPr lang="nl-BE" b="1" u="sng" dirty="0" smtClean="0">
                <a:solidFill>
                  <a:schemeClr val="accent1"/>
                </a:solidFill>
              </a:rPr>
              <a:t> &amp; time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"/>
          </p:nvPr>
        </p:nvGraphicFramePr>
        <p:xfrm>
          <a:off x="357188" y="17145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err="1" smtClean="0">
                          <a:latin typeface="Verdana" pitchFamily="34" charset="0"/>
                        </a:rPr>
                        <a:t>Flexible</a:t>
                      </a:r>
                      <a:endParaRPr lang="nl-BE" sz="2400" dirty="0"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 err="1" smtClean="0">
                          <a:latin typeface="Verdana" pitchFamily="34" charset="0"/>
                        </a:rPr>
                        <a:t>Tangible</a:t>
                      </a:r>
                      <a:endParaRPr lang="nl-BE" sz="2400" dirty="0"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Portugal,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Turkey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Greece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Spain,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Italy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France</a:t>
                      </a:r>
                      <a:endParaRPr lang="nl-BE" sz="24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Sweden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Norway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Denmark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Finland,</a:t>
                      </a:r>
                      <a:r>
                        <a:rPr lang="nl-BE" sz="24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nl-BE" sz="24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Switzerland</a:t>
                      </a:r>
                      <a:r>
                        <a:rPr lang="nl-BE" sz="24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Germany</a:t>
                      </a:r>
                      <a:r>
                        <a:rPr lang="nl-BE" sz="24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Japan</a:t>
                      </a:r>
                      <a:endParaRPr lang="nl-BE" sz="24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err="1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Flexible</a:t>
                      </a:r>
                      <a:r>
                        <a:rPr lang="nl-BE" sz="24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 meeting time</a:t>
                      </a:r>
                      <a:endParaRPr lang="nl-BE" sz="24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‘</a:t>
                      </a:r>
                      <a:r>
                        <a:rPr lang="nl-BE" sz="2400" b="1" dirty="0" err="1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Appointment</a:t>
                      </a:r>
                      <a:r>
                        <a:rPr lang="nl-BE" sz="24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’</a:t>
                      </a:r>
                      <a:endParaRPr lang="nl-BE" sz="24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Estonia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Ireland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UK</a:t>
                      </a:r>
                      <a:endParaRPr lang="nl-BE" sz="24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Austria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Lithuania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Belgium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USA,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Latvia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, the </a:t>
                      </a:r>
                      <a:r>
                        <a:rPr lang="nl-BE" sz="2400" dirty="0" err="1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Netherlands</a:t>
                      </a:r>
                      <a:r>
                        <a:rPr lang="nl-BE" sz="24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endParaRPr lang="nl-BE" sz="24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3166864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70C0"/>
              </a:solidFill>
              <a:hlinkClick r:id="rId2" action="ppaction://hlinkfile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hlinkClick r:id="rId2" action="ppaction://hlinkfile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hlinkClick r:id="rId2" action="ppaction://hlinkfile"/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  <a:hlinkClick r:id="rId2" action="ppaction://hlinkfile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hlinkClick r:id="rId2" action="ppaction://hlinkfile"/>
              </a:rPr>
              <a:t>What is Project Management_.mp4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nl-BE" u="sng" dirty="0" smtClean="0"/>
          </a:p>
          <a:p>
            <a:pPr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Intro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5058" name="AutoShape 2" descr="data:image/jpeg;base64,/9j/4AAQSkZJRgABAQAAAQABAAD/2wCEAAkGBhIREBUUExQVFRMUGBgUFxUXExQVGBcZFx0YFhwYGhgZGyYfGRsvGRUWHzAgJScqLSwsGSExODAqNSYrLCkBCQoKDgwOGg8PGiwkHyQ1NTIvKS0uKSwsLTQsLCw1Miw0Mi8sLCosLDAuLDAtLCwsLDEpKSwsLCwsLCwsLC8pLP/AABEIALkBEAMBIgACEQEDEQH/xAAbAAEAAwEBAQEAAAAAAAAAAAAABAUGBwMCAf/EAEIQAAIBAwIEBAQDBAgDCQAAAAECAwAEERIhBQYTMSJBUWEUMnGBByORFVKhsSQzNEJyc6LBU4LRFiVDkpOywuHx/8QAGQEBAAMBAQAAAAAAAAAAAAAAAAECAwQF/8QANBEAAgIBAwIDBQcEAwEAAAAAAAECEQMEEiExQRNR8GFxgaHBBSKRsdHh8TIzQlIVctIU/9oADAMBAAIRAxEAPwDuNKUoBSlKAUpSgFKUoBSlKAUpSgFKUoBSlKAUpSgFKUoBSlKAUpSgFKUoBSlKAUpSgFKUoBSlKAUpSgFKUoBSlKAUpSgFKUoBSlKAUpSgPF7uMHBdQfQsAa8ODcR+IgSXTp1jOnOcbkd8D0rL3lnHcT3Bd7eAxPpw0ELMw0qepIZBkg52xjYd60fLdxrtIW0LHlQdKjSo91HkD3H1rmx5XPJXbn48/I5ceZzyV25+NP5FlSlR+IyssMjKVVlRirN8oIBILY8s966TqJFKwnA5OKSvazvIemzIjxarYq0IhYtcOUGeo0+kqEOApGQN8buhLVClKUIFKUoBSlKAUpSgFKUoBSlKAUpSgFKUoBSlKAUpSgFKUoBSlKAUpSgFKUoDA8e4nm6bWYMpJ0gktuHCpoDdXVjUTq20g49vOtnwmXVAh6nVyP6zTo1e+ny+lZia7EdxODfLCWk1aAiyHGlBk6hsduw9K1HC5dUKMJOrkf1mAur3wNhXBpr8SVv1f/Z/kjh0/wDclz5/n7/oSqh8YIFvMWDMvTfKr8xGk5C+/pUrqDOnO+M49jt/sa8r92EUhUgMEYgnGAQDgnPvXedxheDW3D7ccMkis7Xq3WlBJH02kQ9F5C4YIDIPAVZvD82faug1x7k/jCvfQ9JbGOWSRTI8TWnUkjEDdVDpUMxaf8zw42FdhqEXkmnyKUpUlBSlKAUpSgFKUoBSlKAUpSgFKUoBSlKAUpSgFKUoBSlKAUr8LAVCTiGJNLYAJbS2cDbpgDfuSZD+lCUrJjyAYyQMnAz5k+VfoYEZ8u+ao+IcWLKCI2OiTsDndAWC+FWwSdgDgbjcHAMUcwzrHpWzlOgKvcjWDkak8G48JyGCkbbb1Cd8kJpq0aYHNVvEbhxNEoPhYEkA+YeED7YZqoH4pKA503mpRlY1XIOx8AxDscrpOT3JwSNLH5m4lIFLyLPHokRAZVi1EOxGV/L0jBRCdJIx794abVF6S7nxzLcu1wytIjxx4Jh6M8iL5gy9PufPBOMeVXycSfojBjJ0KwZBiM6g+NOo7DwDv61ESOVZbj4aWLTr1SCSORjG5Vc6SpAfYA48jUS3IjSJIXV4uhqDYUO5y3iwRqABft5Fsd648cZb5Pzv5fF/SjzsSe+T87+T97+lFhb8cCnVLq/s5mL6Ro0ozZAOd2AI29MHO9fd7xfVh41ZjE75TAyxELuFGCcE5X9RVPcIRIxVtX9BcBsanJLEjBI1Ht2IxkD7yLK509QKuqVnPT7YDi31L/oAH/NXTBtxV+w9KKSin66FBYcxPczWLPcWd2ZXMiwQI6vat0ZfzCes2tVyUOtBu4OxAFbpb/TqDHxnJUEd9MaM3byyTXP+Qbq4ludRNy8QIDup4cy9YJ+aJ5InL6Ne6oNxq32wBe8L4ozqhk1ah1sMzZOHOF2ORp2Ug53XBx3Au02uC21XRrxcDOMEb4yRgfrXrXDvxP4q3SsZJXbCXMMhz3UBA58IJwcZ23Pue5+m/Fy2/bwuPiZfgPh+np0zaepuf6rHfOPFirGTR2HinGobeGSWRvBEAXx4iM4A2G+dxUiyvFmiSVDlJFV1OCMqwDA4O42Irg/KCNxB+PfD+P4hlkjydGpTNK4+bGPD64rZR/hpbQW0b3N9cw+BA/8ASY1jVyBlUJXGnOQN+1ZuUk+EdePDilC5SqV9Kvt5HTKVR8ocDhtYD0Z5LiOQ6xI8qy+QHhZQBjaryrrocs0oyaTsUrzWdS2kMNWNWMjOPXHp716VJUUpSgFKUoBSlKAVnpOe7QEjUxwcZCMQfofOtA3Y1yHl7houLhImJUMG3GM7KW8/pXna3U5MUoRxpXLz+H6mc5NVR0CHnmzY41lc+bIwH642q6e7QRmQsNAGrVnI04znI8sVheO8iCGFpY5GbQMlWA3HngjzqNy7fsbK7iJyqxl19s5DD6dj+vrWUdXmhk8PNFW1ar2Eb2nTNMefbT95/wD02r1tudrR2x1NJP76so/XGB96xPK3AFu3dWZl0qG8OPM486l8z8oLaxCRZCw1BSGAzvncEfTtWMdZq3j8bbHb69pG6VWdHBqt4xzDBaj8xvEdwijLH7eQ9ziqPk3jJWxlL5Ig1Y/w6QwX9cgfUVleH2cl9cks2CcySPjOlR6D9ABXRl1z2Q8Jfel8iznwqLq75vjlf55o1JB3iik09ge7nbbOMHerxY1eDqKyyIp8LIuDpyrPqX94aRt7VRw8qW9wJEgMyyxLGcyaCrGRdYG2/bGT5Z86ruVL9objovkJMTC6+jHKg/XO33rKOozYcijnSqXdFlklGSUidzUgFsQ2jxTMhJTWMYy2VDR74UbA5BGzDvV/xXi9vFchZJmVxjspwoJyAzAdv+tUvNEcghyAxbrOBpUMVyQExhwR4l237jYdjVPzq2b2U+yf+xa31Wolp8KlFd+/xKqThjTRp+MXHwx0NfSIzDVhIY3IB21bqcbg98jvgAYxCk47auqCSeR3TOJDDvuysNvYqP086r+f/wC1j/KT+bVPi5JhITMkoLqrbBMDV5etYvU6mWWUMSVLz/kjdJtpFhayM5eS0uFWOeTDK8JYpKVySviHdVBwcivLiC2lkI0aRi0cRjEagMTlg+ttwBvnYkZz7VIiEVhZzFA5ZGBzIo3kdU04xtgBhnHo1ZLgPBJL6ZssQB4pJDud/wDc4P6famXNPFthGN5Je+lfXv6opsUHwuf1LJuYbVyxbrqzRmHXpibALM2ojOScuc77+lXpt1lVDC+qKTqB5ABhA0Tg7bFMNoPrv7k1Snlm0kjbpSTIyht5Y3CHQSD4tAB7H5Sdt8Gp3LPDTaoxlcMJx4EQlg4VWYnJwBlTtnHatcEtVGajlimvNdjaLmvusoOWrhbKfX8ajx9OKF0Th7Ra0gDqmG6x0nx7nSc4A2q84fzDYxRGPU7ZydRiOd//AL3x5ZwMDAFZxPlqBLV54nlwpXSHCjIZgu+2QcHODg9sionL/BIp0leWRkEenGNO+Qxxv3Ph7VzPVatZFiqNvn1yVlPI5U+p7c3cdtLPh9tJcdS9R2VAvTi6bugYsXWZW0ZwQdyfTzrH8P5t+PDCx5esWZdiWSBwpPbI6ce33FdF5j4vw/hdmEu0aWAnQsLxLI0j5ZidLAL9zgVxu6souKTZ4Tw/4Zlcfmm8VPuI2YBPXwE9vevZi5OKcuvc2V1ydDseB8Ufht9HJZWlnJKI+lHbJHE0oUlpFbQ7A+AYAJzuR2NfXAeBScTmt0ntpYLGyhVBFLqXqS4we4BIz/BfLURXpw6HiXB+G3Et7ci5kAXoIWeXplj0yzSOAzD81TpO3h271LteQriaNJJeJXXxMq6wY3IjTUNQwoIyB28OPtWc1cj0tNPZhdtLl0+bulfT2d+18Ez8K7OSFLlTHJHA1w/RSQMrKgHo2/bSM+oNbe9x02BBOVIwDgnY7D3rB8rcfnlgmS4YSTWk0kBk3AkChsE4x5qd/TGfPN/8UimUOgyBoypZnwdIAwUUDCunmSferY2ttI59SpPM3LqZvl5BE0UwgkCrFKRK+zlkijBUr0UxCoURLjTllzp866MjZAPrXPbG0XEOZ3l+Igkk0a4cIejFF8yqvh0ADVkDUO2WrYvcuQBEysdgScEKdiVOnt4T/EUx8InV8zX7+b9eRZUrL80cTIhVdTh1kVZBG7RagUclQ5XzAzsQR3BBANe9lezxwox6bARxAtJcPnUVXOrEJwSx75Oc588VpaOOjQ0qq/byq2hx411awpLBcaSBkqMnS6nt51Z9UatORqxnHngYGf4ipDTR9UpShB+N2NcZ4bxB4JFkTGpc4yMjcEdvoa7M3Y1yvkpAb2IEAjD7Hf8AuNXjfaUXLJiSdO+vxRlk6o/L/mu5uU6TMMNjwouC3t5k/QVecN4A9vw+5kkGl5Iz4T3VQDjPoST2+nvW2SBV7KB9ABUDmX+xz/5bfyrRaJwvJkm5NJ1+A2Vy2cw4ZcToxMBcMRvoBJx74B86Xd9PMwWWRiQdOHJAUnbceXua0f4b/wBdL/gH86+PxB4RolEyjwy+FvZwP91H+k15PgT/APlWVSdd126me17bLXiPBPheFSxqcscM7DzJZc49tIx9qqeRJQq3R21CMMNQyMDWTkDcjOnIrR8uXYvLHQ+5wYXPn2xn66SD9aw1tPNw+63HiTKsDsHQ+h9DgEH1H2ruzShiyYs8V9yq93X9fkXdJp9jS2t4Ooen8wa1wuTg5hdlj1EZA7H+939ScZ7iuP2i2j/jjH+LUM/6s1aNzjCnUeKNzLIVI6gj0oygrkFfE2xPf+FQOVbIvMbiTJjhJkY4yWfuFHq2d/8A9qdXmhqZQxYueb9xaclNpIn87WyNGurQSZyiAkBg+qTBUf3sgupwPlLtkaaqucZNV5IfUIf9C1bcw8ah65jkSRkAXU6yCNjqGvZVUA/P5nf1qj47ei6umeMH8wqqg4yThU8vcVX7SzY54/Di7afT8SMkk47fIsefv7WP8pP5tUB7S7RQzF0UgaS0wQYwSMZceQJ+gPpU7n45uxj/AIaj9C4/mKnf9tYtCgJIGCqhPhIwoYbYYEfMd81hKOKWoyeJJx57fwylLc7Pjj4ZrBHMiyHMUchVw+GQTEhmBIJ8afcV98mSEW8mg79aMON86GKDORuNupU6ykW/tZYw5yTgBlwQ+zKc6myvgP8AGspwviktlM3h3+SSNvP2Pv6H39DW+XJHFqIZruLVX69dS7ajJS6ol8Ivtd1cRq0czslzmFboltYdAgwsa9BdMpU7scjzKtm8ktSqxKM46ZULnGQIXG+M+eBnIyV7+VQ5ueUGWiicSHO7zOyAtuTpzg+3bFSOXr1rmJjOivodUR9AG0oZHGFGDhWPl/eruWswznsi7NvGi3weN8n/AHfMVKlMRKpUpuRMc5VGYA7jzP27Cs4LLptLhtGvDwjGkt82tdWA67ANknPYHY1c8WaL4CdI1ZRGYk0s4fH5uQR4iwBByAQNiMCqXgyqbWfVox1Ivn06e0gydRAOM5xkdq52q1uNP/X/ANFMn90/eduNWEFu7XsDTxyXTKF0RyEMqkHQQ6dNcA4JOrJbbzrml7xLlmRcC24hE370bRH+Es0lbT8WbyS1S2aNnYm96xRXfxnGpV+UbeQGDjJr0m/FK/btwS7Xv21+371mfT+NesjeXLPP8LTwyS2vo45Ls2qqhmW76YVEIlIMfSYgPqGScA7DGatbHleYwoLXi8y2kq5jzCxKrkJp1agV3PkFHftXyOJ3nF+GXkJsZ7WVBGydXI63j1lRmKMFgI8bDzXfevThv4j8Pjgj6vWimgVUNuIzs0YUaV2wBlPMjuc1lOt33ju06yeHeLl3yqTrjrTT6+fsLnlWwtEs1+Cl1QajqlOQ5lPhOQdJBPgUAgDBB7HJk24/pCsjZciQrkkA6/hjhhnGdl3Gfm9TVN+HvC5PhppZVaFLm5EyR9iFDBhgHGxO2cdlz6VoI7JG/MwygAkMQCwBWAjB98An3T2qIuqZzapbc7V3z16mfsrR1WQosuuWFxcmSG2hUy4GOnJGi6iHLbgsoGSSCN7bqNHbysp06XLAnUPELZSB3BwMeoxjvmqDluxjENzIGiVhEMr0Y9aqYo9LoySHA0qCy43YHJ7Gtl+zsxDWoaJ1VmVcAnMZjbJyCdiu/ekVaN9ZW6r+VeXr3FLzCNAdwVR3eMI7OsY1BXDEsFXI+YEagSdta5qyeN+kSclGVGUrk58MWCCHbfIbHiJ37t5/HF5ZUV54VZnRw4jSHqMRoCYddSFwCZG8LZ7bHtX3dWzrbEszY6G7ksSSIWVmfYeLOnfAzj1o4rbx6v8Ak4YxqiJc36LPIQ5YqzFmXp5XAjQhiyNpAYe3f0Ar2suMIHEjSAHJ1hssShVQWV0UL3iLYAxhXO2DVq/Cy2W3JKjBzp3YknP08NTIOFxrk41E4zqw3bfbPuB+g9K6eCzcTybj0AbSX8R7DS2/0233BH1BHkcWFeKWkY7Iox6KB6D+QH6CvaoM3XYVVcP5Yt4JTJGmGOceIkDPfAParWlUlCMmm106FaFec8CurKwyrAqR6g7EV6Uq5JXcJ4BDa6ukpBbGSWLHA7DfsNzUjiHD454zHINSn3I7bggjsak0qixwUdiSry7EUuhD4XwmO2TREMLnUckkknAySfYD9KpuNXtnMxSYIdGRnUQ6nOMDA+nn9q0tRX4XCSSYoySckmNSSfUnG9PDht2Uq8uxKS6MxcHBbP4kR9G5ZdZjZ2OI1IEjjdcEqViJyDtqTPzCr60vIZ4dEJhEBj1Aq6HSpGQ+AdtjnJH1qqtbkrxAxhUAEsmsfFEsQyPJrWISaQAOmChQnMudgmpqPgdhPcWt1a9VvzrZ0tkb4PQiBUADPborFiJIyQVAAfHiIycsWHHBPZFL3Gs8cYNVwT+ZeM8PMkSzSW46kaNFMtwVLpuCxIQxhcg6SxwcHtje0tuFW9hEbhkZpFOFy2rc7ZXYD74zjNYK6gldQh4VefGCx/ZwTpx/BgZyJRLnYg5I3x7+dabi/DGs+HWtu7BpAI9WO2YoUiIB8xkDB+lc+qjDHCWZRW5dyzxQteZdrZWl+qTMrA+NWOsgrpJfBxsR4iQfQiqzgfCrC6d0VJVKjUMyfMucZ27dxt71Dtr9rWK7t2PiOAv3Ohj/AOQg/avblJDDeorf+JHn7MokH8q81Zo5J41KCt8S4XW6+hV4Y8svuHm3tbd5UHgVtWxcszHKAHWBj5qicRvLa7tjO0OWQlT4ijLhS3zKDkY9RjeonNEPSjhtEILMxckKqDxMQgIXYDxEf8or44JbiK6mtGbKSjSDsc48S+26Eg11zzJZ/B2rZ06d3yiVjjXPpH5ZcHsPi2gYSkg6RqcaSw3x4QCPbffFXt/xVLWOGN49OtmAWPSAqq2xxv3BU/r2rKcTsnkvLjp51RlpNu/hK9see+ftXpxnjYuVtmP9YpZXHvlMN9CN/wBR5VyQ1KwxyRjFJ3w66rdVfALFHii6gtoY1veqGaLVuCuknBIGDoXJzjDam8u1fPCLmEWcptoyh3B1kMQ+BobJyMd/LyO1fnPFwwCwg6jLJrxnsoCqq79hryftUPg0At72S2c6o5V05zjJxqU5HY7su3ma7MmorVJVwuG+9u65J2qX3n1/Qc3cLtHjge6V2mWVblVR9OWRVQFiRshCrnbOc486/BzNCz5mtVRWySyhCd+7YZPF3OTmvQRCXiyq48KBQFOTssYYDfv4jmvbinN+SySWYZVb++T5HAOCmAf+tZ5NTNuUt+1J0lV3XW+42p9rJvMPMEUEgUrIxZFbKSmMacuB2Puf4elefAuLwXU2kROHVSwdnMmN/PJ3+bbPpVPxfipe7t540yxjRhHud9UgxtufOtTwDjM0wkM0JiCAEEqy575+YeWP41fDqZZM7ju4vhbeqq+vYNVE87bmSKS5NuQxIZgrHGCy5yMDsNjj6VXcfuIrV0QyXBJBJ0NH4UPhA8SbjY4Hsc1lrd3Ui6/dmH3Y5fH6Aj71K47MbmaeZTmOPSAfYkIMfU6jXL/yWXwnX9V8e7l/Qt4aT9hp+IiCxiVgrOXbZgsStgjJXUEGF27AedVkfGrO5mRHtmJdgoPUJxkBM4B9APsK+eaJtdjaN6gZ+oUA/wARVxwLj1zLKqPbFEIOX0uuMDI+YYO+B966nqJyz7FKlx/jd3+RVri3yROArYXEkirBoY5Ygs2JARpJxnBOO+fWp63FvbXC2qRH85RqOdS/3gAQxOexH6Vh+HxyqGnj7wMpPsG1b+42wfrV5+01uOI20i+aqCP3WGvIrHD9oTnCKl/U2vim6/Yl40mTn/EJASohbY4+YA7bbjG30q35e5jW714Qrox3IIOc+Y89qpfxG+WH6v8A/GtivauvBLM88oSnajXbra+hSW3amkftKUr0jIUpSgFKUoBSlKAUpSgMgkWbxV6cxKzyv0yrCGMGOX+kBymlmbWBo1kAyHbKnGd5N4XHBHetcxdO3MMgaQQQwv0lzrUmyjEeQAT4ZC3fwiunS/KdidjsO59q5rydw+RLe4iiaVjLbagiMITDMI0hWIyGBSk2hEAbG2jJQHBaEqNJS3Uc5kn4NcXGlXaxtEO7Frueef6Lh44l798nttvgdbu+HCcWHwqs9oI49D+I/lnSQWL+L5APm3P1rmfFbe8tpY4ZP2iZ5ThIU4zHJIe++hLckLsdztsfQ13Tl+F0tIFkDiRYow4eQSuGCgENIAA7ZzlgNzvWGXEs0dkvZ8mbZZVTRmuZuW5Jb1SiEpLp1sOy48LE+nhA+tS+K8MlHEYJI0JQBQSOy4LA59PCRWqpWL0ULk0+rT/Aw3sxV1y7Ld3splDRxjZWwMEDAULnvncn0qHcctPCIprXXL4840gEFTtsPLIINdBrwsrbpoEznGd/qSf96pL7OxStv+pu779SVkZnOD8OlXiU8jIwQhsMRsdRUjB8+xqs4/yo63KtChaORgcKPkOdwfRfPPYdq3tKtPQ45Q2Pzu/eFkadmK4pwOS5vpDKGSFVAD4yCBjAHruSfaonEeVGhCSWxeVlcEjTuD3U4Hlkb10ClRL7OxS3N9W7vugsjRkuZOCT9ZbqAfmADUowSCBjI/e28JHtUC7nv74CIw9NcgsSjoNvMl/LzwN63lKmehUpOpNKXVLv67hTrsYTjXDJoLiBoYmkEUaKCEZgSpbOdP1z96nW/F76ZZUe30gxPghHQ6sYAGo77+Va2lQtFtm3GbSfb4DfxyjGWPL0h4ZIhQiRmMiqRhsrgAY8iQp/WvzhvLrjh0wKESy+IKRhsJgqMeuQTj3raUqVoMar2R2/v7+o8RmA4hwqduH269Jyys+VCksASxGQNxVjYcwX7SIrW2FJAJ6Uq4HYnJOBtWupVVonGSlCbXCXbmhvtcoyfJXCZIxcLLGQGKrhhswGvP1HiG/aoNryzJBxBNKs0QbUH8guDsx8iO3vW6pVloMahCP+rtP42PEdt+Zlue+HSzLF00Z8MwOBnGrGM+2x3rUCv2ldMMKjklkX+VfIq3aSFKUrYqKUpQClKUApSlAKUpQHzIdjjviuZcs8SurhZ52a6do7WaNXzw6WRJD02KRxW4H5mtG8Mn7ijzNdNk7H6Vzzki4klMhjjiScwNi4l+IlaZiI9DrJLhpbfX1DlTpwUxigOdwXsvD3aTqcUgknODJLw6DXI3prmlLN5bA13rgMrtawNJ1C7RIWMqLHJqKgnWi7I2e6jsdq5LeWU/Dblrm6v7CW7bGGmjmmmQbjEUUZGgbn5VHc74zXXOC3LSW0LuQXeNGYhHjGSAThH8S7+R3FQjfM7pk2lKVJgKUpQClKUApSlAKUpQClKUApSlAKUpQClKUApSlAKUpQClKUApSlAKUpQClKUB+EZ2qmh5Qto0dYxKmuJoAwnmZkRgBiMu56fZSNOPlHpV1UbiUjLDIyMiMEYq8gJRSASGfBB0g7ncbUBybin4TTWSmW3lt5Y4pVumNxGscwEPjI+IUHKnGSCAPPy36rwTiPxFtDMQFMsaSaVYOBqUNgMANQ374rmljzDe8VWa1ivbJupE4ZTaXUTNG4MZdNZGRv38vSuj8ucLNrZwQMwYwxJGWAwCUUKSB6bVCNsjbX3upY0pSpMRSlKAUpSgFKUoBSlKAUpSgFKUoBSlKAUpSgFKUoBSlKAUpSgFKUoBSlKAUpSgFVvMvDGubO4gQgNNDJEpbOAXUqCcb4yasqUBy2y5O45FJbSK/DdVpAbaPJusFCFGXwu7eAbjA77V0rh/V6SdbR1tK9Tp6tGvA1aNW+nOcZ3xUilC8pbhSlKFBSlKAUpSgFKUoBSlKAUpSgFKUoBSlKAUpSgFKUoBSlKAUpSgFKUoBSlKAUpSgFKUoBSlKAUpSgFKUoBSlKAUpSgFKUoBSlKAUpSgFKUoBSlKAUpSgFKUo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446338"/>
            <a:ext cx="7496175" cy="509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" name="Afbeelding 4" descr="projectmana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340768"/>
            <a:ext cx="4876800" cy="33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b="1" u="sng" dirty="0" smtClean="0">
                <a:solidFill>
                  <a:schemeClr val="bg1"/>
                </a:solidFill>
              </a:rPr>
              <a:t>Case </a:t>
            </a:r>
            <a:r>
              <a:rPr lang="nl-BE" b="1" u="sng" dirty="0" err="1" smtClean="0">
                <a:solidFill>
                  <a:schemeClr val="bg1"/>
                </a:solidFill>
              </a:rPr>
              <a:t>study</a:t>
            </a:r>
            <a:r>
              <a:rPr lang="nl-BE" b="1" u="sng" dirty="0" smtClean="0">
                <a:solidFill>
                  <a:schemeClr val="bg1"/>
                </a:solidFill>
              </a:rPr>
              <a:t>: project </a:t>
            </a:r>
            <a:r>
              <a:rPr lang="nl-BE" b="1" u="sng" dirty="0" err="1" smtClean="0">
                <a:solidFill>
                  <a:schemeClr val="bg1"/>
                </a:solidFill>
              </a:rPr>
              <a:t>application</a:t>
            </a:r>
            <a:endParaRPr lang="nl-BE" b="1" u="sng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43608" y="1447800"/>
            <a:ext cx="7643192" cy="5077544"/>
          </a:xfrm>
        </p:spPr>
        <p:txBody>
          <a:bodyPr>
            <a:normAutofit fontScale="92500" lnSpcReduction="20000"/>
          </a:bodyPr>
          <a:lstStyle/>
          <a:p>
            <a:r>
              <a:rPr lang="nl-BE" dirty="0" err="1" smtClean="0"/>
              <a:t>Know</a:t>
            </a:r>
            <a:r>
              <a:rPr lang="nl-BE" dirty="0" smtClean="0"/>
              <a:t> the </a:t>
            </a:r>
            <a:r>
              <a:rPr lang="nl-BE" dirty="0" err="1" smtClean="0"/>
              <a:t>rules</a:t>
            </a:r>
            <a:r>
              <a:rPr lang="nl-BE" dirty="0" smtClean="0"/>
              <a:t> and </a:t>
            </a:r>
            <a:r>
              <a:rPr lang="nl-BE" dirty="0" err="1" smtClean="0"/>
              <a:t>regulations</a:t>
            </a:r>
            <a:endParaRPr lang="nl-BE" dirty="0" smtClean="0"/>
          </a:p>
          <a:p>
            <a:r>
              <a:rPr lang="nl-BE" dirty="0" err="1" smtClean="0"/>
              <a:t>Know</a:t>
            </a:r>
            <a:r>
              <a:rPr lang="nl-BE" dirty="0" smtClean="0"/>
              <a:t> the </a:t>
            </a:r>
            <a:r>
              <a:rPr lang="nl-BE" dirty="0" err="1" smtClean="0"/>
              <a:t>buzz</a:t>
            </a:r>
            <a:r>
              <a:rPr lang="nl-BE" dirty="0" smtClean="0"/>
              <a:t> </a:t>
            </a:r>
            <a:r>
              <a:rPr lang="nl-BE" dirty="0" err="1" smtClean="0"/>
              <a:t>words</a:t>
            </a:r>
            <a:endParaRPr lang="nl-BE" dirty="0" smtClean="0"/>
          </a:p>
          <a:p>
            <a:r>
              <a:rPr lang="nl-BE" dirty="0" err="1" smtClean="0"/>
              <a:t>Relevance</a:t>
            </a:r>
            <a:r>
              <a:rPr lang="nl-BE" dirty="0" smtClean="0"/>
              <a:t> of the </a:t>
            </a:r>
            <a:r>
              <a:rPr lang="nl-BE" dirty="0" err="1" smtClean="0"/>
              <a:t>projects</a:t>
            </a:r>
            <a:endParaRPr lang="nl-BE" dirty="0" smtClean="0"/>
          </a:p>
          <a:p>
            <a:r>
              <a:rPr lang="nl-BE" dirty="0" err="1" smtClean="0"/>
              <a:t>Quality</a:t>
            </a:r>
            <a:r>
              <a:rPr lang="nl-BE" dirty="0" smtClean="0"/>
              <a:t> of the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programme</a:t>
            </a:r>
            <a:endParaRPr lang="nl-BE" dirty="0" smtClean="0"/>
          </a:p>
          <a:p>
            <a:r>
              <a:rPr lang="nl-BE" dirty="0" err="1" smtClean="0"/>
              <a:t>Internal</a:t>
            </a:r>
            <a:r>
              <a:rPr lang="nl-BE" dirty="0" smtClean="0"/>
              <a:t> and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endParaRPr lang="nl-BE" dirty="0" smtClean="0"/>
          </a:p>
          <a:p>
            <a:r>
              <a:rPr lang="nl-BE" dirty="0" smtClean="0"/>
              <a:t>Management system and procedures</a:t>
            </a:r>
          </a:p>
          <a:p>
            <a:r>
              <a:rPr lang="nl-BE" dirty="0" err="1" smtClean="0"/>
              <a:t>Innovative</a:t>
            </a:r>
            <a:r>
              <a:rPr lang="nl-BE" dirty="0" smtClean="0"/>
              <a:t> </a:t>
            </a:r>
            <a:r>
              <a:rPr lang="nl-BE" dirty="0" err="1" smtClean="0"/>
              <a:t>character</a:t>
            </a:r>
            <a:endParaRPr lang="nl-BE" dirty="0" smtClean="0"/>
          </a:p>
          <a:p>
            <a:r>
              <a:rPr lang="nl-BE" dirty="0" err="1" smtClean="0"/>
              <a:t>Quality</a:t>
            </a:r>
            <a:r>
              <a:rPr lang="nl-BE" dirty="0" smtClean="0"/>
              <a:t> of the consortium</a:t>
            </a:r>
          </a:p>
          <a:p>
            <a:r>
              <a:rPr lang="nl-BE" dirty="0" err="1" smtClean="0"/>
              <a:t>European</a:t>
            </a:r>
            <a:r>
              <a:rPr lang="nl-BE" dirty="0" smtClean="0"/>
              <a:t> </a:t>
            </a:r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(</a:t>
            </a:r>
            <a:r>
              <a:rPr lang="nl-BE" dirty="0" err="1" smtClean="0"/>
              <a:t>European</a:t>
            </a:r>
            <a:r>
              <a:rPr lang="nl-BE" dirty="0" smtClean="0"/>
              <a:t> </a:t>
            </a:r>
            <a:r>
              <a:rPr lang="nl-BE" dirty="0" err="1" smtClean="0"/>
              <a:t>funding</a:t>
            </a:r>
            <a:r>
              <a:rPr lang="nl-BE" dirty="0" smtClean="0"/>
              <a:t>)</a:t>
            </a:r>
          </a:p>
          <a:p>
            <a:r>
              <a:rPr lang="nl-BE" dirty="0" err="1" smtClean="0"/>
              <a:t>Cost-benefit</a:t>
            </a:r>
            <a:r>
              <a:rPr lang="nl-BE" dirty="0" smtClean="0"/>
              <a:t> ratio</a:t>
            </a:r>
          </a:p>
          <a:p>
            <a:r>
              <a:rPr lang="nl-BE" dirty="0" smtClean="0"/>
              <a:t>Impact</a:t>
            </a:r>
          </a:p>
          <a:p>
            <a:r>
              <a:rPr lang="nl-BE" dirty="0" err="1" smtClean="0"/>
              <a:t>Valorisation</a:t>
            </a:r>
            <a:endParaRPr lang="nl-BE" dirty="0" smtClean="0"/>
          </a:p>
          <a:p>
            <a:pPr marL="0" indent="0">
              <a:buNone/>
            </a:pPr>
            <a:r>
              <a:rPr lang="nl-BE" b="1" dirty="0" smtClean="0"/>
              <a:t>= </a:t>
            </a:r>
            <a:r>
              <a:rPr lang="nl-BE" b="1" dirty="0" err="1" smtClean="0"/>
              <a:t>be</a:t>
            </a:r>
            <a:r>
              <a:rPr lang="nl-BE" b="1" dirty="0" smtClean="0"/>
              <a:t> </a:t>
            </a:r>
            <a:r>
              <a:rPr lang="nl-BE" b="1" dirty="0" err="1" smtClean="0"/>
              <a:t>prepared</a:t>
            </a:r>
            <a:r>
              <a:rPr lang="nl-BE" b="1" dirty="0" smtClean="0"/>
              <a:t> (content </a:t>
            </a:r>
            <a:r>
              <a:rPr lang="nl-BE" b="1" dirty="0" err="1" smtClean="0"/>
              <a:t>and</a:t>
            </a:r>
            <a:r>
              <a:rPr lang="nl-BE" b="1" dirty="0" smtClean="0"/>
              <a:t> </a:t>
            </a:r>
            <a:r>
              <a:rPr lang="nl-BE" b="1" dirty="0" err="1" smtClean="0"/>
              <a:t>admin</a:t>
            </a:r>
            <a:r>
              <a:rPr lang="nl-BE" b="1" dirty="0" smtClean="0"/>
              <a:t>)</a:t>
            </a:r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dirty="0" err="1" smtClean="0">
                <a:solidFill>
                  <a:schemeClr val="accent1"/>
                </a:solidFill>
              </a:rPr>
              <a:t>Getting</a:t>
            </a:r>
            <a:r>
              <a:rPr lang="nl-BE" dirty="0" smtClean="0">
                <a:solidFill>
                  <a:schemeClr val="accent1"/>
                </a:solidFill>
              </a:rPr>
              <a:t> the project </a:t>
            </a:r>
            <a:r>
              <a:rPr lang="nl-BE" dirty="0" err="1" smtClean="0">
                <a:solidFill>
                  <a:schemeClr val="accent1"/>
                </a:solidFill>
              </a:rPr>
              <a:t>started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Analysis</a:t>
            </a:r>
            <a:r>
              <a:rPr lang="nl-BE" dirty="0" smtClean="0"/>
              <a:t> of</a:t>
            </a:r>
          </a:p>
          <a:p>
            <a:pPr lvl="1"/>
            <a:r>
              <a:rPr lang="nl-BE" dirty="0" err="1" smtClean="0"/>
              <a:t>Contracts</a:t>
            </a:r>
            <a:endParaRPr lang="nl-BE" dirty="0" smtClean="0"/>
          </a:p>
          <a:p>
            <a:pPr lvl="1"/>
            <a:r>
              <a:rPr lang="nl-BE" dirty="0" err="1" smtClean="0"/>
              <a:t>Finances</a:t>
            </a:r>
            <a:endParaRPr lang="nl-BE" dirty="0" smtClean="0"/>
          </a:p>
          <a:p>
            <a:pPr lvl="1"/>
            <a:r>
              <a:rPr lang="nl-BE" dirty="0" err="1" smtClean="0"/>
              <a:t>Restrictions</a:t>
            </a:r>
            <a:endParaRPr lang="nl-BE" dirty="0" smtClean="0"/>
          </a:p>
          <a:p>
            <a:pPr lvl="1"/>
            <a:r>
              <a:rPr lang="nl-BE" dirty="0" err="1" smtClean="0"/>
              <a:t>Admin</a:t>
            </a:r>
            <a:endParaRPr lang="nl-BE" dirty="0" smtClean="0"/>
          </a:p>
          <a:p>
            <a:pPr lvl="1"/>
            <a:r>
              <a:rPr lang="nl-BE" dirty="0" smtClean="0"/>
              <a:t>Deadlines</a:t>
            </a:r>
          </a:p>
          <a:p>
            <a:pPr lvl="1"/>
            <a:r>
              <a:rPr lang="nl-BE" dirty="0" smtClean="0"/>
              <a:t>Etc.</a:t>
            </a:r>
          </a:p>
          <a:p>
            <a:r>
              <a:rPr lang="nl-BE" dirty="0" smtClean="0"/>
              <a:t>Setting up </a:t>
            </a:r>
            <a:r>
              <a:rPr lang="nl-BE" dirty="0" err="1" smtClean="0"/>
              <a:t>what</a:t>
            </a:r>
            <a:r>
              <a:rPr lang="nl-BE" dirty="0" smtClean="0"/>
              <a:t> was </a:t>
            </a:r>
            <a:r>
              <a:rPr lang="nl-BE" dirty="0" err="1" smtClean="0"/>
              <a:t>promised</a:t>
            </a:r>
            <a:r>
              <a:rPr lang="nl-BE" dirty="0" smtClean="0"/>
              <a:t> in the </a:t>
            </a:r>
            <a:r>
              <a:rPr lang="nl-BE" dirty="0" err="1" smtClean="0"/>
              <a:t>application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		</a:t>
            </a:r>
          </a:p>
          <a:p>
            <a:pPr algn="ctr">
              <a:buNone/>
            </a:pPr>
            <a:r>
              <a:rPr lang="nl-BE" b="1" dirty="0" err="1" smtClean="0">
                <a:solidFill>
                  <a:srgbClr val="C00000"/>
                </a:solidFill>
              </a:rPr>
              <a:t>good</a:t>
            </a:r>
            <a:r>
              <a:rPr lang="nl-BE" b="1" dirty="0" smtClean="0">
                <a:solidFill>
                  <a:srgbClr val="C00000"/>
                </a:solidFill>
              </a:rPr>
              <a:t> (</a:t>
            </a:r>
            <a:r>
              <a:rPr lang="nl-BE" b="1" dirty="0" err="1" smtClean="0">
                <a:solidFill>
                  <a:srgbClr val="C00000"/>
                </a:solidFill>
              </a:rPr>
              <a:t>realistic</a:t>
            </a:r>
            <a:r>
              <a:rPr lang="nl-BE" b="1" dirty="0" smtClean="0">
                <a:solidFill>
                  <a:srgbClr val="C00000"/>
                </a:solidFill>
              </a:rPr>
              <a:t>) </a:t>
            </a:r>
            <a:r>
              <a:rPr lang="nl-BE" b="1" dirty="0" err="1" smtClean="0">
                <a:solidFill>
                  <a:srgbClr val="C00000"/>
                </a:solidFill>
              </a:rPr>
              <a:t>application</a:t>
            </a:r>
            <a:r>
              <a:rPr lang="nl-BE" b="1" dirty="0" smtClean="0">
                <a:solidFill>
                  <a:srgbClr val="C00000"/>
                </a:solidFill>
              </a:rPr>
              <a:t> = </a:t>
            </a:r>
            <a:r>
              <a:rPr lang="nl-BE" b="1" dirty="0" err="1" smtClean="0">
                <a:solidFill>
                  <a:srgbClr val="C00000"/>
                </a:solidFill>
              </a:rPr>
              <a:t>easier</a:t>
            </a:r>
            <a:r>
              <a:rPr lang="nl-BE" b="1" dirty="0" smtClean="0">
                <a:solidFill>
                  <a:srgbClr val="C00000"/>
                </a:solidFill>
              </a:rPr>
              <a:t> </a:t>
            </a:r>
            <a:r>
              <a:rPr lang="nl-BE" b="1" dirty="0" err="1" smtClean="0">
                <a:solidFill>
                  <a:srgbClr val="C00000"/>
                </a:solidFill>
              </a:rPr>
              <a:t>setup</a:t>
            </a:r>
            <a:endParaRPr lang="nl-BE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683568" y="5445224"/>
            <a:ext cx="720080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Effective</a:t>
            </a:r>
            <a:r>
              <a:rPr lang="nl-BE" b="1" u="sng" dirty="0" smtClean="0">
                <a:solidFill>
                  <a:schemeClr val="accent1"/>
                </a:solidFill>
              </a:rPr>
              <a:t> </a:t>
            </a:r>
            <a:r>
              <a:rPr lang="nl-BE" b="1" u="sng" dirty="0" err="1" smtClean="0">
                <a:solidFill>
                  <a:schemeClr val="accent1"/>
                </a:solidFill>
              </a:rPr>
              <a:t>collaboration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BE" dirty="0" smtClean="0">
              <a:hlinkClick r:id="rId2" action="ppaction://hlinkfile"/>
            </a:endParaRPr>
          </a:p>
          <a:p>
            <a:pPr marL="0" indent="0">
              <a:buNone/>
            </a:pPr>
            <a:r>
              <a:rPr lang="nl-BE" dirty="0" err="1" smtClean="0">
                <a:hlinkClick r:id="rId2" action="ppaction://hlinkfile"/>
              </a:rPr>
              <a:t>Fantastic</a:t>
            </a:r>
            <a:r>
              <a:rPr lang="nl-BE" dirty="0" smtClean="0">
                <a:hlinkClick r:id="rId2" action="ppaction://hlinkfile"/>
              </a:rPr>
              <a:t> </a:t>
            </a:r>
            <a:r>
              <a:rPr lang="nl-BE" dirty="0" err="1" smtClean="0">
                <a:hlinkClick r:id="rId2" action="ppaction://hlinkfile"/>
              </a:rPr>
              <a:t>motivational</a:t>
            </a:r>
            <a:r>
              <a:rPr lang="nl-BE" dirty="0" smtClean="0">
                <a:hlinkClick r:id="rId2" action="ppaction://hlinkfile"/>
              </a:rPr>
              <a:t> teamwork montage video.mp4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Team &gt; </a:t>
            </a:r>
            <a:r>
              <a:rPr lang="nl-BE" dirty="0" err="1" smtClean="0"/>
              <a:t>bringing</a:t>
            </a:r>
            <a:r>
              <a:rPr lang="nl-BE" dirty="0" smtClean="0"/>
              <a:t> a </a:t>
            </a:r>
            <a:r>
              <a:rPr lang="nl-BE" dirty="0" err="1" smtClean="0"/>
              <a:t>group</a:t>
            </a:r>
            <a:r>
              <a:rPr lang="nl-BE" dirty="0" smtClean="0"/>
              <a:t> of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endParaRPr lang="nl-BE" dirty="0" smtClean="0"/>
          </a:p>
          <a:p>
            <a:r>
              <a:rPr lang="nl-BE" dirty="0" err="1" smtClean="0"/>
              <a:t>Focusing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involved</a:t>
            </a:r>
            <a:endParaRPr lang="nl-BE" dirty="0" smtClean="0"/>
          </a:p>
          <a:p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make</a:t>
            </a:r>
            <a:r>
              <a:rPr lang="nl-BE" dirty="0" smtClean="0"/>
              <a:t> the project happen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b="1" u="sng" dirty="0" smtClean="0">
                <a:solidFill>
                  <a:schemeClr val="accent1"/>
                </a:solidFill>
              </a:rPr>
              <a:t>Diverse </a:t>
            </a:r>
            <a:r>
              <a:rPr lang="nl-BE" b="1" u="sng" dirty="0" err="1" smtClean="0">
                <a:solidFill>
                  <a:schemeClr val="accent1"/>
                </a:solidFill>
              </a:rPr>
              <a:t>group</a:t>
            </a:r>
            <a:r>
              <a:rPr lang="nl-BE" b="1" u="sng" dirty="0" smtClean="0">
                <a:solidFill>
                  <a:schemeClr val="accent1"/>
                </a:solidFill>
              </a:rPr>
              <a:t>     project team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People</a:t>
            </a:r>
            <a:r>
              <a:rPr lang="nl-BE" dirty="0" smtClean="0"/>
              <a:t> in the project </a:t>
            </a:r>
            <a:r>
              <a:rPr lang="nl-BE" dirty="0" err="1" smtClean="0"/>
              <a:t>with</a:t>
            </a:r>
            <a:endParaRPr lang="nl-BE" dirty="0" smtClean="0"/>
          </a:p>
          <a:p>
            <a:pPr lvl="1"/>
            <a:r>
              <a:rPr lang="nl-BE" dirty="0" smtClean="0"/>
              <a:t>Different management </a:t>
            </a:r>
            <a:r>
              <a:rPr lang="nl-BE" dirty="0" err="1" smtClean="0"/>
              <a:t>styles</a:t>
            </a:r>
            <a:endParaRPr lang="nl-BE" dirty="0" smtClean="0"/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organisations</a:t>
            </a:r>
            <a:endParaRPr lang="nl-BE" dirty="0" smtClean="0"/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situations</a:t>
            </a:r>
            <a:endParaRPr lang="nl-BE" dirty="0" smtClean="0"/>
          </a:p>
          <a:p>
            <a:pPr lvl="1"/>
            <a:r>
              <a:rPr lang="nl-BE" dirty="0" smtClean="0"/>
              <a:t>Different project cultures</a:t>
            </a:r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definitions</a:t>
            </a:r>
            <a:endParaRPr lang="nl-BE" dirty="0" smtClean="0"/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nationalities</a:t>
            </a:r>
            <a:endParaRPr lang="nl-BE" dirty="0" smtClean="0"/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languages</a:t>
            </a:r>
            <a:endParaRPr lang="nl-BE" dirty="0" smtClean="0"/>
          </a:p>
          <a:p>
            <a:pPr lvl="1"/>
            <a:r>
              <a:rPr lang="nl-BE" dirty="0" smtClean="0"/>
              <a:t>Different cultures</a:t>
            </a:r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needs</a:t>
            </a:r>
            <a:r>
              <a:rPr lang="nl-BE" dirty="0" smtClean="0"/>
              <a:t> and </a:t>
            </a:r>
            <a:r>
              <a:rPr lang="nl-BE" dirty="0" err="1" smtClean="0"/>
              <a:t>expectations</a:t>
            </a:r>
            <a:endParaRPr lang="nl-BE" dirty="0" smtClean="0"/>
          </a:p>
          <a:p>
            <a:pPr lvl="1"/>
            <a:r>
              <a:rPr lang="nl-BE" dirty="0" smtClean="0"/>
              <a:t>Different </a:t>
            </a:r>
            <a:r>
              <a:rPr lang="nl-BE" dirty="0" err="1" smtClean="0"/>
              <a:t>personalities</a:t>
            </a:r>
            <a:endParaRPr lang="nl-BE" dirty="0" smtClean="0"/>
          </a:p>
          <a:p>
            <a:pPr lvl="1"/>
            <a:r>
              <a:rPr lang="nl-BE" dirty="0" smtClean="0"/>
              <a:t>Different jobs even </a:t>
            </a:r>
            <a:r>
              <a:rPr lang="nl-BE" dirty="0" err="1" smtClean="0"/>
              <a:t>with</a:t>
            </a:r>
            <a:r>
              <a:rPr lang="nl-BE" dirty="0" smtClean="0"/>
              <a:t> the </a:t>
            </a:r>
            <a:r>
              <a:rPr lang="nl-BE" dirty="0" err="1" smtClean="0"/>
              <a:t>same</a:t>
            </a:r>
            <a:r>
              <a:rPr lang="nl-BE" dirty="0" smtClean="0"/>
              <a:t> job </a:t>
            </a:r>
            <a:r>
              <a:rPr lang="nl-BE" dirty="0" err="1" smtClean="0"/>
              <a:t>titles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3635896" y="98072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Kolb’s</a:t>
            </a:r>
            <a:r>
              <a:rPr lang="nl-BE" b="1" u="sng" dirty="0" smtClean="0">
                <a:solidFill>
                  <a:schemeClr val="accent1"/>
                </a:solidFill>
              </a:rPr>
              <a:t> </a:t>
            </a:r>
            <a:r>
              <a:rPr lang="nl-BE" b="1" u="sng" dirty="0" err="1" smtClean="0">
                <a:solidFill>
                  <a:schemeClr val="accent1"/>
                </a:solidFill>
              </a:rPr>
              <a:t>behavioural</a:t>
            </a:r>
            <a:r>
              <a:rPr lang="nl-BE" b="1" u="sng" dirty="0" smtClean="0">
                <a:solidFill>
                  <a:schemeClr val="accent1"/>
                </a:solidFill>
              </a:rPr>
              <a:t> </a:t>
            </a:r>
            <a:r>
              <a:rPr lang="nl-BE" b="1" u="sng" dirty="0" err="1" smtClean="0">
                <a:solidFill>
                  <a:schemeClr val="accent1"/>
                </a:solidFill>
              </a:rPr>
              <a:t>styles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b="1" dirty="0" smtClean="0"/>
              <a:t>The </a:t>
            </a:r>
            <a:r>
              <a:rPr lang="nl-BE" b="1" dirty="0" err="1" smtClean="0"/>
              <a:t>ideal</a:t>
            </a:r>
            <a:r>
              <a:rPr lang="nl-BE" b="1" dirty="0" smtClean="0"/>
              <a:t> team </a:t>
            </a:r>
            <a:r>
              <a:rPr lang="nl-BE" b="1" dirty="0" err="1" smtClean="0"/>
              <a:t>consists</a:t>
            </a:r>
            <a:r>
              <a:rPr lang="nl-BE" b="1" dirty="0" smtClean="0"/>
              <a:t> of</a:t>
            </a:r>
          </a:p>
          <a:p>
            <a:r>
              <a:rPr lang="nl-BE" b="1" dirty="0" err="1" smtClean="0"/>
              <a:t>Innovator</a:t>
            </a:r>
            <a:endParaRPr lang="nl-BE" dirty="0" smtClean="0"/>
          </a:p>
          <a:p>
            <a:pPr lvl="1">
              <a:buNone/>
            </a:pPr>
            <a:r>
              <a:rPr lang="nl-BE" dirty="0" err="1" smtClean="0"/>
              <a:t>focuses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new</a:t>
            </a:r>
            <a:r>
              <a:rPr lang="nl-BE" dirty="0" smtClean="0"/>
              <a:t> </a:t>
            </a:r>
            <a:r>
              <a:rPr lang="nl-BE" dirty="0" err="1" smtClean="0"/>
              <a:t>ideas</a:t>
            </a:r>
            <a:r>
              <a:rPr lang="nl-BE" dirty="0" smtClean="0"/>
              <a:t> and </a:t>
            </a:r>
            <a:r>
              <a:rPr lang="nl-BE" dirty="0" err="1" smtClean="0"/>
              <a:t>developing</a:t>
            </a:r>
            <a:r>
              <a:rPr lang="nl-BE" dirty="0" smtClean="0"/>
              <a:t> </a:t>
            </a:r>
            <a:r>
              <a:rPr lang="nl-BE" dirty="0" err="1" smtClean="0"/>
              <a:t>new</a:t>
            </a:r>
            <a:r>
              <a:rPr lang="nl-BE" dirty="0" smtClean="0"/>
              <a:t> </a:t>
            </a:r>
            <a:r>
              <a:rPr lang="nl-BE" dirty="0" err="1" smtClean="0"/>
              <a:t>ways</a:t>
            </a:r>
            <a:r>
              <a:rPr lang="nl-BE" dirty="0" smtClean="0"/>
              <a:t> of </a:t>
            </a:r>
            <a:r>
              <a:rPr lang="nl-BE" dirty="0" err="1" smtClean="0"/>
              <a:t>doing</a:t>
            </a:r>
            <a:r>
              <a:rPr lang="nl-BE" dirty="0" smtClean="0"/>
              <a:t> </a:t>
            </a:r>
            <a:r>
              <a:rPr lang="nl-BE" dirty="0" err="1" smtClean="0"/>
              <a:t>things</a:t>
            </a:r>
            <a:endParaRPr lang="nl-BE" dirty="0" smtClean="0"/>
          </a:p>
          <a:p>
            <a:r>
              <a:rPr lang="nl-BE" b="1" dirty="0" smtClean="0"/>
              <a:t>Pragmatist</a:t>
            </a:r>
          </a:p>
          <a:p>
            <a:pPr lvl="1">
              <a:buNone/>
            </a:pPr>
            <a:r>
              <a:rPr lang="nl-BE" dirty="0" err="1" smtClean="0"/>
              <a:t>focuses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 and </a:t>
            </a:r>
            <a:r>
              <a:rPr lang="nl-BE" dirty="0" err="1" smtClean="0"/>
              <a:t>utilises</a:t>
            </a:r>
            <a:r>
              <a:rPr lang="nl-BE" dirty="0" smtClean="0"/>
              <a:t> </a:t>
            </a:r>
            <a:r>
              <a:rPr lang="nl-BE" dirty="0" err="1" smtClean="0"/>
              <a:t>previous</a:t>
            </a:r>
            <a:r>
              <a:rPr lang="nl-BE" dirty="0" smtClean="0"/>
              <a:t> </a:t>
            </a:r>
            <a:r>
              <a:rPr lang="nl-BE" dirty="0" err="1" smtClean="0"/>
              <a:t>experiences</a:t>
            </a:r>
            <a:endParaRPr lang="nl-BE" dirty="0" smtClean="0"/>
          </a:p>
          <a:p>
            <a:r>
              <a:rPr lang="nl-BE" b="1" dirty="0" err="1" smtClean="0"/>
              <a:t>Theorist</a:t>
            </a:r>
            <a:endParaRPr lang="nl-BE" b="1" dirty="0" smtClean="0"/>
          </a:p>
          <a:p>
            <a:pPr lvl="1">
              <a:buNone/>
            </a:pPr>
            <a:r>
              <a:rPr lang="nl-BE" dirty="0" err="1" smtClean="0"/>
              <a:t>focuses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models and </a:t>
            </a:r>
            <a:r>
              <a:rPr lang="nl-BE" dirty="0" err="1" smtClean="0"/>
              <a:t>sees</a:t>
            </a:r>
            <a:r>
              <a:rPr lang="nl-BE" dirty="0" smtClean="0"/>
              <a:t> the big picture</a:t>
            </a:r>
          </a:p>
          <a:p>
            <a:r>
              <a:rPr lang="nl-BE" b="1" dirty="0" smtClean="0"/>
              <a:t>Reflector</a:t>
            </a:r>
          </a:p>
          <a:p>
            <a:pPr lvl="1" algn="just">
              <a:buNone/>
            </a:pPr>
            <a:r>
              <a:rPr lang="nl-BE" dirty="0" err="1" smtClean="0"/>
              <a:t>focuses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understanding</a:t>
            </a:r>
            <a:r>
              <a:rPr lang="nl-BE" dirty="0" smtClean="0"/>
              <a:t> and </a:t>
            </a:r>
            <a:r>
              <a:rPr lang="nl-BE" dirty="0" err="1" smtClean="0"/>
              <a:t>considers</a:t>
            </a:r>
            <a:r>
              <a:rPr lang="nl-BE" dirty="0" smtClean="0"/>
              <a:t> </a:t>
            </a:r>
            <a:r>
              <a:rPr lang="nl-BE" dirty="0" err="1" smtClean="0"/>
              <a:t>what’s</a:t>
            </a:r>
            <a:r>
              <a:rPr lang="nl-BE" dirty="0" smtClean="0"/>
              <a:t> </a:t>
            </a:r>
            <a:r>
              <a:rPr lang="nl-BE" dirty="0" err="1" smtClean="0"/>
              <a:t>going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endParaRPr lang="nl-BE" dirty="0" smtClean="0"/>
          </a:p>
          <a:p>
            <a:pPr lvl="1" algn="ctr">
              <a:buNone/>
            </a:pPr>
            <a:endParaRPr lang="nl-BE" i="1" dirty="0" smtClean="0"/>
          </a:p>
          <a:p>
            <a:pPr lvl="1" algn="ctr">
              <a:buNone/>
            </a:pPr>
            <a:r>
              <a:rPr lang="nl-BE" b="1" i="1" dirty="0" err="1" smtClean="0"/>
              <a:t>Find</a:t>
            </a:r>
            <a:r>
              <a:rPr lang="nl-BE" b="1" i="1" dirty="0" smtClean="0"/>
              <a:t> out </a:t>
            </a:r>
            <a:r>
              <a:rPr lang="nl-BE" b="1" i="1" dirty="0" err="1" smtClean="0"/>
              <a:t>what’s</a:t>
            </a:r>
            <a:r>
              <a:rPr lang="nl-BE" b="1" i="1" dirty="0" smtClean="0"/>
              <a:t> </a:t>
            </a:r>
            <a:r>
              <a:rPr lang="nl-BE" b="1" i="1" dirty="0" err="1" smtClean="0"/>
              <a:t>your</a:t>
            </a:r>
            <a:r>
              <a:rPr lang="nl-BE" b="1" i="1" dirty="0" smtClean="0"/>
              <a:t> </a:t>
            </a:r>
            <a:r>
              <a:rPr lang="nl-BE" b="1" i="1" dirty="0" err="1" smtClean="0"/>
              <a:t>style</a:t>
            </a:r>
            <a:r>
              <a:rPr lang="nl-BE" b="1" i="1" dirty="0" smtClean="0"/>
              <a:t> in </a:t>
            </a:r>
            <a:r>
              <a:rPr lang="nl-BE" b="1" i="1" dirty="0" err="1" smtClean="0"/>
              <a:t>one</a:t>
            </a:r>
            <a:r>
              <a:rPr lang="nl-BE" b="1" i="1" dirty="0" smtClean="0"/>
              <a:t> of the </a:t>
            </a:r>
            <a:r>
              <a:rPr lang="nl-BE" b="1" i="1" dirty="0" err="1" smtClean="0"/>
              <a:t>many</a:t>
            </a:r>
            <a:r>
              <a:rPr lang="nl-BE" b="1" i="1" dirty="0" smtClean="0"/>
              <a:t> free online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Alternative</a:t>
            </a:r>
            <a:r>
              <a:rPr lang="nl-BE" b="1" u="sng" dirty="0" smtClean="0">
                <a:solidFill>
                  <a:schemeClr val="accent1"/>
                </a:solidFill>
              </a:rPr>
              <a:t>: </a:t>
            </a:r>
            <a:r>
              <a:rPr lang="nl-BE" b="1" u="sng" dirty="0" err="1" smtClean="0">
                <a:solidFill>
                  <a:schemeClr val="accent1"/>
                </a:solidFill>
              </a:rPr>
              <a:t>Belbin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pic>
        <p:nvPicPr>
          <p:cNvPr id="4" name="Tijdelijke aanduiding voor inhoud 3" descr="Knips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2511" y="1447800"/>
            <a:ext cx="4816177" cy="4572000"/>
          </a:xfrm>
        </p:spPr>
      </p:pic>
      <p:sp>
        <p:nvSpPr>
          <p:cNvPr id="5" name="Rechthoek 4"/>
          <p:cNvSpPr/>
          <p:nvPr/>
        </p:nvSpPr>
        <p:spPr>
          <a:xfrm>
            <a:off x="323528" y="616530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nl-BE" sz="2400" b="1" i="1" dirty="0" err="1" smtClean="0"/>
              <a:t>Find</a:t>
            </a:r>
            <a:r>
              <a:rPr lang="nl-BE" sz="2400" b="1" i="1" dirty="0" smtClean="0"/>
              <a:t> out </a:t>
            </a:r>
            <a:r>
              <a:rPr lang="nl-BE" sz="2400" b="1" i="1" dirty="0" err="1" smtClean="0"/>
              <a:t>what’s</a:t>
            </a:r>
            <a:r>
              <a:rPr lang="nl-BE" sz="2400" b="1" i="1" dirty="0" smtClean="0"/>
              <a:t> </a:t>
            </a:r>
            <a:r>
              <a:rPr lang="nl-BE" sz="2400" b="1" i="1" dirty="0" err="1" smtClean="0"/>
              <a:t>your</a:t>
            </a:r>
            <a:r>
              <a:rPr lang="nl-BE" sz="2400" b="1" i="1" dirty="0" smtClean="0"/>
              <a:t> </a:t>
            </a:r>
            <a:r>
              <a:rPr lang="nl-BE" sz="2400" b="1" i="1" dirty="0" err="1" smtClean="0"/>
              <a:t>style</a:t>
            </a:r>
            <a:r>
              <a:rPr lang="nl-BE" sz="2400" b="1" i="1" dirty="0" smtClean="0"/>
              <a:t> in </a:t>
            </a:r>
            <a:r>
              <a:rPr lang="nl-BE" sz="2400" b="1" i="1" dirty="0" err="1" smtClean="0"/>
              <a:t>one</a:t>
            </a:r>
            <a:r>
              <a:rPr lang="nl-BE" sz="2400" b="1" i="1" dirty="0" smtClean="0"/>
              <a:t> of the </a:t>
            </a:r>
            <a:r>
              <a:rPr lang="nl-BE" sz="2400" b="1" i="1" dirty="0" err="1" smtClean="0"/>
              <a:t>many</a:t>
            </a:r>
            <a:r>
              <a:rPr lang="nl-BE" sz="2400" b="1" i="1" dirty="0" smtClean="0"/>
              <a:t> free online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Diverse </a:t>
            </a:r>
            <a:r>
              <a:rPr lang="nl-BE" dirty="0" err="1" smtClean="0">
                <a:solidFill>
                  <a:schemeClr val="accent1"/>
                </a:solidFill>
              </a:rPr>
              <a:t>group</a:t>
            </a:r>
            <a:r>
              <a:rPr lang="nl-BE" dirty="0" smtClean="0">
                <a:solidFill>
                  <a:schemeClr val="accent1"/>
                </a:solidFill>
              </a:rPr>
              <a:t>     project team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…. </a:t>
            </a:r>
            <a:r>
              <a:rPr lang="nl-BE" dirty="0" err="1" smtClean="0"/>
              <a:t>Need</a:t>
            </a:r>
            <a:r>
              <a:rPr lang="nl-BE" dirty="0" smtClean="0"/>
              <a:t> to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enabled</a:t>
            </a:r>
            <a:r>
              <a:rPr lang="nl-BE" dirty="0" smtClean="0"/>
              <a:t> to</a:t>
            </a:r>
          </a:p>
          <a:p>
            <a:pPr lvl="1"/>
            <a:r>
              <a:rPr lang="nl-BE" dirty="0" err="1" smtClean="0"/>
              <a:t>Shared</a:t>
            </a:r>
            <a:r>
              <a:rPr lang="nl-BE" dirty="0" smtClean="0"/>
              <a:t> </a:t>
            </a:r>
            <a:r>
              <a:rPr lang="nl-BE" dirty="0" err="1" smtClean="0"/>
              <a:t>ownership</a:t>
            </a:r>
            <a:endParaRPr lang="nl-BE" dirty="0" smtClean="0"/>
          </a:p>
          <a:p>
            <a:pPr lvl="1"/>
            <a:r>
              <a:rPr lang="nl-BE" dirty="0" err="1" smtClean="0"/>
              <a:t>Common</a:t>
            </a:r>
            <a:r>
              <a:rPr lang="nl-BE" dirty="0" smtClean="0"/>
              <a:t> </a:t>
            </a:r>
            <a:r>
              <a:rPr lang="nl-BE" dirty="0" err="1" smtClean="0"/>
              <a:t>aims</a:t>
            </a:r>
            <a:endParaRPr lang="nl-BE" dirty="0" smtClean="0"/>
          </a:p>
          <a:p>
            <a:pPr lvl="1"/>
            <a:r>
              <a:rPr lang="nl-BE" dirty="0" err="1" smtClean="0"/>
              <a:t>Agreement</a:t>
            </a:r>
            <a:r>
              <a:rPr lang="nl-BE" dirty="0" smtClean="0"/>
              <a:t> and </a:t>
            </a:r>
            <a:r>
              <a:rPr lang="nl-BE" dirty="0" err="1" smtClean="0"/>
              <a:t>rules</a:t>
            </a:r>
            <a:endParaRPr lang="nl-BE" dirty="0" smtClean="0"/>
          </a:p>
          <a:p>
            <a:pPr lvl="1"/>
            <a:r>
              <a:rPr lang="nl-BE" dirty="0" err="1" smtClean="0"/>
              <a:t>Collaboration</a:t>
            </a:r>
            <a:endParaRPr lang="nl-BE" dirty="0" smtClean="0"/>
          </a:p>
          <a:p>
            <a:pPr lvl="1"/>
            <a:r>
              <a:rPr lang="nl-BE" dirty="0" err="1" smtClean="0"/>
              <a:t>Reflection</a:t>
            </a:r>
            <a:endParaRPr lang="nl-BE" dirty="0" smtClean="0"/>
          </a:p>
          <a:p>
            <a:pPr lvl="1"/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endParaRPr lang="nl-BE" dirty="0" smtClean="0"/>
          </a:p>
          <a:p>
            <a:r>
              <a:rPr lang="nl-BE" dirty="0" smtClean="0"/>
              <a:t>… To </a:t>
            </a:r>
            <a:r>
              <a:rPr lang="nl-BE" dirty="0" err="1" smtClean="0"/>
              <a:t>come</a:t>
            </a:r>
            <a:r>
              <a:rPr lang="nl-BE" dirty="0" smtClean="0"/>
              <a:t> to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b="1" dirty="0" err="1" smtClean="0"/>
              <a:t>effective</a:t>
            </a:r>
            <a:r>
              <a:rPr lang="nl-BE" b="1" dirty="0" smtClean="0"/>
              <a:t> </a:t>
            </a:r>
            <a:r>
              <a:rPr lang="nl-BE" b="1" dirty="0" err="1" smtClean="0"/>
              <a:t>intercultural</a:t>
            </a:r>
            <a:r>
              <a:rPr lang="nl-BE" b="1" dirty="0" smtClean="0"/>
              <a:t> project team</a:t>
            </a: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3635896" y="98072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dirty="0" err="1" smtClean="0">
                <a:solidFill>
                  <a:schemeClr val="accent1"/>
                </a:solidFill>
              </a:rPr>
              <a:t>Characteristics</a:t>
            </a:r>
            <a:r>
              <a:rPr lang="nl-BE" dirty="0" smtClean="0">
                <a:solidFill>
                  <a:schemeClr val="accent1"/>
                </a:solidFill>
              </a:rPr>
              <a:t> of </a:t>
            </a:r>
            <a:r>
              <a:rPr lang="nl-BE" dirty="0" err="1" smtClean="0">
                <a:solidFill>
                  <a:schemeClr val="accent1"/>
                </a:solidFill>
              </a:rPr>
              <a:t>effective</a:t>
            </a:r>
            <a:r>
              <a:rPr lang="nl-BE" dirty="0" smtClean="0">
                <a:solidFill>
                  <a:schemeClr val="accent1"/>
                </a:solidFill>
              </a:rPr>
              <a:t> teams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err="1" smtClean="0"/>
              <a:t>Clear</a:t>
            </a:r>
            <a:r>
              <a:rPr lang="nl-BE" dirty="0" smtClean="0"/>
              <a:t> </a:t>
            </a:r>
            <a:r>
              <a:rPr lang="nl-BE" dirty="0" err="1" smtClean="0"/>
              <a:t>common</a:t>
            </a:r>
            <a:r>
              <a:rPr lang="nl-BE" dirty="0" smtClean="0"/>
              <a:t> and </a:t>
            </a:r>
            <a:r>
              <a:rPr lang="nl-BE" dirty="0" err="1" smtClean="0"/>
              <a:t>shared</a:t>
            </a:r>
            <a:r>
              <a:rPr lang="nl-BE" dirty="0" smtClean="0"/>
              <a:t> goals</a:t>
            </a:r>
          </a:p>
          <a:p>
            <a:r>
              <a:rPr lang="nl-BE" dirty="0" err="1" smtClean="0"/>
              <a:t>Share</a:t>
            </a:r>
            <a:r>
              <a:rPr lang="nl-BE" dirty="0" smtClean="0"/>
              <a:t> </a:t>
            </a:r>
            <a:r>
              <a:rPr lang="nl-BE" dirty="0" err="1" smtClean="0"/>
              <a:t>responsibility</a:t>
            </a:r>
            <a:endParaRPr lang="nl-BE" dirty="0" smtClean="0"/>
          </a:p>
          <a:p>
            <a:r>
              <a:rPr lang="nl-BE" dirty="0" smtClean="0"/>
              <a:t>Have </a:t>
            </a:r>
            <a:r>
              <a:rPr lang="nl-BE" dirty="0" err="1" smtClean="0"/>
              <a:t>allocated</a:t>
            </a:r>
            <a:r>
              <a:rPr lang="nl-BE" dirty="0" smtClean="0"/>
              <a:t> </a:t>
            </a:r>
            <a:r>
              <a:rPr lang="nl-BE" dirty="0" err="1" smtClean="0"/>
              <a:t>appropriate</a:t>
            </a:r>
            <a:r>
              <a:rPr lang="nl-BE" dirty="0" smtClean="0"/>
              <a:t> </a:t>
            </a:r>
            <a:r>
              <a:rPr lang="nl-BE" dirty="0" err="1" smtClean="0"/>
              <a:t>responsibilities</a:t>
            </a:r>
            <a:r>
              <a:rPr lang="nl-BE" dirty="0" smtClean="0"/>
              <a:t>, </a:t>
            </a:r>
            <a:r>
              <a:rPr lang="nl-BE" dirty="0" err="1" smtClean="0"/>
              <a:t>roles</a:t>
            </a:r>
            <a:r>
              <a:rPr lang="nl-BE" dirty="0" smtClean="0"/>
              <a:t> and </a:t>
            </a:r>
            <a:r>
              <a:rPr lang="nl-BE" dirty="0" err="1" smtClean="0"/>
              <a:t>tasks</a:t>
            </a:r>
            <a:r>
              <a:rPr lang="nl-BE" dirty="0" smtClean="0"/>
              <a:t> to </a:t>
            </a:r>
            <a:r>
              <a:rPr lang="nl-BE" dirty="0" err="1" smtClean="0"/>
              <a:t>each</a:t>
            </a:r>
            <a:r>
              <a:rPr lang="nl-BE" dirty="0" smtClean="0"/>
              <a:t> </a:t>
            </a:r>
            <a:r>
              <a:rPr lang="nl-BE" dirty="0" err="1" smtClean="0"/>
              <a:t>member</a:t>
            </a:r>
            <a:endParaRPr lang="nl-BE" dirty="0" smtClean="0"/>
          </a:p>
          <a:p>
            <a:r>
              <a:rPr lang="nl-BE" dirty="0" err="1" smtClean="0"/>
              <a:t>Produce</a:t>
            </a:r>
            <a:r>
              <a:rPr lang="nl-BE" dirty="0" smtClean="0"/>
              <a:t> a </a:t>
            </a:r>
            <a:r>
              <a:rPr lang="nl-BE" dirty="0" err="1" smtClean="0"/>
              <a:t>collective</a:t>
            </a:r>
            <a:r>
              <a:rPr lang="nl-BE" dirty="0" smtClean="0"/>
              <a:t> output</a:t>
            </a:r>
          </a:p>
          <a:p>
            <a:r>
              <a:rPr lang="nl-BE" dirty="0" err="1" smtClean="0"/>
              <a:t>Measure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progress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the goals</a:t>
            </a:r>
          </a:p>
          <a:p>
            <a:r>
              <a:rPr lang="nl-BE" dirty="0" smtClean="0"/>
              <a:t>Are </a:t>
            </a:r>
            <a:r>
              <a:rPr lang="nl-BE" dirty="0" err="1" smtClean="0"/>
              <a:t>fairly</a:t>
            </a:r>
            <a:r>
              <a:rPr lang="nl-BE" dirty="0" smtClean="0"/>
              <a:t> </a:t>
            </a:r>
            <a:r>
              <a:rPr lang="nl-BE" dirty="0" err="1" smtClean="0"/>
              <a:t>small</a:t>
            </a:r>
            <a:endParaRPr lang="nl-BE" dirty="0" smtClean="0"/>
          </a:p>
          <a:p>
            <a:r>
              <a:rPr lang="nl-BE" dirty="0" err="1" smtClean="0"/>
              <a:t>Necessary</a:t>
            </a:r>
            <a:r>
              <a:rPr lang="nl-BE" dirty="0" smtClean="0"/>
              <a:t> </a:t>
            </a:r>
            <a:r>
              <a:rPr lang="nl-BE" dirty="0" err="1" smtClean="0"/>
              <a:t>blend</a:t>
            </a:r>
            <a:r>
              <a:rPr lang="nl-BE" dirty="0" smtClean="0"/>
              <a:t> of </a:t>
            </a:r>
            <a:r>
              <a:rPr lang="nl-BE" dirty="0" err="1" smtClean="0"/>
              <a:t>skills</a:t>
            </a:r>
            <a:endParaRPr lang="nl-BE" dirty="0" smtClean="0"/>
          </a:p>
          <a:p>
            <a:r>
              <a:rPr lang="nl-BE" dirty="0" err="1" smtClean="0"/>
              <a:t>Get</a:t>
            </a:r>
            <a:r>
              <a:rPr lang="nl-BE" dirty="0" smtClean="0"/>
              <a:t> support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superiors</a:t>
            </a:r>
          </a:p>
          <a:p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endParaRPr lang="nl-BE" dirty="0" smtClean="0"/>
          </a:p>
          <a:p>
            <a:r>
              <a:rPr lang="nl-BE" dirty="0" err="1" smtClean="0"/>
              <a:t>Cultivate</a:t>
            </a:r>
            <a:r>
              <a:rPr lang="nl-BE" dirty="0" smtClean="0"/>
              <a:t> trust and </a:t>
            </a:r>
            <a:r>
              <a:rPr lang="nl-BE" dirty="0" err="1" smtClean="0"/>
              <a:t>dialogue</a:t>
            </a:r>
            <a:endParaRPr lang="nl-BE" dirty="0" smtClean="0"/>
          </a:p>
          <a:p>
            <a:r>
              <a:rPr lang="nl-BE" dirty="0" err="1" smtClean="0"/>
              <a:t>Handle</a:t>
            </a:r>
            <a:r>
              <a:rPr lang="nl-BE" dirty="0" smtClean="0"/>
              <a:t> </a:t>
            </a:r>
            <a:r>
              <a:rPr lang="nl-BE" dirty="0" err="1" smtClean="0"/>
              <a:t>conflicts</a:t>
            </a:r>
            <a:r>
              <a:rPr lang="nl-BE" dirty="0" smtClean="0"/>
              <a:t> </a:t>
            </a:r>
            <a:r>
              <a:rPr lang="nl-BE" dirty="0" err="1" smtClean="0"/>
              <a:t>constructively</a:t>
            </a:r>
            <a:r>
              <a:rPr lang="nl-BE" dirty="0" smtClean="0"/>
              <a:t> and </a:t>
            </a:r>
            <a:r>
              <a:rPr lang="nl-BE" dirty="0" err="1" smtClean="0"/>
              <a:t>openly</a:t>
            </a:r>
            <a:endParaRPr lang="nl-BE" dirty="0" smtClean="0"/>
          </a:p>
          <a:p>
            <a:r>
              <a:rPr lang="nl-BE" dirty="0" err="1" smtClean="0"/>
              <a:t>Get</a:t>
            </a:r>
            <a:r>
              <a:rPr lang="nl-BE" dirty="0" smtClean="0"/>
              <a:t> to </a:t>
            </a:r>
            <a:r>
              <a:rPr lang="nl-BE" dirty="0" err="1" smtClean="0"/>
              <a:t>know</a:t>
            </a:r>
            <a:r>
              <a:rPr lang="nl-BE" dirty="0" smtClean="0"/>
              <a:t> the team </a:t>
            </a:r>
            <a:r>
              <a:rPr lang="nl-BE" dirty="0" err="1" smtClean="0"/>
              <a:t>members</a:t>
            </a:r>
            <a:endParaRPr lang="nl-BE" dirty="0" smtClean="0"/>
          </a:p>
          <a:p>
            <a:r>
              <a:rPr lang="nl-BE" dirty="0" err="1" smtClean="0"/>
              <a:t>Appreciate</a:t>
            </a:r>
            <a:r>
              <a:rPr lang="nl-BE" dirty="0" smtClean="0"/>
              <a:t> </a:t>
            </a:r>
            <a:r>
              <a:rPr lang="nl-BE" dirty="0" err="1" smtClean="0"/>
              <a:t>cultural</a:t>
            </a:r>
            <a:r>
              <a:rPr lang="nl-BE" dirty="0" smtClean="0"/>
              <a:t> </a:t>
            </a:r>
            <a:r>
              <a:rPr lang="nl-BE" dirty="0" err="1" smtClean="0"/>
              <a:t>diversity</a:t>
            </a:r>
            <a:endParaRPr lang="nl-BE" dirty="0" smtClean="0"/>
          </a:p>
          <a:p>
            <a:r>
              <a:rPr lang="nl-BE" dirty="0" err="1" smtClean="0"/>
              <a:t>Reflect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performance</a:t>
            </a:r>
            <a:endParaRPr lang="nl-BE" dirty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32099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 fontScale="90000"/>
          </a:bodyPr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Phases</a:t>
            </a:r>
            <a:r>
              <a:rPr lang="nl-BE" b="1" u="sng" dirty="0" smtClean="0">
                <a:solidFill>
                  <a:schemeClr val="accent1"/>
                </a:solidFill>
              </a:rPr>
              <a:t> of </a:t>
            </a:r>
            <a:r>
              <a:rPr lang="nl-BE" b="1" u="sng" dirty="0" err="1" smtClean="0">
                <a:solidFill>
                  <a:schemeClr val="accent1"/>
                </a:solidFill>
              </a:rPr>
              <a:t>successful</a:t>
            </a:r>
            <a:r>
              <a:rPr lang="nl-BE" b="1" u="sng" dirty="0" smtClean="0">
                <a:solidFill>
                  <a:schemeClr val="accent1"/>
                </a:solidFill>
              </a:rPr>
              <a:t> team </a:t>
            </a:r>
            <a:r>
              <a:rPr lang="nl-BE" b="1" u="sng" dirty="0" err="1" smtClean="0">
                <a:solidFill>
                  <a:schemeClr val="accent1"/>
                </a:solidFill>
              </a:rPr>
              <a:t>development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Forming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Storming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Norming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Performing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Mourning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5039429" cy="377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 fontScale="90000"/>
          </a:bodyPr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Undesirable</a:t>
            </a:r>
            <a:r>
              <a:rPr lang="nl-BE" b="1" u="sng" dirty="0" smtClean="0">
                <a:solidFill>
                  <a:schemeClr val="accent1"/>
                </a:solidFill>
              </a:rPr>
              <a:t> </a:t>
            </a:r>
            <a:r>
              <a:rPr lang="nl-BE" b="1" u="sng" dirty="0" err="1" smtClean="0">
                <a:solidFill>
                  <a:schemeClr val="accent1"/>
                </a:solidFill>
              </a:rPr>
              <a:t>phases</a:t>
            </a:r>
            <a:r>
              <a:rPr lang="nl-BE" b="1" u="sng" dirty="0" smtClean="0">
                <a:solidFill>
                  <a:schemeClr val="accent1"/>
                </a:solidFill>
              </a:rPr>
              <a:t> of team </a:t>
            </a:r>
            <a:r>
              <a:rPr lang="nl-BE" b="1" u="sng" dirty="0" err="1" smtClean="0">
                <a:solidFill>
                  <a:schemeClr val="accent1"/>
                </a:solidFill>
              </a:rPr>
              <a:t>development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Diplomacy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Endless</a:t>
            </a:r>
            <a:r>
              <a:rPr lang="nl-BE" dirty="0" smtClean="0"/>
              <a:t> </a:t>
            </a:r>
            <a:r>
              <a:rPr lang="nl-BE" dirty="0" err="1" smtClean="0"/>
              <a:t>talks</a:t>
            </a: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Cheap</a:t>
            </a:r>
            <a:r>
              <a:rPr lang="nl-BE" dirty="0" smtClean="0"/>
              <a:t> consensus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 smtClean="0"/>
              <a:t>Rushing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</a:t>
            </a:r>
            <a:r>
              <a:rPr lang="nl-BE" dirty="0" err="1" smtClean="0"/>
              <a:t>delivery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36" y="3356992"/>
            <a:ext cx="4955325" cy="309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  <a:noFill/>
        </p:spPr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What</a:t>
            </a:r>
            <a:r>
              <a:rPr lang="nl-BE" dirty="0" smtClean="0">
                <a:solidFill>
                  <a:srgbClr val="C00000"/>
                </a:solidFill>
              </a:rPr>
              <a:t> is a project?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 </a:t>
            </a:r>
            <a:r>
              <a:rPr lang="nl-BE" dirty="0" err="1" smtClean="0"/>
              <a:t>temporary</a:t>
            </a:r>
            <a:r>
              <a:rPr lang="nl-BE" dirty="0" smtClean="0"/>
              <a:t> </a:t>
            </a:r>
            <a:r>
              <a:rPr lang="nl-BE" dirty="0" err="1" smtClean="0"/>
              <a:t>endeavour</a:t>
            </a:r>
            <a:r>
              <a:rPr lang="nl-BE" dirty="0" smtClean="0"/>
              <a:t> to </a:t>
            </a:r>
            <a:r>
              <a:rPr lang="nl-BE" dirty="0" err="1" smtClean="0"/>
              <a:t>create</a:t>
            </a:r>
            <a:r>
              <a:rPr lang="nl-BE" dirty="0" smtClean="0"/>
              <a:t> a product </a:t>
            </a:r>
            <a:r>
              <a:rPr lang="nl-BE" dirty="0" err="1" smtClean="0"/>
              <a:t>or</a:t>
            </a:r>
            <a:r>
              <a:rPr lang="nl-BE" dirty="0" smtClean="0"/>
              <a:t> a service,</a:t>
            </a:r>
          </a:p>
          <a:p>
            <a:r>
              <a:rPr lang="nl-BE" dirty="0" err="1" smtClean="0"/>
              <a:t>With</a:t>
            </a:r>
            <a:r>
              <a:rPr lang="nl-BE" dirty="0" smtClean="0"/>
              <a:t> a </a:t>
            </a:r>
            <a:r>
              <a:rPr lang="nl-BE" dirty="0" err="1" smtClean="0"/>
              <a:t>definite</a:t>
            </a:r>
            <a:r>
              <a:rPr lang="nl-BE" dirty="0" smtClean="0"/>
              <a:t> </a:t>
            </a:r>
            <a:r>
              <a:rPr lang="nl-BE" dirty="0" err="1" smtClean="0"/>
              <a:t>beginning</a:t>
            </a:r>
            <a:r>
              <a:rPr lang="nl-BE" dirty="0" smtClean="0"/>
              <a:t> and a </a:t>
            </a:r>
            <a:r>
              <a:rPr lang="nl-BE" dirty="0" err="1" smtClean="0"/>
              <a:t>definite</a:t>
            </a:r>
            <a:r>
              <a:rPr lang="nl-BE" dirty="0" smtClean="0"/>
              <a:t> </a:t>
            </a:r>
            <a:r>
              <a:rPr lang="nl-BE" dirty="0" err="1" smtClean="0"/>
              <a:t>ending</a:t>
            </a:r>
            <a:endParaRPr lang="nl-BE" dirty="0" smtClean="0"/>
          </a:p>
          <a:p>
            <a:r>
              <a:rPr lang="nl-BE" dirty="0" err="1" smtClean="0"/>
              <a:t>Aligned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organisational</a:t>
            </a:r>
            <a:r>
              <a:rPr lang="nl-BE" dirty="0" smtClean="0"/>
              <a:t> </a:t>
            </a:r>
            <a:r>
              <a:rPr lang="nl-BE" dirty="0" err="1" smtClean="0"/>
              <a:t>objectives</a:t>
            </a:r>
            <a:endParaRPr lang="nl-BE" dirty="0" smtClean="0"/>
          </a:p>
          <a:p>
            <a:r>
              <a:rPr lang="nl-BE" dirty="0" err="1" smtClean="0"/>
              <a:t>Involves</a:t>
            </a:r>
            <a:r>
              <a:rPr lang="nl-BE" dirty="0" smtClean="0"/>
              <a:t> </a:t>
            </a:r>
            <a:r>
              <a:rPr lang="nl-BE" dirty="0" err="1" smtClean="0"/>
              <a:t>investment</a:t>
            </a:r>
            <a:r>
              <a:rPr lang="nl-BE" dirty="0" smtClean="0"/>
              <a:t> in </a:t>
            </a:r>
            <a:r>
              <a:rPr lang="nl-BE" dirty="0" err="1" smtClean="0"/>
              <a:t>staff</a:t>
            </a:r>
            <a:r>
              <a:rPr lang="nl-BE" dirty="0" smtClean="0"/>
              <a:t> and </a:t>
            </a:r>
            <a:r>
              <a:rPr lang="nl-BE" dirty="0" err="1" smtClean="0"/>
              <a:t>expenses</a:t>
            </a:r>
            <a:endParaRPr lang="nl-BE" dirty="0" smtClean="0"/>
          </a:p>
          <a:p>
            <a:r>
              <a:rPr lang="nl-BE" dirty="0" err="1" smtClean="0"/>
              <a:t>Might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involve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funding</a:t>
            </a:r>
            <a:endParaRPr lang="nl-BE" dirty="0" smtClean="0"/>
          </a:p>
          <a:p>
            <a:r>
              <a:rPr lang="nl-BE" i="1" u="sng" dirty="0" smtClean="0">
                <a:solidFill>
                  <a:srgbClr val="0070C0"/>
                </a:solidFill>
              </a:rPr>
              <a:t>Case </a:t>
            </a:r>
            <a:r>
              <a:rPr lang="nl-BE" i="1" u="sng" dirty="0" err="1" smtClean="0">
                <a:solidFill>
                  <a:srgbClr val="0070C0"/>
                </a:solidFill>
              </a:rPr>
              <a:t>study</a:t>
            </a:r>
            <a:r>
              <a:rPr lang="nl-BE" i="1" dirty="0" smtClean="0">
                <a:solidFill>
                  <a:srgbClr val="0070C0"/>
                </a:solidFill>
              </a:rPr>
              <a:t>: </a:t>
            </a:r>
            <a:r>
              <a:rPr lang="nl-BE" i="1" dirty="0" err="1" smtClean="0">
                <a:solidFill>
                  <a:srgbClr val="0070C0"/>
                </a:solidFill>
              </a:rPr>
              <a:t>multilateral</a:t>
            </a:r>
            <a:r>
              <a:rPr lang="nl-BE" i="1" dirty="0" smtClean="0">
                <a:solidFill>
                  <a:srgbClr val="0070C0"/>
                </a:solidFill>
              </a:rPr>
              <a:t> </a:t>
            </a:r>
            <a:r>
              <a:rPr lang="nl-BE" i="1" dirty="0" err="1" smtClean="0">
                <a:solidFill>
                  <a:srgbClr val="0070C0"/>
                </a:solidFill>
              </a:rPr>
              <a:t>projects</a:t>
            </a:r>
            <a:r>
              <a:rPr lang="nl-BE" i="1" dirty="0" smtClean="0">
                <a:solidFill>
                  <a:srgbClr val="0070C0"/>
                </a:solidFill>
              </a:rPr>
              <a:t> in </a:t>
            </a:r>
            <a:r>
              <a:rPr lang="nl-BE" i="1" dirty="0" err="1" smtClean="0">
                <a:solidFill>
                  <a:srgbClr val="0070C0"/>
                </a:solidFill>
              </a:rPr>
              <a:t>higher</a:t>
            </a:r>
            <a:r>
              <a:rPr lang="nl-BE" i="1" dirty="0" smtClean="0">
                <a:solidFill>
                  <a:srgbClr val="0070C0"/>
                </a:solidFill>
              </a:rPr>
              <a:t> </a:t>
            </a:r>
            <a:r>
              <a:rPr lang="nl-BE" i="1" dirty="0" err="1" smtClean="0">
                <a:solidFill>
                  <a:srgbClr val="0070C0"/>
                </a:solidFill>
              </a:rPr>
              <a:t>education</a:t>
            </a:r>
            <a:endParaRPr lang="nl-BE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 anchor="ctr"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Very</a:t>
            </a:r>
            <a:r>
              <a:rPr lang="nl-BE" b="1" u="sng" dirty="0" smtClean="0">
                <a:solidFill>
                  <a:schemeClr val="accent1"/>
                </a:solidFill>
              </a:rPr>
              <a:t> important </a:t>
            </a:r>
            <a:r>
              <a:rPr lang="nl-BE" b="1" u="sng" dirty="0" err="1" smtClean="0">
                <a:solidFill>
                  <a:schemeClr val="accent1"/>
                </a:solidFill>
              </a:rPr>
              <a:t>keyword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pic>
        <p:nvPicPr>
          <p:cNvPr id="6" name="Afbeelding 5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1335094"/>
            <a:ext cx="6696744" cy="529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chemeClr val="accent1"/>
                </a:solidFill>
              </a:rPr>
              <a:t>Ground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rules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for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chemeClr val="accent1"/>
                </a:solidFill>
              </a:rPr>
              <a:t>each</a:t>
            </a:r>
            <a:r>
              <a:rPr lang="nl-BE" dirty="0" smtClean="0">
                <a:solidFill>
                  <a:schemeClr val="accent1"/>
                </a:solidFill>
              </a:rPr>
              <a:t> team </a:t>
            </a:r>
            <a:r>
              <a:rPr lang="nl-BE" dirty="0" err="1" smtClean="0">
                <a:solidFill>
                  <a:schemeClr val="accent1"/>
                </a:solidFill>
              </a:rPr>
              <a:t>member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Respect </a:t>
            </a:r>
            <a:r>
              <a:rPr lang="nl-BE" dirty="0" err="1" smtClean="0"/>
              <a:t>your</a:t>
            </a:r>
            <a:r>
              <a:rPr lang="nl-BE" dirty="0" smtClean="0"/>
              <a:t> team </a:t>
            </a:r>
            <a:r>
              <a:rPr lang="nl-BE" dirty="0" err="1" smtClean="0"/>
              <a:t>members</a:t>
            </a:r>
            <a:endParaRPr lang="nl-BE" dirty="0" smtClean="0"/>
          </a:p>
          <a:p>
            <a:r>
              <a:rPr lang="nl-BE" dirty="0" smtClean="0"/>
              <a:t>Be </a:t>
            </a:r>
            <a:r>
              <a:rPr lang="nl-BE" dirty="0" err="1" smtClean="0"/>
              <a:t>on</a:t>
            </a:r>
            <a:r>
              <a:rPr lang="nl-BE" dirty="0" smtClean="0"/>
              <a:t> time, and let the </a:t>
            </a:r>
            <a:r>
              <a:rPr lang="nl-BE" dirty="0" err="1" smtClean="0"/>
              <a:t>others</a:t>
            </a:r>
            <a:r>
              <a:rPr lang="nl-BE" dirty="0" smtClean="0"/>
              <a:t> </a:t>
            </a:r>
            <a:r>
              <a:rPr lang="nl-BE" dirty="0" err="1" smtClean="0"/>
              <a:t>know</a:t>
            </a:r>
            <a:r>
              <a:rPr lang="nl-BE" dirty="0" smtClean="0"/>
              <a:t>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you’re</a:t>
            </a:r>
            <a:r>
              <a:rPr lang="nl-BE" dirty="0" smtClean="0"/>
              <a:t> late</a:t>
            </a:r>
          </a:p>
          <a:p>
            <a:r>
              <a:rPr lang="nl-BE" dirty="0" err="1" smtClean="0"/>
              <a:t>Send</a:t>
            </a:r>
            <a:r>
              <a:rPr lang="nl-BE" dirty="0" smtClean="0"/>
              <a:t> the agenda </a:t>
            </a:r>
            <a:r>
              <a:rPr lang="nl-BE" dirty="0" err="1" smtClean="0"/>
              <a:t>one</a:t>
            </a:r>
            <a:r>
              <a:rPr lang="nl-BE" dirty="0" smtClean="0"/>
              <a:t> week </a:t>
            </a:r>
            <a:r>
              <a:rPr lang="nl-BE" dirty="0" err="1" smtClean="0"/>
              <a:t>before</a:t>
            </a:r>
            <a:r>
              <a:rPr lang="nl-BE" dirty="0" smtClean="0"/>
              <a:t> the meeting</a:t>
            </a:r>
          </a:p>
          <a:p>
            <a:r>
              <a:rPr lang="nl-BE" dirty="0" err="1" smtClean="0"/>
              <a:t>Handle</a:t>
            </a:r>
            <a:r>
              <a:rPr lang="nl-BE" dirty="0" smtClean="0"/>
              <a:t> </a:t>
            </a:r>
            <a:r>
              <a:rPr lang="nl-BE" dirty="0" err="1" smtClean="0"/>
              <a:t>conflicts</a:t>
            </a:r>
            <a:r>
              <a:rPr lang="nl-BE" dirty="0" smtClean="0"/>
              <a:t> in a </a:t>
            </a:r>
            <a:r>
              <a:rPr lang="nl-BE" dirty="0" err="1" smtClean="0"/>
              <a:t>constructive</a:t>
            </a:r>
            <a:r>
              <a:rPr lang="nl-BE" dirty="0" smtClean="0"/>
              <a:t> </a:t>
            </a:r>
            <a:r>
              <a:rPr lang="nl-BE" dirty="0" err="1" smtClean="0"/>
              <a:t>manner</a:t>
            </a:r>
            <a:endParaRPr lang="nl-BE" dirty="0" smtClean="0"/>
          </a:p>
          <a:p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understand</a:t>
            </a:r>
            <a:endParaRPr lang="nl-BE" dirty="0" smtClean="0"/>
          </a:p>
          <a:p>
            <a:r>
              <a:rPr lang="nl-BE" dirty="0" smtClean="0"/>
              <a:t>Be </a:t>
            </a:r>
            <a:r>
              <a:rPr lang="nl-BE" dirty="0" err="1" smtClean="0"/>
              <a:t>helpful</a:t>
            </a:r>
            <a:r>
              <a:rPr lang="nl-BE" dirty="0" smtClean="0"/>
              <a:t> and </a:t>
            </a:r>
            <a:r>
              <a:rPr lang="nl-BE" dirty="0" err="1" smtClean="0"/>
              <a:t>supportive</a:t>
            </a:r>
            <a:r>
              <a:rPr lang="nl-BE" dirty="0" smtClean="0"/>
              <a:t> to </a:t>
            </a:r>
            <a:r>
              <a:rPr lang="nl-BE" dirty="0" err="1" smtClean="0"/>
              <a:t>your</a:t>
            </a:r>
            <a:r>
              <a:rPr lang="nl-BE" dirty="0" smtClean="0"/>
              <a:t> team</a:t>
            </a:r>
          </a:p>
          <a:p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help,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struggle</a:t>
            </a:r>
            <a:r>
              <a:rPr lang="nl-BE" dirty="0" smtClean="0"/>
              <a:t> </a:t>
            </a:r>
            <a:r>
              <a:rPr lang="nl-BE" dirty="0" err="1" smtClean="0"/>
              <a:t>alone</a:t>
            </a:r>
            <a:endParaRPr lang="nl-BE" dirty="0" smtClean="0"/>
          </a:p>
          <a:p>
            <a:r>
              <a:rPr lang="nl-BE" dirty="0" err="1" smtClean="0"/>
              <a:t>Follow</a:t>
            </a:r>
            <a:r>
              <a:rPr lang="nl-BE" dirty="0" smtClean="0"/>
              <a:t> the deadlines</a:t>
            </a:r>
          </a:p>
          <a:p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strict</a:t>
            </a:r>
            <a:r>
              <a:rPr lang="nl-BE" dirty="0" smtClean="0"/>
              <a:t>, listen and </a:t>
            </a:r>
            <a:r>
              <a:rPr lang="nl-BE" dirty="0" err="1" smtClean="0"/>
              <a:t>try</a:t>
            </a:r>
            <a:r>
              <a:rPr lang="nl-BE" dirty="0" smtClean="0"/>
              <a:t> to </a:t>
            </a:r>
            <a:r>
              <a:rPr lang="nl-BE" dirty="0" err="1" smtClean="0"/>
              <a:t>understand</a:t>
            </a:r>
            <a:endParaRPr lang="nl-BE" dirty="0" smtClean="0"/>
          </a:p>
          <a:p>
            <a:r>
              <a:rPr lang="nl-BE" dirty="0" err="1" smtClean="0"/>
              <a:t>Give</a:t>
            </a:r>
            <a:r>
              <a:rPr lang="nl-BE" dirty="0" smtClean="0"/>
              <a:t> </a:t>
            </a:r>
            <a:r>
              <a:rPr lang="nl-BE" dirty="0" err="1" smtClean="0"/>
              <a:t>everyone</a:t>
            </a:r>
            <a:r>
              <a:rPr lang="nl-BE" dirty="0" smtClean="0"/>
              <a:t> a </a:t>
            </a:r>
            <a:r>
              <a:rPr lang="nl-BE" dirty="0" err="1" smtClean="0"/>
              <a:t>chance</a:t>
            </a:r>
            <a:r>
              <a:rPr lang="nl-BE" dirty="0" smtClean="0"/>
              <a:t> to </a:t>
            </a:r>
            <a:r>
              <a:rPr lang="nl-BE" dirty="0" err="1" smtClean="0"/>
              <a:t>try</a:t>
            </a:r>
            <a:r>
              <a:rPr lang="nl-BE" dirty="0" smtClean="0"/>
              <a:t> out different </a:t>
            </a:r>
            <a:r>
              <a:rPr lang="nl-BE" dirty="0" err="1" smtClean="0"/>
              <a:t>roles</a:t>
            </a:r>
            <a:r>
              <a:rPr lang="nl-BE" dirty="0" smtClean="0"/>
              <a:t> and </a:t>
            </a:r>
            <a:r>
              <a:rPr lang="nl-BE" dirty="0" err="1" smtClean="0"/>
              <a:t>responsibilities</a:t>
            </a:r>
            <a:r>
              <a:rPr lang="nl-BE" dirty="0" smtClean="0"/>
              <a:t> in meetings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dirty="0" err="1" smtClean="0">
                <a:solidFill>
                  <a:schemeClr val="accent1"/>
                </a:solidFill>
              </a:rPr>
              <a:t>Good</a:t>
            </a:r>
            <a:r>
              <a:rPr lang="nl-BE" dirty="0" smtClean="0">
                <a:solidFill>
                  <a:schemeClr val="accent1"/>
                </a:solidFill>
              </a:rPr>
              <a:t> project meetings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Agenda </a:t>
            </a:r>
          </a:p>
          <a:p>
            <a:r>
              <a:rPr lang="nl-BE" dirty="0" err="1" smtClean="0"/>
              <a:t>Roles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the meeting: </a:t>
            </a:r>
            <a:r>
              <a:rPr lang="nl-BE" dirty="0" err="1" smtClean="0"/>
              <a:t>chair</a:t>
            </a:r>
            <a:r>
              <a:rPr lang="nl-BE" dirty="0" smtClean="0"/>
              <a:t>, expert, </a:t>
            </a:r>
            <a:r>
              <a:rPr lang="nl-BE" dirty="0" err="1" smtClean="0"/>
              <a:t>minutes</a:t>
            </a:r>
            <a:r>
              <a:rPr lang="nl-BE" dirty="0" smtClean="0"/>
              <a:t>, </a:t>
            </a:r>
            <a:r>
              <a:rPr lang="nl-BE" dirty="0" err="1" smtClean="0"/>
              <a:t>visualizer</a:t>
            </a:r>
            <a:r>
              <a:rPr lang="nl-BE" dirty="0" smtClean="0"/>
              <a:t>, </a:t>
            </a:r>
            <a:r>
              <a:rPr lang="nl-BE" dirty="0" err="1" smtClean="0"/>
              <a:t>evaluator</a:t>
            </a:r>
            <a:r>
              <a:rPr lang="nl-BE" dirty="0" smtClean="0"/>
              <a:t>, host, </a:t>
            </a:r>
            <a:r>
              <a:rPr lang="nl-BE" dirty="0" err="1" smtClean="0"/>
              <a:t>language</a:t>
            </a:r>
            <a:r>
              <a:rPr lang="nl-BE" dirty="0" smtClean="0"/>
              <a:t> </a:t>
            </a:r>
            <a:r>
              <a:rPr lang="nl-BE" dirty="0" err="1" smtClean="0"/>
              <a:t>inspector</a:t>
            </a:r>
            <a:r>
              <a:rPr lang="nl-BE" dirty="0" smtClean="0"/>
              <a:t>, etc.</a:t>
            </a:r>
          </a:p>
          <a:p>
            <a:r>
              <a:rPr lang="nl-BE" dirty="0" err="1" smtClean="0"/>
              <a:t>Visualisation</a:t>
            </a:r>
            <a:endParaRPr lang="nl-BE" dirty="0" smtClean="0"/>
          </a:p>
          <a:p>
            <a:r>
              <a:rPr lang="nl-BE" dirty="0" err="1" smtClean="0"/>
              <a:t>minutes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Your</a:t>
            </a:r>
            <a:r>
              <a:rPr lang="nl-BE" b="1" u="sng" dirty="0" smtClean="0">
                <a:solidFill>
                  <a:schemeClr val="accent1"/>
                </a:solidFill>
              </a:rPr>
              <a:t> </a:t>
            </a:r>
            <a:r>
              <a:rPr lang="nl-BE" b="1" u="sng" dirty="0" err="1" smtClean="0">
                <a:solidFill>
                  <a:schemeClr val="accent1"/>
                </a:solidFill>
              </a:rPr>
              <a:t>role</a:t>
            </a:r>
            <a:r>
              <a:rPr lang="nl-BE" b="1" u="sng" dirty="0" smtClean="0">
                <a:solidFill>
                  <a:schemeClr val="accent1"/>
                </a:solidFill>
              </a:rPr>
              <a:t> in </a:t>
            </a:r>
            <a:r>
              <a:rPr lang="nl-BE" b="1" u="sng" dirty="0" err="1" smtClean="0">
                <a:solidFill>
                  <a:schemeClr val="accent1"/>
                </a:solidFill>
              </a:rPr>
              <a:t>an</a:t>
            </a:r>
            <a:r>
              <a:rPr lang="nl-BE" b="1" u="sng" dirty="0" smtClean="0">
                <a:solidFill>
                  <a:schemeClr val="accent1"/>
                </a:solidFill>
              </a:rPr>
              <a:t> international team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err="1" smtClean="0"/>
              <a:t>Who</a:t>
            </a:r>
            <a:r>
              <a:rPr lang="nl-BE" dirty="0" smtClean="0"/>
              <a:t> are </a:t>
            </a:r>
            <a:r>
              <a:rPr lang="nl-BE" dirty="0" err="1" smtClean="0"/>
              <a:t>you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What</a:t>
            </a:r>
            <a:r>
              <a:rPr lang="nl-BE" dirty="0" smtClean="0"/>
              <a:t> are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competences</a:t>
            </a:r>
            <a:r>
              <a:rPr lang="nl-BE" dirty="0" smtClean="0"/>
              <a:t>?</a:t>
            </a:r>
          </a:p>
          <a:p>
            <a:r>
              <a:rPr lang="nl-BE" dirty="0" smtClean="0"/>
              <a:t>And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skills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weaknesses</a:t>
            </a:r>
            <a:r>
              <a:rPr lang="nl-BE" dirty="0" smtClean="0"/>
              <a:t>? </a:t>
            </a:r>
            <a:r>
              <a:rPr lang="nl-BE" dirty="0" err="1" smtClean="0"/>
              <a:t>How</a:t>
            </a:r>
            <a:r>
              <a:rPr lang="nl-BE" dirty="0" smtClean="0"/>
              <a:t> do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try</a:t>
            </a:r>
            <a:r>
              <a:rPr lang="nl-BE" dirty="0" smtClean="0"/>
              <a:t> to </a:t>
            </a:r>
            <a:r>
              <a:rPr lang="nl-BE" dirty="0" err="1" smtClean="0"/>
              <a:t>overcome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? </a:t>
            </a:r>
            <a:r>
              <a:rPr lang="nl-BE" dirty="0" err="1" smtClean="0"/>
              <a:t>Any</a:t>
            </a:r>
            <a:r>
              <a:rPr lang="nl-BE" dirty="0" smtClean="0"/>
              <a:t> </a:t>
            </a:r>
            <a:r>
              <a:rPr lang="nl-BE" dirty="0" err="1" smtClean="0"/>
              <a:t>examples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could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 smtClean="0"/>
              <a:t> in a team? </a:t>
            </a:r>
            <a:r>
              <a:rPr lang="nl-BE" dirty="0" err="1" smtClean="0"/>
              <a:t>Try</a:t>
            </a:r>
            <a:r>
              <a:rPr lang="nl-BE" dirty="0" smtClean="0"/>
              <a:t> out online tests to </a:t>
            </a:r>
            <a:r>
              <a:rPr lang="nl-BE" dirty="0" err="1" smtClean="0"/>
              <a:t>find</a:t>
            </a:r>
            <a:r>
              <a:rPr lang="nl-BE" dirty="0" smtClean="0"/>
              <a:t> out!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err="1" smtClean="0"/>
              <a:t>Consider</a:t>
            </a:r>
            <a:r>
              <a:rPr lang="nl-BE" dirty="0" smtClean="0"/>
              <a:t>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before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join</a:t>
            </a:r>
            <a:r>
              <a:rPr lang="nl-BE" dirty="0" smtClean="0"/>
              <a:t> a project and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the spot!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8987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548" y="1124744"/>
            <a:ext cx="699509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4962746" cy="320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3264"/>
            <a:ext cx="4752528" cy="6461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chemeClr val="accent1"/>
                </a:solidFill>
              </a:rPr>
              <a:t>Conflicts</a:t>
            </a:r>
            <a:endParaRPr lang="nl-BE" b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Conflict </a:t>
            </a:r>
            <a:r>
              <a:rPr lang="nl-BE" dirty="0" err="1" smtClean="0"/>
              <a:t>situations</a:t>
            </a:r>
            <a:r>
              <a:rPr lang="nl-BE" dirty="0" smtClean="0"/>
              <a:t> in international teams:</a:t>
            </a:r>
          </a:p>
          <a:p>
            <a:pPr lvl="1"/>
            <a:r>
              <a:rPr lang="nl-BE" dirty="0" smtClean="0"/>
              <a:t>General </a:t>
            </a:r>
            <a:r>
              <a:rPr lang="nl-BE" dirty="0" err="1" smtClean="0"/>
              <a:t>misunderstanding</a:t>
            </a:r>
            <a:r>
              <a:rPr lang="nl-BE" dirty="0" smtClean="0"/>
              <a:t> (partner does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dare</a:t>
            </a:r>
            <a:r>
              <a:rPr lang="nl-BE" dirty="0" smtClean="0"/>
              <a:t> to show </a:t>
            </a:r>
            <a:r>
              <a:rPr lang="nl-BE" dirty="0" err="1" smtClean="0"/>
              <a:t>disagreement</a:t>
            </a:r>
            <a:r>
              <a:rPr lang="nl-BE" dirty="0" smtClean="0"/>
              <a:t>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questions</a:t>
            </a:r>
            <a:r>
              <a:rPr lang="nl-BE" dirty="0" smtClean="0"/>
              <a:t> and </a:t>
            </a:r>
            <a:r>
              <a:rPr lang="nl-BE" dirty="0" err="1" smtClean="0"/>
              <a:t>stays</a:t>
            </a:r>
            <a:r>
              <a:rPr lang="nl-BE" dirty="0" smtClean="0"/>
              <a:t> </a:t>
            </a:r>
            <a:r>
              <a:rPr lang="nl-BE" dirty="0" err="1" smtClean="0"/>
              <a:t>polite</a:t>
            </a:r>
            <a:r>
              <a:rPr lang="nl-BE" dirty="0" smtClean="0"/>
              <a:t> and </a:t>
            </a:r>
            <a:r>
              <a:rPr lang="nl-BE" dirty="0" err="1" smtClean="0"/>
              <a:t>silent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Linguistic</a:t>
            </a:r>
            <a:r>
              <a:rPr lang="nl-BE" dirty="0" smtClean="0"/>
              <a:t> </a:t>
            </a:r>
            <a:r>
              <a:rPr lang="nl-BE" dirty="0" err="1" smtClean="0"/>
              <a:t>misunderstanding</a:t>
            </a:r>
            <a:endParaRPr lang="nl-BE" dirty="0" smtClean="0"/>
          </a:p>
          <a:p>
            <a:pPr lvl="1"/>
            <a:r>
              <a:rPr lang="nl-BE" dirty="0" err="1" smtClean="0"/>
              <a:t>Cultural</a:t>
            </a:r>
            <a:r>
              <a:rPr lang="nl-BE" dirty="0" smtClean="0"/>
              <a:t> </a:t>
            </a:r>
            <a:r>
              <a:rPr lang="nl-BE" dirty="0" err="1" smtClean="0"/>
              <a:t>misunderstanding</a:t>
            </a:r>
            <a:endParaRPr lang="nl-BE" dirty="0" smtClean="0"/>
          </a:p>
          <a:p>
            <a:pPr lvl="1"/>
            <a:r>
              <a:rPr lang="nl-BE" dirty="0" err="1" smtClean="0"/>
              <a:t>Non-compliance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deadlines</a:t>
            </a:r>
          </a:p>
          <a:p>
            <a:pPr lvl="1"/>
            <a:r>
              <a:rPr lang="nl-BE" dirty="0" err="1" smtClean="0"/>
              <a:t>Non-compliance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financial</a:t>
            </a:r>
            <a:r>
              <a:rPr lang="nl-BE" dirty="0" smtClean="0"/>
              <a:t> and </a:t>
            </a:r>
            <a:r>
              <a:rPr lang="nl-BE" dirty="0" err="1" smtClean="0"/>
              <a:t>admin</a:t>
            </a:r>
            <a:r>
              <a:rPr lang="nl-BE" dirty="0" smtClean="0"/>
              <a:t> issues</a:t>
            </a:r>
          </a:p>
          <a:p>
            <a:pPr lvl="1"/>
            <a:r>
              <a:rPr lang="nl-BE" dirty="0" err="1" smtClean="0"/>
              <a:t>Poor</a:t>
            </a:r>
            <a:r>
              <a:rPr lang="nl-BE" dirty="0" smtClean="0"/>
              <a:t> performance level</a:t>
            </a:r>
          </a:p>
          <a:p>
            <a:pPr lvl="1"/>
            <a:r>
              <a:rPr lang="nl-BE" dirty="0" smtClean="0"/>
              <a:t>Non-performance, </a:t>
            </a:r>
            <a:r>
              <a:rPr lang="nl-BE" dirty="0" err="1" smtClean="0"/>
              <a:t>violation</a:t>
            </a:r>
            <a:r>
              <a:rPr lang="nl-BE" dirty="0" smtClean="0"/>
              <a:t> of </a:t>
            </a:r>
            <a:r>
              <a:rPr lang="nl-BE" dirty="0" err="1" smtClean="0"/>
              <a:t>contracual</a:t>
            </a:r>
            <a:r>
              <a:rPr lang="nl-BE" dirty="0" smtClean="0"/>
              <a:t> </a:t>
            </a:r>
            <a:r>
              <a:rPr lang="nl-BE" dirty="0" err="1" smtClean="0"/>
              <a:t>obligation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</a:rPr>
              <a:t>Case </a:t>
            </a:r>
            <a:r>
              <a:rPr lang="nl-BE" dirty="0" err="1" smtClean="0">
                <a:solidFill>
                  <a:schemeClr val="bg1"/>
                </a:solidFill>
              </a:rPr>
              <a:t>study</a:t>
            </a:r>
            <a:r>
              <a:rPr lang="nl-BE" dirty="0" smtClean="0">
                <a:solidFill>
                  <a:schemeClr val="bg1"/>
                </a:solidFill>
              </a:rPr>
              <a:t>: conflict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4572000"/>
          </a:xfrm>
        </p:spPr>
        <p:txBody>
          <a:bodyPr>
            <a:normAutofit/>
          </a:bodyPr>
          <a:lstStyle/>
          <a:p>
            <a:pPr marL="7938" indent="-7938">
              <a:buNone/>
            </a:pPr>
            <a:r>
              <a:rPr lang="nl-BE" dirty="0" err="1" smtClean="0"/>
              <a:t>One</a:t>
            </a:r>
            <a:r>
              <a:rPr lang="nl-BE" dirty="0" smtClean="0"/>
              <a:t> (</a:t>
            </a:r>
            <a:r>
              <a:rPr lang="nl-BE" dirty="0" err="1" smtClean="0"/>
              <a:t>Italian</a:t>
            </a:r>
            <a:r>
              <a:rPr lang="nl-BE" dirty="0" smtClean="0"/>
              <a:t>) team </a:t>
            </a:r>
            <a:r>
              <a:rPr lang="nl-BE" dirty="0" err="1" smtClean="0"/>
              <a:t>member</a:t>
            </a:r>
            <a:r>
              <a:rPr lang="nl-BE" dirty="0" smtClean="0"/>
              <a:t> </a:t>
            </a:r>
            <a:r>
              <a:rPr lang="nl-BE" dirty="0" err="1" smtClean="0"/>
              <a:t>repeatedly</a:t>
            </a:r>
            <a:r>
              <a:rPr lang="nl-BE" dirty="0" smtClean="0"/>
              <a:t> </a:t>
            </a:r>
            <a:r>
              <a:rPr lang="nl-BE" dirty="0" err="1" smtClean="0"/>
              <a:t>ignores</a:t>
            </a:r>
            <a:r>
              <a:rPr lang="nl-BE" dirty="0" smtClean="0"/>
              <a:t> the deadlines and </a:t>
            </a:r>
            <a:r>
              <a:rPr lang="nl-BE" dirty="0" err="1" smtClean="0"/>
              <a:t>hasn’t</a:t>
            </a:r>
            <a:r>
              <a:rPr lang="nl-BE" dirty="0" smtClean="0"/>
              <a:t> </a:t>
            </a:r>
            <a:r>
              <a:rPr lang="nl-BE" dirty="0" err="1" smtClean="0"/>
              <a:t>deliverd</a:t>
            </a:r>
            <a:r>
              <a:rPr lang="nl-BE" dirty="0" smtClean="0"/>
              <a:t> </a:t>
            </a:r>
            <a:r>
              <a:rPr lang="nl-BE" dirty="0" err="1" smtClean="0"/>
              <a:t>any</a:t>
            </a:r>
            <a:r>
              <a:rPr lang="nl-BE" dirty="0" smtClean="0"/>
              <a:t> </a:t>
            </a:r>
            <a:r>
              <a:rPr lang="nl-BE" dirty="0" err="1" smtClean="0"/>
              <a:t>acceptable</a:t>
            </a:r>
            <a:r>
              <a:rPr lang="nl-BE" dirty="0" smtClean="0"/>
              <a:t> </a:t>
            </a:r>
            <a:r>
              <a:rPr lang="nl-BE" dirty="0" err="1" smtClean="0"/>
              <a:t>materials</a:t>
            </a:r>
            <a:r>
              <a:rPr lang="nl-BE" dirty="0" smtClean="0"/>
              <a:t> </a:t>
            </a:r>
            <a:r>
              <a:rPr lang="nl-BE" dirty="0" err="1" smtClean="0"/>
              <a:t>yet</a:t>
            </a:r>
            <a:r>
              <a:rPr lang="nl-BE" dirty="0" smtClean="0"/>
              <a:t>, apart </a:t>
            </a:r>
            <a:r>
              <a:rPr lang="nl-BE" dirty="0" err="1" smtClean="0"/>
              <a:t>from</a:t>
            </a:r>
            <a:r>
              <a:rPr lang="nl-BE" dirty="0" smtClean="0"/>
              <a:t> a few </a:t>
            </a:r>
            <a:r>
              <a:rPr lang="nl-BE" dirty="0" err="1" smtClean="0"/>
              <a:t>roughly</a:t>
            </a:r>
            <a:r>
              <a:rPr lang="nl-BE" dirty="0" smtClean="0"/>
              <a:t> </a:t>
            </a:r>
            <a:r>
              <a:rPr lang="nl-BE" dirty="0" err="1" smtClean="0"/>
              <a:t>sketched</a:t>
            </a:r>
            <a:r>
              <a:rPr lang="nl-BE" dirty="0" smtClean="0"/>
              <a:t> and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general</a:t>
            </a:r>
            <a:r>
              <a:rPr lang="nl-BE" dirty="0" smtClean="0"/>
              <a:t> pages. The </a:t>
            </a:r>
            <a:r>
              <a:rPr lang="nl-BE" dirty="0" err="1" smtClean="0"/>
              <a:t>other</a:t>
            </a:r>
            <a:r>
              <a:rPr lang="nl-BE" dirty="0" smtClean="0"/>
              <a:t> team </a:t>
            </a:r>
            <a:r>
              <a:rPr lang="nl-BE" dirty="0" err="1" smtClean="0"/>
              <a:t>members</a:t>
            </a:r>
            <a:r>
              <a:rPr lang="nl-BE" dirty="0" smtClean="0"/>
              <a:t> are </a:t>
            </a:r>
            <a:r>
              <a:rPr lang="nl-BE" dirty="0" err="1" smtClean="0"/>
              <a:t>furious</a:t>
            </a:r>
            <a:r>
              <a:rPr lang="nl-BE" dirty="0" smtClean="0"/>
              <a:t>…</a:t>
            </a:r>
          </a:p>
          <a:p>
            <a:pPr marL="7938" indent="-7938">
              <a:buNone/>
            </a:pPr>
            <a:r>
              <a:rPr lang="nl-BE" dirty="0" smtClean="0"/>
              <a:t>The </a:t>
            </a:r>
            <a:r>
              <a:rPr lang="nl-BE" dirty="0" err="1" smtClean="0"/>
              <a:t>whole</a:t>
            </a:r>
            <a:r>
              <a:rPr lang="nl-BE" dirty="0" smtClean="0"/>
              <a:t> team is </a:t>
            </a:r>
            <a:r>
              <a:rPr lang="nl-BE" dirty="0" err="1" smtClean="0"/>
              <a:t>supposed</a:t>
            </a:r>
            <a:r>
              <a:rPr lang="nl-BE" dirty="0" smtClean="0"/>
              <a:t> to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jointly</a:t>
            </a:r>
            <a:r>
              <a:rPr lang="nl-BE" dirty="0" smtClean="0"/>
              <a:t> </a:t>
            </a:r>
            <a:r>
              <a:rPr lang="nl-BE" dirty="0" err="1" smtClean="0"/>
              <a:t>developed</a:t>
            </a:r>
            <a:r>
              <a:rPr lang="nl-BE" dirty="0" smtClean="0"/>
              <a:t> </a:t>
            </a:r>
            <a:r>
              <a:rPr lang="nl-BE" dirty="0" err="1" smtClean="0"/>
              <a:t>modular</a:t>
            </a:r>
            <a:r>
              <a:rPr lang="nl-BE" dirty="0" smtClean="0"/>
              <a:t> training </a:t>
            </a:r>
            <a:r>
              <a:rPr lang="nl-BE" dirty="0" err="1" smtClean="0"/>
              <a:t>materials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 </a:t>
            </a:r>
            <a:r>
              <a:rPr lang="nl-BE" dirty="0" err="1" smtClean="0"/>
              <a:t>course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management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objectives</a:t>
            </a:r>
            <a:r>
              <a:rPr lang="nl-BE" dirty="0" smtClean="0"/>
              <a:t>. The </a:t>
            </a:r>
            <a:r>
              <a:rPr lang="nl-BE" dirty="0" err="1" smtClean="0"/>
              <a:t>material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launched</a:t>
            </a: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soon</a:t>
            </a:r>
            <a:r>
              <a:rPr lang="nl-BE" dirty="0" smtClean="0"/>
              <a:t> and </a:t>
            </a:r>
            <a:r>
              <a:rPr lang="nl-BE" dirty="0" err="1" smtClean="0"/>
              <a:t>tested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 </a:t>
            </a:r>
            <a:r>
              <a:rPr lang="nl-BE" dirty="0" err="1" smtClean="0"/>
              <a:t>pilot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.</a:t>
            </a:r>
          </a:p>
          <a:p>
            <a:pPr marL="7938" indent="-7938">
              <a:buNone/>
            </a:pPr>
            <a:endParaRPr lang="nl-BE" dirty="0" smtClean="0"/>
          </a:p>
          <a:p>
            <a:pPr marL="7938" indent="-7938">
              <a:buNone/>
            </a:pPr>
            <a:endParaRPr lang="nl-BE" dirty="0" smtClean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013176"/>
            <a:ext cx="3209925" cy="14192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59832" y="530120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 smtClean="0"/>
              <a:t>What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could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be</a:t>
            </a:r>
            <a:r>
              <a:rPr lang="nl-BE" sz="2400" b="1" dirty="0" smtClean="0"/>
              <a:t> the </a:t>
            </a:r>
            <a:r>
              <a:rPr lang="nl-BE" sz="2400" b="1" dirty="0" err="1" smtClean="0"/>
              <a:t>possible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explanations</a:t>
            </a:r>
            <a:r>
              <a:rPr lang="nl-BE" sz="2400" b="1" dirty="0" smtClean="0"/>
              <a:t>?</a:t>
            </a:r>
            <a:endParaRPr lang="nl-B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 fontScale="90000"/>
          </a:bodyPr>
          <a:lstStyle/>
          <a:p>
            <a:r>
              <a:rPr lang="nl-BE" dirty="0" err="1" smtClean="0">
                <a:solidFill>
                  <a:srgbClr val="C00000"/>
                </a:solidFill>
              </a:rPr>
              <a:t>Possible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benefits</a:t>
            </a:r>
            <a:r>
              <a:rPr lang="nl-BE" dirty="0" smtClean="0">
                <a:solidFill>
                  <a:srgbClr val="C00000"/>
                </a:solidFill>
              </a:rPr>
              <a:t> of </a:t>
            </a:r>
            <a:r>
              <a:rPr lang="nl-BE" dirty="0" err="1" smtClean="0">
                <a:solidFill>
                  <a:srgbClr val="C00000"/>
                </a:solidFill>
              </a:rPr>
              <a:t>optimized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br>
              <a:rPr lang="nl-BE" dirty="0" smtClean="0">
                <a:solidFill>
                  <a:srgbClr val="C00000"/>
                </a:solidFill>
              </a:rPr>
            </a:br>
            <a:r>
              <a:rPr lang="nl-BE" dirty="0" smtClean="0">
                <a:solidFill>
                  <a:srgbClr val="C00000"/>
                </a:solidFill>
              </a:rPr>
              <a:t>project management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Enhanced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environment</a:t>
            </a:r>
          </a:p>
          <a:p>
            <a:r>
              <a:rPr lang="nl-BE" dirty="0" err="1" smtClean="0"/>
              <a:t>Eliminate</a:t>
            </a:r>
            <a:r>
              <a:rPr lang="nl-BE" dirty="0" smtClean="0"/>
              <a:t> </a:t>
            </a:r>
            <a:r>
              <a:rPr lang="nl-BE" dirty="0" err="1" smtClean="0"/>
              <a:t>mistakes</a:t>
            </a:r>
            <a:endParaRPr lang="nl-BE" dirty="0" smtClean="0"/>
          </a:p>
          <a:p>
            <a:r>
              <a:rPr lang="nl-BE" dirty="0" err="1" smtClean="0"/>
              <a:t>Reduce</a:t>
            </a:r>
            <a:r>
              <a:rPr lang="nl-BE" dirty="0" smtClean="0"/>
              <a:t> </a:t>
            </a:r>
            <a:r>
              <a:rPr lang="nl-BE" dirty="0" err="1" smtClean="0"/>
              <a:t>risks</a:t>
            </a:r>
            <a:endParaRPr lang="nl-BE" dirty="0" smtClean="0"/>
          </a:p>
          <a:p>
            <a:r>
              <a:rPr lang="nl-BE" dirty="0" err="1" smtClean="0"/>
              <a:t>Reduce</a:t>
            </a:r>
            <a:r>
              <a:rPr lang="nl-BE" dirty="0" smtClean="0"/>
              <a:t> stress </a:t>
            </a:r>
            <a:r>
              <a:rPr lang="nl-BE" dirty="0" err="1" smtClean="0"/>
              <a:t>levels</a:t>
            </a:r>
            <a:endParaRPr lang="nl-BE" dirty="0" smtClean="0"/>
          </a:p>
          <a:p>
            <a:r>
              <a:rPr lang="nl-BE" dirty="0" err="1" smtClean="0"/>
              <a:t>Improved</a:t>
            </a:r>
            <a:r>
              <a:rPr lang="nl-BE" dirty="0" smtClean="0"/>
              <a:t> team </a:t>
            </a:r>
            <a:r>
              <a:rPr lang="nl-BE" dirty="0" err="1" smtClean="0"/>
              <a:t>work</a:t>
            </a:r>
            <a:endParaRPr lang="nl-BE" dirty="0" smtClean="0"/>
          </a:p>
          <a:p>
            <a:r>
              <a:rPr lang="nl-BE" dirty="0" err="1" smtClean="0"/>
              <a:t>Better</a:t>
            </a:r>
            <a:r>
              <a:rPr lang="nl-BE" dirty="0" smtClean="0"/>
              <a:t> time management</a:t>
            </a:r>
          </a:p>
          <a:p>
            <a:r>
              <a:rPr lang="nl-BE" dirty="0" err="1" smtClean="0"/>
              <a:t>Better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</a:t>
            </a:r>
            <a:r>
              <a:rPr lang="nl-BE" dirty="0" err="1" smtClean="0"/>
              <a:t>existing</a:t>
            </a:r>
            <a:r>
              <a:rPr lang="nl-BE" dirty="0" smtClean="0"/>
              <a:t> resources</a:t>
            </a:r>
          </a:p>
          <a:p>
            <a:r>
              <a:rPr lang="nl-BE" dirty="0" err="1" smtClean="0"/>
              <a:t>Better</a:t>
            </a:r>
            <a:r>
              <a:rPr lang="nl-BE" dirty="0" smtClean="0"/>
              <a:t> </a:t>
            </a:r>
            <a:r>
              <a:rPr lang="nl-BE" dirty="0" err="1" smtClean="0"/>
              <a:t>estimating</a:t>
            </a:r>
            <a:endParaRPr lang="nl-BE" dirty="0" smtClean="0"/>
          </a:p>
          <a:p>
            <a:r>
              <a:rPr lang="nl-BE" dirty="0" err="1" smtClean="0"/>
              <a:t>Better</a:t>
            </a:r>
            <a:r>
              <a:rPr lang="nl-BE" dirty="0" smtClean="0"/>
              <a:t> focus </a:t>
            </a:r>
            <a:r>
              <a:rPr lang="nl-BE" dirty="0" err="1" smtClean="0"/>
              <a:t>on</a:t>
            </a:r>
            <a:r>
              <a:rPr lang="nl-BE" dirty="0" smtClean="0"/>
              <a:t> goals</a:t>
            </a:r>
          </a:p>
          <a:p>
            <a:r>
              <a:rPr lang="nl-BE" dirty="0" smtClean="0"/>
              <a:t>More research</a:t>
            </a:r>
          </a:p>
          <a:p>
            <a:r>
              <a:rPr lang="nl-BE" dirty="0" smtClean="0"/>
              <a:t>More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funding</a:t>
            </a:r>
            <a:r>
              <a:rPr lang="nl-BE" dirty="0" smtClean="0"/>
              <a:t> and </a:t>
            </a:r>
            <a:r>
              <a:rPr lang="nl-BE" dirty="0" err="1" smtClean="0"/>
              <a:t>therefor</a:t>
            </a:r>
            <a:r>
              <a:rPr lang="nl-BE" dirty="0" smtClean="0"/>
              <a:t> more </a:t>
            </a:r>
            <a:r>
              <a:rPr lang="nl-BE" dirty="0" err="1" smtClean="0"/>
              <a:t>projects</a:t>
            </a:r>
            <a:endParaRPr lang="nl-BE" dirty="0" smtClean="0"/>
          </a:p>
          <a:p>
            <a:endParaRPr lang="nl-BE" dirty="0" smtClean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32099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</a:rPr>
              <a:t>Case </a:t>
            </a:r>
            <a:r>
              <a:rPr lang="nl-BE" dirty="0" err="1" smtClean="0">
                <a:solidFill>
                  <a:schemeClr val="bg1"/>
                </a:solidFill>
              </a:rPr>
              <a:t>study</a:t>
            </a:r>
            <a:r>
              <a:rPr lang="nl-BE" dirty="0" smtClean="0">
                <a:solidFill>
                  <a:schemeClr val="bg1"/>
                </a:solidFill>
              </a:rPr>
              <a:t>: conflict </a:t>
            </a:r>
            <a:r>
              <a:rPr lang="nl-BE" dirty="0" err="1" smtClean="0">
                <a:solidFill>
                  <a:schemeClr val="bg1"/>
                </a:solidFill>
              </a:rPr>
              <a:t>explanations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859216" cy="5112568"/>
          </a:xfrm>
        </p:spPr>
        <p:txBody>
          <a:bodyPr>
            <a:normAutofit fontScale="85000" lnSpcReduction="20000"/>
          </a:bodyPr>
          <a:lstStyle/>
          <a:p>
            <a:pPr marL="7938" indent="-7938">
              <a:buNone/>
            </a:pPr>
            <a:r>
              <a:rPr lang="nl-BE" dirty="0" err="1" smtClean="0"/>
              <a:t>Possible</a:t>
            </a:r>
            <a:r>
              <a:rPr lang="nl-BE" dirty="0" smtClean="0"/>
              <a:t> </a:t>
            </a:r>
            <a:r>
              <a:rPr lang="nl-BE" dirty="0" err="1" smtClean="0"/>
              <a:t>explanations</a:t>
            </a:r>
            <a:endParaRPr lang="nl-BE" dirty="0" smtClean="0"/>
          </a:p>
          <a:p>
            <a:pPr marL="7938" indent="-7938">
              <a:buNone/>
            </a:pPr>
            <a:endParaRPr lang="nl-BE" dirty="0" smtClean="0"/>
          </a:p>
          <a:p>
            <a:pPr marL="7938" indent="-7938"/>
            <a:r>
              <a:rPr lang="nl-BE" dirty="0" smtClean="0"/>
              <a:t> </a:t>
            </a:r>
            <a:r>
              <a:rPr lang="nl-BE" dirty="0" err="1" smtClean="0"/>
              <a:t>Francesco</a:t>
            </a:r>
            <a:r>
              <a:rPr lang="nl-BE" dirty="0" smtClean="0"/>
              <a:t> has </a:t>
            </a:r>
            <a:r>
              <a:rPr lang="nl-BE" dirty="0" err="1" smtClean="0"/>
              <a:t>family</a:t>
            </a:r>
            <a:r>
              <a:rPr lang="nl-BE" dirty="0" smtClean="0"/>
              <a:t> issues and </a:t>
            </a:r>
            <a:r>
              <a:rPr lang="nl-BE" dirty="0" err="1" smtClean="0"/>
              <a:t>can’t</a:t>
            </a:r>
            <a:r>
              <a:rPr lang="nl-BE" dirty="0" smtClean="0"/>
              <a:t> </a:t>
            </a:r>
            <a:r>
              <a:rPr lang="nl-BE" dirty="0" err="1" smtClean="0"/>
              <a:t>perform</a:t>
            </a:r>
            <a:r>
              <a:rPr lang="nl-BE" dirty="0" smtClean="0"/>
              <a:t> </a:t>
            </a:r>
            <a:r>
              <a:rPr lang="nl-BE" dirty="0" err="1" smtClean="0"/>
              <a:t>well</a:t>
            </a:r>
            <a:r>
              <a:rPr lang="nl-BE" dirty="0" smtClean="0"/>
              <a:t> – is </a:t>
            </a:r>
            <a:r>
              <a:rPr lang="nl-BE" dirty="0" err="1" smtClean="0"/>
              <a:t>this</a:t>
            </a:r>
            <a:r>
              <a:rPr lang="nl-BE" dirty="0" smtClean="0"/>
              <a:t> the case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?</a:t>
            </a:r>
          </a:p>
          <a:p>
            <a:pPr marL="7938" indent="-7938"/>
            <a:r>
              <a:rPr lang="nl-BE" dirty="0" smtClean="0"/>
              <a:t> </a:t>
            </a:r>
            <a:r>
              <a:rPr lang="nl-BE" dirty="0" err="1" smtClean="0"/>
              <a:t>Being</a:t>
            </a:r>
            <a:r>
              <a:rPr lang="nl-BE" dirty="0" smtClean="0"/>
              <a:t> </a:t>
            </a:r>
            <a:r>
              <a:rPr lang="nl-BE" dirty="0" err="1" smtClean="0"/>
              <a:t>Italian</a:t>
            </a:r>
            <a:r>
              <a:rPr lang="nl-BE" dirty="0" smtClean="0"/>
              <a:t> </a:t>
            </a:r>
            <a:r>
              <a:rPr lang="nl-BE" dirty="0" err="1" smtClean="0"/>
              <a:t>he</a:t>
            </a:r>
            <a:r>
              <a:rPr lang="nl-BE" dirty="0" smtClean="0"/>
              <a:t> has a different </a:t>
            </a:r>
            <a:r>
              <a:rPr lang="nl-BE" dirty="0" err="1" smtClean="0"/>
              <a:t>approach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deadlines (‘</a:t>
            </a:r>
            <a:r>
              <a:rPr lang="nl-BE" dirty="0" err="1" smtClean="0"/>
              <a:t>suggestions</a:t>
            </a:r>
            <a:r>
              <a:rPr lang="nl-BE" dirty="0" smtClean="0"/>
              <a:t>’) – is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so</a:t>
            </a:r>
            <a:r>
              <a:rPr lang="nl-BE" dirty="0" smtClean="0"/>
              <a:t> </a:t>
            </a:r>
            <a:r>
              <a:rPr lang="nl-BE" dirty="0" err="1" smtClean="0"/>
              <a:t>or</a:t>
            </a:r>
            <a:r>
              <a:rPr lang="nl-BE" dirty="0" smtClean="0"/>
              <a:t> is </a:t>
            </a:r>
            <a:r>
              <a:rPr lang="nl-BE" dirty="0" err="1" smtClean="0"/>
              <a:t>it</a:t>
            </a:r>
            <a:r>
              <a:rPr lang="nl-BE" dirty="0" smtClean="0"/>
              <a:t> a stereotype?</a:t>
            </a:r>
          </a:p>
          <a:p>
            <a:pPr marL="7938" indent="-7938"/>
            <a:r>
              <a:rPr lang="nl-BE" dirty="0" smtClean="0"/>
              <a:t> </a:t>
            </a:r>
            <a:r>
              <a:rPr lang="nl-BE" dirty="0" err="1" smtClean="0"/>
              <a:t>his</a:t>
            </a:r>
            <a:r>
              <a:rPr lang="nl-BE" dirty="0" smtClean="0"/>
              <a:t> </a:t>
            </a:r>
            <a:r>
              <a:rPr lang="nl-BE" dirty="0" err="1" smtClean="0"/>
              <a:t>organisation</a:t>
            </a:r>
            <a:r>
              <a:rPr lang="nl-BE" dirty="0" smtClean="0"/>
              <a:t> </a:t>
            </a:r>
            <a:r>
              <a:rPr lang="nl-BE" dirty="0" err="1" smtClean="0"/>
              <a:t>or</a:t>
            </a:r>
            <a:r>
              <a:rPr lang="nl-BE" dirty="0" smtClean="0"/>
              <a:t> </a:t>
            </a:r>
            <a:r>
              <a:rPr lang="nl-BE" dirty="0" err="1" smtClean="0"/>
              <a:t>department</a:t>
            </a:r>
            <a:r>
              <a:rPr lang="nl-BE" dirty="0" smtClean="0"/>
              <a:t> is </a:t>
            </a:r>
            <a:r>
              <a:rPr lang="nl-BE" dirty="0" err="1" smtClean="0"/>
              <a:t>struggling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enough</a:t>
            </a:r>
            <a:r>
              <a:rPr lang="nl-BE" dirty="0" smtClean="0"/>
              <a:t> </a:t>
            </a:r>
            <a:r>
              <a:rPr lang="nl-BE" dirty="0" err="1" smtClean="0"/>
              <a:t>staff</a:t>
            </a:r>
            <a:r>
              <a:rPr lang="nl-BE" dirty="0" smtClean="0"/>
              <a:t> and </a:t>
            </a:r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much</a:t>
            </a:r>
            <a:r>
              <a:rPr lang="nl-BE" dirty="0" smtClean="0"/>
              <a:t> </a:t>
            </a:r>
            <a:r>
              <a:rPr lang="nl-BE" dirty="0" err="1" smtClean="0"/>
              <a:t>assignments</a:t>
            </a:r>
            <a:endParaRPr lang="nl-BE" dirty="0" smtClean="0"/>
          </a:p>
          <a:p>
            <a:pPr marL="7938" indent="-7938"/>
            <a:r>
              <a:rPr lang="nl-BE" dirty="0" smtClean="0"/>
              <a:t> </a:t>
            </a:r>
            <a:r>
              <a:rPr lang="nl-BE" dirty="0" err="1" smtClean="0"/>
              <a:t>he’s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experienced</a:t>
            </a:r>
            <a:r>
              <a:rPr lang="nl-BE" dirty="0" smtClean="0"/>
              <a:t> </a:t>
            </a:r>
            <a:r>
              <a:rPr lang="nl-BE" dirty="0" err="1" smtClean="0"/>
              <a:t>member</a:t>
            </a:r>
            <a:r>
              <a:rPr lang="nl-BE" dirty="0" smtClean="0"/>
              <a:t> of </a:t>
            </a:r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 smtClean="0"/>
              <a:t> </a:t>
            </a:r>
            <a:r>
              <a:rPr lang="nl-BE" dirty="0" err="1" smtClean="0"/>
              <a:t>doesn’t</a:t>
            </a: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all </a:t>
            </a: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preparation</a:t>
            </a:r>
            <a:r>
              <a:rPr lang="nl-BE" dirty="0" smtClean="0"/>
              <a:t>: </a:t>
            </a:r>
            <a:r>
              <a:rPr lang="nl-BE" dirty="0" err="1" smtClean="0"/>
              <a:t>he</a:t>
            </a:r>
            <a:r>
              <a:rPr lang="nl-BE" dirty="0" smtClean="0"/>
              <a:t> </a:t>
            </a:r>
            <a:r>
              <a:rPr lang="nl-BE" dirty="0" err="1" smtClean="0"/>
              <a:t>knows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MBO is and </a:t>
            </a:r>
            <a:r>
              <a:rPr lang="nl-BE" dirty="0" err="1" smtClean="0"/>
              <a:t>relies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his</a:t>
            </a:r>
            <a:r>
              <a:rPr lang="nl-BE" dirty="0" smtClean="0"/>
              <a:t> </a:t>
            </a:r>
            <a:r>
              <a:rPr lang="nl-BE" dirty="0" err="1" smtClean="0"/>
              <a:t>experience</a:t>
            </a:r>
            <a:r>
              <a:rPr lang="nl-BE" dirty="0" smtClean="0"/>
              <a:t> –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the </a:t>
            </a:r>
            <a:r>
              <a:rPr lang="nl-BE" dirty="0" err="1" smtClean="0"/>
              <a:t>quality</a:t>
            </a:r>
            <a:r>
              <a:rPr lang="nl-BE" dirty="0" smtClean="0"/>
              <a:t> of the </a:t>
            </a:r>
            <a:r>
              <a:rPr lang="nl-BE" dirty="0" err="1" smtClean="0"/>
              <a:t>outcome</a:t>
            </a:r>
            <a:r>
              <a:rPr lang="nl-BE" dirty="0" smtClean="0"/>
              <a:t>?</a:t>
            </a:r>
          </a:p>
          <a:p>
            <a:pPr marL="7938" indent="-7938"/>
            <a:r>
              <a:rPr lang="nl-BE" dirty="0" smtClean="0"/>
              <a:t> He </a:t>
            </a:r>
            <a:r>
              <a:rPr lang="nl-BE" dirty="0" err="1" smtClean="0"/>
              <a:t>thought</a:t>
            </a:r>
            <a:r>
              <a:rPr lang="nl-BE" dirty="0" smtClean="0"/>
              <a:t> </a:t>
            </a:r>
            <a:r>
              <a:rPr lang="nl-BE" dirty="0" err="1" smtClean="0"/>
              <a:t>he</a:t>
            </a:r>
            <a:r>
              <a:rPr lang="nl-BE" dirty="0" smtClean="0"/>
              <a:t> </a:t>
            </a:r>
            <a:r>
              <a:rPr lang="nl-BE" dirty="0" err="1" smtClean="0"/>
              <a:t>only</a:t>
            </a:r>
            <a:r>
              <a:rPr lang="nl-BE" dirty="0" smtClean="0"/>
              <a:t> had to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the </a:t>
            </a:r>
            <a:r>
              <a:rPr lang="nl-BE" dirty="0" err="1" smtClean="0"/>
              <a:t>general</a:t>
            </a:r>
            <a:r>
              <a:rPr lang="nl-BE" dirty="0" smtClean="0"/>
              <a:t> </a:t>
            </a:r>
            <a:r>
              <a:rPr lang="nl-BE" dirty="0" err="1" smtClean="0"/>
              <a:t>approach</a:t>
            </a:r>
            <a:r>
              <a:rPr lang="nl-BE" dirty="0" smtClean="0"/>
              <a:t> of the </a:t>
            </a:r>
            <a:r>
              <a:rPr lang="nl-BE" dirty="0" err="1" smtClean="0"/>
              <a:t>course</a:t>
            </a:r>
            <a:r>
              <a:rPr lang="nl-BE" dirty="0" smtClean="0"/>
              <a:t>, </a:t>
            </a:r>
            <a:r>
              <a:rPr lang="nl-BE" dirty="0" err="1" smtClean="0"/>
              <a:t>rather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tangible</a:t>
            </a:r>
            <a:r>
              <a:rPr lang="nl-BE" dirty="0" smtClean="0"/>
              <a:t> </a:t>
            </a:r>
            <a:r>
              <a:rPr lang="nl-BE" dirty="0" err="1" smtClean="0"/>
              <a:t>handouts</a:t>
            </a:r>
            <a:r>
              <a:rPr lang="nl-BE" dirty="0" smtClean="0"/>
              <a:t> – </a:t>
            </a:r>
            <a:r>
              <a:rPr lang="nl-BE" dirty="0" err="1" smtClean="0"/>
              <a:t>misunderstanding</a:t>
            </a:r>
            <a:endParaRPr lang="nl-BE" dirty="0" smtClean="0"/>
          </a:p>
          <a:p>
            <a:pPr marL="7938" indent="-7938"/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the partner meeting the </a:t>
            </a:r>
            <a:r>
              <a:rPr lang="nl-BE" dirty="0" smtClean="0"/>
              <a:t>a </a:t>
            </a:r>
            <a:r>
              <a:rPr lang="nl-BE" dirty="0" err="1" smtClean="0"/>
              <a:t>colleague</a:t>
            </a:r>
            <a:r>
              <a:rPr lang="nl-BE" dirty="0" smtClean="0"/>
              <a:t> was </a:t>
            </a:r>
            <a:r>
              <a:rPr lang="nl-BE" dirty="0" err="1" smtClean="0"/>
              <a:t>quite</a:t>
            </a:r>
            <a:r>
              <a:rPr lang="nl-BE" dirty="0" smtClean="0"/>
              <a:t> explicit in </a:t>
            </a:r>
            <a:r>
              <a:rPr lang="nl-BE" dirty="0" err="1" smtClean="0"/>
              <a:t>criticising</a:t>
            </a:r>
            <a:r>
              <a:rPr lang="nl-BE" dirty="0" smtClean="0"/>
              <a:t> </a:t>
            </a:r>
            <a:r>
              <a:rPr lang="nl-BE" dirty="0" err="1" smtClean="0"/>
              <a:t>Francesco</a:t>
            </a:r>
            <a:r>
              <a:rPr lang="nl-BE" dirty="0" smtClean="0"/>
              <a:t>, </a:t>
            </a:r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didn’t</a:t>
            </a:r>
            <a:r>
              <a:rPr lang="nl-BE" dirty="0" smtClean="0"/>
              <a:t> do the meeting </a:t>
            </a:r>
            <a:r>
              <a:rPr lang="nl-BE" dirty="0" err="1" smtClean="0"/>
              <a:t>much</a:t>
            </a:r>
            <a:r>
              <a:rPr lang="nl-BE" dirty="0" smtClean="0"/>
              <a:t> </a:t>
            </a:r>
            <a:r>
              <a:rPr lang="nl-BE" dirty="0" err="1" smtClean="0"/>
              <a:t>good</a:t>
            </a:r>
            <a:r>
              <a:rPr lang="nl-BE" dirty="0" smtClean="0"/>
              <a:t> - </a:t>
            </a:r>
            <a:r>
              <a:rPr lang="nl-BE" dirty="0" err="1" smtClean="0"/>
              <a:t>atmosphere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4572000"/>
          </a:xfrm>
        </p:spPr>
        <p:txBody>
          <a:bodyPr>
            <a:normAutofit/>
          </a:bodyPr>
          <a:lstStyle/>
          <a:p>
            <a:pPr marL="7938" indent="-7938" algn="ctr">
              <a:buNone/>
            </a:pPr>
            <a:r>
              <a:rPr lang="nl-BE" dirty="0" err="1" smtClean="0"/>
              <a:t>It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relevant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someone</a:t>
            </a:r>
            <a:r>
              <a:rPr lang="nl-BE" dirty="0" smtClean="0"/>
              <a:t> </a:t>
            </a:r>
            <a:r>
              <a:rPr lang="nl-BE" dirty="0" err="1" smtClean="0"/>
              <a:t>says</a:t>
            </a:r>
            <a:r>
              <a:rPr lang="nl-BE" dirty="0" smtClean="0"/>
              <a:t>, </a:t>
            </a:r>
          </a:p>
          <a:p>
            <a:pPr marL="7938" indent="-7938" algn="ctr">
              <a:buNone/>
            </a:pPr>
            <a:r>
              <a:rPr lang="nl-BE" dirty="0" err="1" smtClean="0"/>
              <a:t>But</a:t>
            </a:r>
            <a:r>
              <a:rPr lang="nl-BE" dirty="0" smtClean="0"/>
              <a:t> </a:t>
            </a:r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is </a:t>
            </a:r>
            <a:r>
              <a:rPr lang="nl-BE" dirty="0" err="1" smtClean="0"/>
              <a:t>meant</a:t>
            </a:r>
            <a:r>
              <a:rPr lang="nl-BE" dirty="0" smtClean="0"/>
              <a:t>, </a:t>
            </a:r>
          </a:p>
          <a:p>
            <a:pPr marL="7938" indent="-7938" algn="ctr">
              <a:buNone/>
            </a:pPr>
            <a:r>
              <a:rPr lang="nl-BE" dirty="0" smtClean="0"/>
              <a:t>And </a:t>
            </a:r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understood</a:t>
            </a:r>
            <a:r>
              <a:rPr lang="nl-BE" dirty="0" smtClean="0"/>
              <a:t>.</a:t>
            </a:r>
          </a:p>
          <a:p>
            <a:pPr marL="7938" indent="-7938" algn="ctr">
              <a:buNone/>
            </a:pPr>
            <a:endParaRPr lang="nl-BE" dirty="0" smtClean="0"/>
          </a:p>
          <a:p>
            <a:pPr marL="7938" indent="-7938" algn="ctr">
              <a:buNone/>
            </a:pPr>
            <a:r>
              <a:rPr lang="nl-BE" dirty="0" smtClean="0"/>
              <a:t>Said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heard</a:t>
            </a:r>
            <a:r>
              <a:rPr lang="nl-BE" dirty="0" smtClean="0"/>
              <a:t>!</a:t>
            </a:r>
          </a:p>
          <a:p>
            <a:pPr marL="7938" indent="-7938" algn="ctr">
              <a:buNone/>
            </a:pPr>
            <a:r>
              <a:rPr lang="nl-BE" dirty="0" err="1" smtClean="0"/>
              <a:t>Heard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understood</a:t>
            </a:r>
            <a:r>
              <a:rPr lang="nl-BE" dirty="0" smtClean="0"/>
              <a:t>!</a:t>
            </a:r>
          </a:p>
          <a:p>
            <a:pPr marL="7938" indent="-7938" algn="ctr">
              <a:buNone/>
            </a:pPr>
            <a:r>
              <a:rPr lang="nl-BE" dirty="0" err="1" smtClean="0"/>
              <a:t>Understood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accepted</a:t>
            </a:r>
            <a:r>
              <a:rPr lang="nl-BE" dirty="0" smtClean="0"/>
              <a:t>!</a:t>
            </a:r>
          </a:p>
          <a:p>
            <a:pPr marL="7938" indent="-7938" algn="ctr">
              <a:buNone/>
            </a:pPr>
            <a:r>
              <a:rPr lang="nl-BE" dirty="0" err="1" smtClean="0"/>
              <a:t>Accepted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done</a:t>
            </a:r>
            <a:r>
              <a:rPr lang="nl-BE" dirty="0" smtClean="0"/>
              <a:t>!</a:t>
            </a:r>
          </a:p>
          <a:p>
            <a:pPr marL="7938" indent="-7938" algn="ctr">
              <a:buNone/>
            </a:pPr>
            <a:r>
              <a:rPr lang="nl-BE" dirty="0" err="1" smtClean="0"/>
              <a:t>Done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natural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274638"/>
            <a:ext cx="8219256" cy="1143000"/>
          </a:xfrm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Conflict </a:t>
            </a:r>
            <a:r>
              <a:rPr kumimoji="0" lang="nl-BE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handling</a:t>
            </a:r>
            <a:endParaRPr kumimoji="0" lang="nl-BE" sz="4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b="1" u="sng" dirty="0" err="1" smtClean="0"/>
              <a:t>Define</a:t>
            </a:r>
            <a:r>
              <a:rPr lang="nl-BE" b="1" u="sng" dirty="0" smtClean="0"/>
              <a:t> the level of </a:t>
            </a:r>
            <a:r>
              <a:rPr lang="nl-BE" b="1" u="sng" dirty="0" err="1" smtClean="0"/>
              <a:t>communication</a:t>
            </a:r>
            <a:endParaRPr lang="nl-BE" b="1" u="sng" dirty="0" smtClean="0"/>
          </a:p>
          <a:p>
            <a:pPr marL="1062990" lvl="2" indent="-514350"/>
            <a:r>
              <a:rPr lang="nl-BE" sz="2400" b="1" dirty="0" err="1" smtClean="0"/>
              <a:t>Rational</a:t>
            </a:r>
            <a:r>
              <a:rPr lang="nl-BE" sz="2400" b="1" dirty="0" smtClean="0"/>
              <a:t> level</a:t>
            </a:r>
            <a:r>
              <a:rPr lang="nl-BE" sz="2400" dirty="0" smtClean="0"/>
              <a:t>: contents, </a:t>
            </a:r>
            <a:r>
              <a:rPr lang="nl-BE" sz="2400" dirty="0" err="1" smtClean="0"/>
              <a:t>themes</a:t>
            </a:r>
            <a:r>
              <a:rPr lang="nl-BE" sz="2400" dirty="0" smtClean="0"/>
              <a:t>, topics – </a:t>
            </a:r>
            <a:r>
              <a:rPr lang="nl-BE" sz="2400" dirty="0" err="1" smtClean="0"/>
              <a:t>your</a:t>
            </a:r>
            <a:r>
              <a:rPr lang="nl-BE" sz="2400" dirty="0" smtClean="0"/>
              <a:t> tools are </a:t>
            </a:r>
            <a:r>
              <a:rPr lang="nl-BE" sz="2400" u="sng" dirty="0" err="1" smtClean="0"/>
              <a:t>words</a:t>
            </a:r>
            <a:r>
              <a:rPr lang="nl-BE" sz="2400" u="sng" dirty="0" smtClean="0"/>
              <a:t>, </a:t>
            </a:r>
            <a:r>
              <a:rPr lang="nl-BE" sz="2400" u="sng" dirty="0" err="1" smtClean="0"/>
              <a:t>numbers</a:t>
            </a:r>
            <a:r>
              <a:rPr lang="nl-BE" sz="2400" u="sng" dirty="0" smtClean="0"/>
              <a:t> and </a:t>
            </a:r>
            <a:r>
              <a:rPr lang="nl-BE" sz="2400" u="sng" dirty="0" err="1" smtClean="0"/>
              <a:t>graphics</a:t>
            </a:r>
            <a:endParaRPr lang="nl-BE" sz="2400" u="sng" dirty="0" smtClean="0"/>
          </a:p>
          <a:p>
            <a:pPr marL="1062990" lvl="2" indent="-514350"/>
            <a:r>
              <a:rPr lang="nl-BE" sz="2400" b="1" dirty="0" err="1" smtClean="0"/>
              <a:t>Emotional</a:t>
            </a:r>
            <a:r>
              <a:rPr lang="nl-BE" sz="2400" b="1" dirty="0" smtClean="0"/>
              <a:t> level</a:t>
            </a:r>
            <a:r>
              <a:rPr lang="nl-BE" sz="2400" dirty="0" smtClean="0"/>
              <a:t>: </a:t>
            </a:r>
            <a:r>
              <a:rPr lang="nl-BE" sz="2400" dirty="0" err="1" smtClean="0"/>
              <a:t>relationships</a:t>
            </a:r>
            <a:r>
              <a:rPr lang="nl-BE" sz="2400" dirty="0" smtClean="0"/>
              <a:t> </a:t>
            </a:r>
            <a:r>
              <a:rPr lang="nl-BE" sz="2400" dirty="0" err="1" smtClean="0"/>
              <a:t>beteween</a:t>
            </a:r>
            <a:r>
              <a:rPr lang="nl-BE" sz="2400" dirty="0" smtClean="0"/>
              <a:t> the </a:t>
            </a:r>
            <a:r>
              <a:rPr lang="nl-BE" sz="2400" dirty="0" err="1" smtClean="0"/>
              <a:t>people</a:t>
            </a:r>
            <a:r>
              <a:rPr lang="nl-BE" sz="2400" dirty="0" smtClean="0"/>
              <a:t> </a:t>
            </a:r>
            <a:r>
              <a:rPr lang="nl-BE" sz="2400" dirty="0" err="1" smtClean="0"/>
              <a:t>who</a:t>
            </a:r>
            <a:r>
              <a:rPr lang="nl-BE" sz="2400" dirty="0" smtClean="0"/>
              <a:t> are </a:t>
            </a:r>
            <a:r>
              <a:rPr lang="nl-BE" sz="2400" dirty="0" err="1" smtClean="0"/>
              <a:t>communicating</a:t>
            </a:r>
            <a:r>
              <a:rPr lang="nl-BE" sz="2400" dirty="0" smtClean="0"/>
              <a:t> – </a:t>
            </a:r>
            <a:r>
              <a:rPr lang="nl-BE" sz="2400" dirty="0" err="1" smtClean="0"/>
              <a:t>your</a:t>
            </a:r>
            <a:r>
              <a:rPr lang="nl-BE" sz="2400" dirty="0" smtClean="0"/>
              <a:t> tools </a:t>
            </a:r>
            <a:r>
              <a:rPr lang="nl-BE" sz="2400" dirty="0" err="1" smtClean="0"/>
              <a:t>for</a:t>
            </a:r>
            <a:r>
              <a:rPr lang="nl-BE" sz="2400" dirty="0" smtClean="0"/>
              <a:t> indirect </a:t>
            </a:r>
            <a:r>
              <a:rPr lang="nl-BE" sz="2400" dirty="0" err="1" smtClean="0"/>
              <a:t>communication</a:t>
            </a:r>
            <a:r>
              <a:rPr lang="nl-BE" sz="2400" dirty="0" smtClean="0"/>
              <a:t> are </a:t>
            </a:r>
            <a:r>
              <a:rPr lang="nl-BE" sz="2400" u="sng" dirty="0" smtClean="0"/>
              <a:t>body </a:t>
            </a:r>
            <a:r>
              <a:rPr lang="nl-BE" sz="2400" u="sng" dirty="0" err="1" smtClean="0"/>
              <a:t>language</a:t>
            </a:r>
            <a:r>
              <a:rPr lang="nl-BE" sz="2400" u="sng" dirty="0" smtClean="0"/>
              <a:t> </a:t>
            </a:r>
            <a:r>
              <a:rPr lang="nl-BE" sz="2400" u="sng" dirty="0" err="1" smtClean="0"/>
              <a:t>like</a:t>
            </a:r>
            <a:r>
              <a:rPr lang="nl-BE" sz="2400" u="sng" dirty="0" smtClean="0"/>
              <a:t> </a:t>
            </a:r>
            <a:r>
              <a:rPr lang="nl-BE" sz="2400" u="sng" dirty="0" err="1" smtClean="0"/>
              <a:t>facial</a:t>
            </a:r>
            <a:r>
              <a:rPr lang="nl-BE" sz="2400" u="sng" dirty="0" smtClean="0"/>
              <a:t> </a:t>
            </a:r>
            <a:r>
              <a:rPr lang="nl-BE" sz="2400" u="sng" dirty="0" err="1" smtClean="0"/>
              <a:t>expressions</a:t>
            </a:r>
            <a:r>
              <a:rPr lang="nl-BE" sz="2400" u="sng" dirty="0" smtClean="0"/>
              <a:t>, </a:t>
            </a:r>
            <a:r>
              <a:rPr lang="nl-BE" sz="2400" u="sng" dirty="0" err="1" smtClean="0"/>
              <a:t>gestures</a:t>
            </a:r>
            <a:r>
              <a:rPr lang="nl-BE" sz="2400" u="sng" dirty="0" smtClean="0"/>
              <a:t>, </a:t>
            </a:r>
            <a:r>
              <a:rPr lang="nl-BE" sz="2400" u="sng" dirty="0" err="1" smtClean="0"/>
              <a:t>posture</a:t>
            </a:r>
            <a:r>
              <a:rPr lang="nl-BE" sz="2400" u="sng" dirty="0" smtClean="0"/>
              <a:t>, </a:t>
            </a:r>
            <a:r>
              <a:rPr lang="nl-BE" sz="2400" u="sng" dirty="0" err="1" smtClean="0"/>
              <a:t>movements</a:t>
            </a:r>
            <a:r>
              <a:rPr lang="nl-BE" sz="2400" u="sng" dirty="0" smtClean="0"/>
              <a:t> and </a:t>
            </a:r>
            <a:r>
              <a:rPr lang="nl-BE" sz="2400" u="sng" dirty="0" err="1" smtClean="0"/>
              <a:t>intonation</a:t>
            </a:r>
            <a:endParaRPr lang="nl-BE" sz="2400" u="sng" dirty="0" smtClean="0"/>
          </a:p>
          <a:p>
            <a:pPr marL="1062990" lvl="2" indent="-514350"/>
            <a:r>
              <a:rPr lang="nl-BE" sz="2400" b="1" dirty="0" err="1" smtClean="0"/>
              <a:t>Structural</a:t>
            </a:r>
            <a:r>
              <a:rPr lang="nl-BE" sz="2400" b="1" dirty="0" smtClean="0"/>
              <a:t> level</a:t>
            </a:r>
            <a:r>
              <a:rPr lang="nl-BE" sz="2400" dirty="0" smtClean="0"/>
              <a:t>: the </a:t>
            </a:r>
            <a:r>
              <a:rPr lang="nl-BE" sz="2400" dirty="0" err="1" smtClean="0"/>
              <a:t>framework</a:t>
            </a:r>
            <a:r>
              <a:rPr lang="nl-BE" sz="2400" dirty="0" smtClean="0"/>
              <a:t> </a:t>
            </a:r>
            <a:r>
              <a:rPr lang="nl-BE" sz="2400" dirty="0" err="1" smtClean="0"/>
              <a:t>around</a:t>
            </a:r>
            <a:r>
              <a:rPr lang="nl-BE" sz="2400" dirty="0" smtClean="0"/>
              <a:t> the </a:t>
            </a:r>
            <a:r>
              <a:rPr lang="nl-BE" sz="2400" dirty="0" err="1" smtClean="0"/>
              <a:t>communication</a:t>
            </a:r>
            <a:r>
              <a:rPr lang="nl-BE" sz="2400" dirty="0" smtClean="0"/>
              <a:t> (</a:t>
            </a:r>
            <a:r>
              <a:rPr lang="nl-BE" sz="2400" dirty="0" err="1" smtClean="0"/>
              <a:t>situation</a:t>
            </a:r>
            <a:r>
              <a:rPr lang="nl-BE" sz="2400" dirty="0" smtClean="0"/>
              <a:t>, time </a:t>
            </a:r>
            <a:r>
              <a:rPr lang="nl-BE" sz="2400" dirty="0" err="1" smtClean="0"/>
              <a:t>available</a:t>
            </a:r>
            <a:r>
              <a:rPr lang="nl-BE" sz="2400" dirty="0" smtClean="0"/>
              <a:t>, </a:t>
            </a:r>
            <a:r>
              <a:rPr lang="nl-BE" sz="2400" dirty="0" err="1" smtClean="0"/>
              <a:t>social</a:t>
            </a:r>
            <a:r>
              <a:rPr lang="nl-BE" sz="2400" dirty="0" smtClean="0"/>
              <a:t> </a:t>
            </a:r>
            <a:r>
              <a:rPr lang="nl-BE" sz="2400" dirty="0" err="1" smtClean="0"/>
              <a:t>situation</a:t>
            </a:r>
            <a:r>
              <a:rPr lang="nl-BE" sz="2400" dirty="0" smtClean="0"/>
              <a:t>, </a:t>
            </a:r>
            <a:r>
              <a:rPr lang="nl-BE" sz="2400" dirty="0" err="1" smtClean="0"/>
              <a:t>location</a:t>
            </a:r>
            <a:r>
              <a:rPr lang="nl-BE" sz="2400" dirty="0" smtClean="0"/>
              <a:t>, </a:t>
            </a:r>
            <a:r>
              <a:rPr lang="nl-BE" sz="2400" dirty="0" err="1" smtClean="0"/>
              <a:t>personal</a:t>
            </a:r>
            <a:r>
              <a:rPr lang="nl-BE" sz="2400" dirty="0" smtClean="0"/>
              <a:t> </a:t>
            </a:r>
            <a:r>
              <a:rPr lang="nl-BE" sz="2400" dirty="0" err="1" smtClean="0"/>
              <a:t>feelings</a:t>
            </a:r>
            <a:r>
              <a:rPr lang="nl-BE" sz="2400" dirty="0" smtClean="0"/>
              <a:t>, </a:t>
            </a:r>
            <a:r>
              <a:rPr lang="nl-BE" sz="2400" dirty="0" err="1" smtClean="0"/>
              <a:t>work</a:t>
            </a:r>
            <a:r>
              <a:rPr lang="nl-BE" sz="2400" dirty="0" smtClean="0"/>
              <a:t> </a:t>
            </a:r>
            <a:r>
              <a:rPr lang="nl-BE" sz="2400" dirty="0" err="1" smtClean="0"/>
              <a:t>pressure</a:t>
            </a:r>
            <a:r>
              <a:rPr lang="nl-BE" sz="2400" dirty="0" smtClean="0"/>
              <a:t>, </a:t>
            </a:r>
            <a:r>
              <a:rPr lang="nl-BE" sz="2400" dirty="0" err="1" smtClean="0"/>
              <a:t>norms</a:t>
            </a:r>
            <a:r>
              <a:rPr lang="nl-BE" sz="2400" dirty="0" smtClean="0"/>
              <a:t>, </a:t>
            </a:r>
            <a:r>
              <a:rPr lang="nl-BE" sz="2400" dirty="0" err="1" smtClean="0"/>
              <a:t>standards</a:t>
            </a:r>
            <a:r>
              <a:rPr lang="nl-BE" sz="2400" dirty="0" smtClean="0"/>
              <a:t>, </a:t>
            </a:r>
            <a:r>
              <a:rPr lang="nl-BE" sz="2400" dirty="0" err="1" smtClean="0"/>
              <a:t>values</a:t>
            </a:r>
            <a:r>
              <a:rPr lang="nl-BE" sz="2400" dirty="0" smtClean="0"/>
              <a:t>, etc. – </a:t>
            </a:r>
            <a:r>
              <a:rPr lang="nl-BE" sz="2400" dirty="0" err="1" smtClean="0"/>
              <a:t>usable</a:t>
            </a:r>
            <a:r>
              <a:rPr lang="nl-BE" sz="2400" dirty="0" smtClean="0"/>
              <a:t> tools </a:t>
            </a:r>
            <a:r>
              <a:rPr lang="nl-BE" sz="2400" dirty="0" err="1" smtClean="0"/>
              <a:t>can</a:t>
            </a:r>
            <a:r>
              <a:rPr lang="nl-BE" sz="2400" dirty="0" smtClean="0"/>
              <a:t> </a:t>
            </a:r>
            <a:r>
              <a:rPr lang="nl-BE" sz="2400" dirty="0" err="1" smtClean="0"/>
              <a:t>be</a:t>
            </a:r>
            <a:r>
              <a:rPr lang="nl-BE" sz="2400" dirty="0" smtClean="0"/>
              <a:t> </a:t>
            </a:r>
            <a:r>
              <a:rPr lang="nl-BE" sz="2400" u="sng" dirty="0" smtClean="0"/>
              <a:t>room, </a:t>
            </a:r>
            <a:r>
              <a:rPr lang="nl-BE" sz="2400" u="sng" dirty="0" err="1" smtClean="0"/>
              <a:t>seating</a:t>
            </a:r>
            <a:r>
              <a:rPr lang="nl-BE" sz="2400" u="sng" dirty="0" smtClean="0"/>
              <a:t> </a:t>
            </a:r>
            <a:r>
              <a:rPr lang="nl-BE" sz="2400" u="sng" dirty="0" err="1" smtClean="0"/>
              <a:t>arrangements</a:t>
            </a:r>
            <a:r>
              <a:rPr lang="nl-BE" sz="2400" u="sng" dirty="0" smtClean="0"/>
              <a:t>, </a:t>
            </a:r>
            <a:r>
              <a:rPr lang="nl-BE" sz="2400" u="sng" dirty="0" err="1" smtClean="0"/>
              <a:t>competence</a:t>
            </a:r>
            <a:r>
              <a:rPr lang="nl-BE" sz="2400" u="sng" dirty="0" smtClean="0"/>
              <a:t>, </a:t>
            </a:r>
            <a:r>
              <a:rPr lang="nl-BE" sz="2400" u="sng" dirty="0" err="1" smtClean="0"/>
              <a:t>rescheduling</a:t>
            </a:r>
            <a:r>
              <a:rPr lang="nl-BE" sz="2400" u="sng" dirty="0" smtClean="0"/>
              <a:t>, even </a:t>
            </a:r>
            <a:r>
              <a:rPr lang="nl-BE" sz="2400" u="sng" dirty="0" err="1" smtClean="0"/>
              <a:t>clothes</a:t>
            </a:r>
            <a:r>
              <a:rPr lang="nl-BE" sz="2400" u="sng" dirty="0" smtClean="0"/>
              <a:t>…</a:t>
            </a:r>
            <a:endParaRPr lang="nl-BE" sz="2400" dirty="0" smtClean="0"/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Conflict </a:t>
            </a:r>
            <a:r>
              <a:rPr kumimoji="0" lang="nl-BE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handling</a:t>
            </a:r>
            <a:endParaRPr kumimoji="0" lang="nl-BE" sz="4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643" y="548680"/>
            <a:ext cx="5115645" cy="5839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l-BE" sz="3100" b="1" u="sng" dirty="0" smtClean="0"/>
              <a:t>Managing </a:t>
            </a:r>
            <a:r>
              <a:rPr lang="nl-BE" sz="3100" b="1" u="sng" dirty="0" err="1" smtClean="0"/>
              <a:t>conflicts</a:t>
            </a:r>
            <a:endParaRPr lang="nl-BE" sz="3100" b="1" u="sng" dirty="0" smtClean="0"/>
          </a:p>
          <a:p>
            <a:pPr marL="1062990" lvl="2" indent="-514350"/>
            <a:r>
              <a:rPr lang="nl-BE" sz="2800" dirty="0" err="1" smtClean="0"/>
              <a:t>Try</a:t>
            </a:r>
            <a:r>
              <a:rPr lang="nl-BE" sz="2800" dirty="0" smtClean="0"/>
              <a:t> to tackle </a:t>
            </a:r>
            <a:r>
              <a:rPr lang="nl-BE" sz="2800" dirty="0" err="1" smtClean="0"/>
              <a:t>conflicts</a:t>
            </a:r>
            <a:r>
              <a:rPr lang="nl-BE" sz="2800" dirty="0" smtClean="0"/>
              <a:t> </a:t>
            </a:r>
            <a:r>
              <a:rPr lang="nl-BE" sz="2800" dirty="0" err="1" smtClean="0"/>
              <a:t>on</a:t>
            </a:r>
            <a:r>
              <a:rPr lang="nl-BE" sz="2800" dirty="0" smtClean="0"/>
              <a:t> a </a:t>
            </a:r>
            <a:r>
              <a:rPr lang="nl-BE" sz="2800" dirty="0" err="1" smtClean="0"/>
              <a:t>rational</a:t>
            </a:r>
            <a:r>
              <a:rPr lang="nl-BE" sz="2800" dirty="0" smtClean="0"/>
              <a:t> level</a:t>
            </a:r>
          </a:p>
          <a:p>
            <a:pPr marL="1062990" lvl="2" indent="-514350"/>
            <a:r>
              <a:rPr lang="nl-BE" sz="2800" dirty="0" smtClean="0"/>
              <a:t>Continue to express </a:t>
            </a:r>
            <a:r>
              <a:rPr lang="nl-BE" sz="2800" dirty="0" err="1" smtClean="0"/>
              <a:t>appreciation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person</a:t>
            </a:r>
            <a:r>
              <a:rPr lang="nl-BE" sz="2800" dirty="0" smtClean="0"/>
              <a:t> </a:t>
            </a:r>
            <a:r>
              <a:rPr lang="nl-BE" sz="2800" dirty="0" err="1" smtClean="0"/>
              <a:t>involved</a:t>
            </a:r>
            <a:r>
              <a:rPr lang="nl-BE" sz="2800" dirty="0" smtClean="0"/>
              <a:t> in a conflict (</a:t>
            </a:r>
            <a:r>
              <a:rPr lang="nl-BE" sz="2800" dirty="0" err="1" smtClean="0"/>
              <a:t>emotional</a:t>
            </a:r>
            <a:r>
              <a:rPr lang="nl-BE" sz="2800" dirty="0" smtClean="0"/>
              <a:t> level)</a:t>
            </a:r>
          </a:p>
          <a:p>
            <a:pPr marL="1062990" lvl="2" indent="-514350"/>
            <a:r>
              <a:rPr lang="nl-BE" sz="2800" dirty="0" err="1" smtClean="0"/>
              <a:t>Try</a:t>
            </a:r>
            <a:r>
              <a:rPr lang="nl-BE" sz="2800" dirty="0" smtClean="0"/>
              <a:t> to </a:t>
            </a:r>
            <a:r>
              <a:rPr lang="nl-BE" sz="2800" dirty="0" err="1" smtClean="0"/>
              <a:t>reach</a:t>
            </a:r>
            <a:r>
              <a:rPr lang="nl-BE" sz="2800" dirty="0" smtClean="0"/>
              <a:t> a </a:t>
            </a:r>
            <a:r>
              <a:rPr lang="nl-BE" sz="2800" dirty="0" err="1" smtClean="0"/>
              <a:t>common</a:t>
            </a:r>
            <a:r>
              <a:rPr lang="nl-BE" sz="2800" dirty="0" smtClean="0"/>
              <a:t> </a:t>
            </a:r>
            <a:r>
              <a:rPr lang="nl-BE" sz="2800" dirty="0" err="1" smtClean="0"/>
              <a:t>understanding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problem</a:t>
            </a:r>
            <a:r>
              <a:rPr lang="nl-BE" sz="2800" dirty="0" smtClean="0"/>
              <a:t> </a:t>
            </a:r>
          </a:p>
          <a:p>
            <a:pPr marL="1062990" lvl="2" indent="-514350"/>
            <a:r>
              <a:rPr lang="nl-BE" sz="2800" dirty="0" err="1" smtClean="0"/>
              <a:t>Try</a:t>
            </a:r>
            <a:r>
              <a:rPr lang="nl-BE" sz="2800" dirty="0" smtClean="0"/>
              <a:t> to </a:t>
            </a:r>
            <a:r>
              <a:rPr lang="nl-BE" sz="2800" dirty="0" err="1" smtClean="0"/>
              <a:t>create</a:t>
            </a:r>
            <a:r>
              <a:rPr lang="nl-BE" sz="2800" dirty="0" smtClean="0"/>
              <a:t> a </a:t>
            </a:r>
            <a:r>
              <a:rPr lang="nl-BE" sz="2800" dirty="0" err="1" smtClean="0"/>
              <a:t>win-win</a:t>
            </a:r>
            <a:r>
              <a:rPr lang="nl-BE" sz="2800" dirty="0" smtClean="0"/>
              <a:t> </a:t>
            </a:r>
            <a:r>
              <a:rPr lang="nl-BE" sz="2800" dirty="0" err="1" smtClean="0"/>
              <a:t>situation</a:t>
            </a:r>
            <a:r>
              <a:rPr lang="nl-BE" sz="2800" dirty="0" smtClean="0"/>
              <a:t> at the </a:t>
            </a:r>
            <a:r>
              <a:rPr lang="nl-BE" sz="2800" dirty="0" err="1" smtClean="0"/>
              <a:t>emotional</a:t>
            </a:r>
            <a:r>
              <a:rPr lang="nl-BE" sz="2800" dirty="0" smtClean="0"/>
              <a:t> level</a:t>
            </a:r>
          </a:p>
          <a:p>
            <a:pPr marL="1062990" lvl="2" indent="-514350"/>
            <a:r>
              <a:rPr lang="nl-BE" sz="2800" dirty="0" err="1" smtClean="0"/>
              <a:t>Try</a:t>
            </a:r>
            <a:r>
              <a:rPr lang="nl-BE" sz="2800" dirty="0" smtClean="0"/>
              <a:t> to </a:t>
            </a:r>
            <a:r>
              <a:rPr lang="nl-BE" sz="2800" dirty="0" err="1" smtClean="0"/>
              <a:t>adopt</a:t>
            </a:r>
            <a:r>
              <a:rPr lang="nl-BE" sz="2800" dirty="0" smtClean="0"/>
              <a:t> a </a:t>
            </a:r>
            <a:r>
              <a:rPr lang="nl-BE" sz="2800" dirty="0" err="1" smtClean="0"/>
              <a:t>postive</a:t>
            </a:r>
            <a:r>
              <a:rPr lang="nl-BE" sz="2800" dirty="0" smtClean="0"/>
              <a:t> view of the nature of the conflict</a:t>
            </a:r>
          </a:p>
          <a:p>
            <a:pPr marL="1062990" lvl="2" indent="-514350"/>
            <a:r>
              <a:rPr lang="nl-BE" sz="2800" dirty="0" err="1" smtClean="0"/>
              <a:t>Don’t</a:t>
            </a:r>
            <a:r>
              <a:rPr lang="nl-BE" sz="2800" dirty="0" smtClean="0"/>
              <a:t> put </a:t>
            </a:r>
            <a:r>
              <a:rPr lang="nl-BE" sz="2800" dirty="0" err="1" smtClean="0"/>
              <a:t>energy</a:t>
            </a:r>
            <a:r>
              <a:rPr lang="nl-BE" sz="2800" dirty="0" smtClean="0"/>
              <a:t> in </a:t>
            </a:r>
            <a:r>
              <a:rPr lang="nl-BE" sz="2800" dirty="0" err="1" smtClean="0"/>
              <a:t>avoiding</a:t>
            </a:r>
            <a:r>
              <a:rPr lang="nl-BE" sz="2800" dirty="0" smtClean="0"/>
              <a:t> </a:t>
            </a:r>
            <a:r>
              <a:rPr lang="nl-BE" sz="2800" dirty="0" err="1" smtClean="0"/>
              <a:t>conflicts</a:t>
            </a:r>
            <a:r>
              <a:rPr lang="nl-BE" sz="2800" dirty="0" smtClean="0"/>
              <a:t>: </a:t>
            </a:r>
          </a:p>
          <a:p>
            <a:pPr marL="1611630" lvl="4" indent="-514350"/>
            <a:r>
              <a:rPr lang="nl-BE" sz="2800" dirty="0" err="1" smtClean="0"/>
              <a:t>you</a:t>
            </a:r>
            <a:r>
              <a:rPr lang="nl-BE" sz="2800" dirty="0" smtClean="0"/>
              <a:t> </a:t>
            </a:r>
            <a:r>
              <a:rPr lang="nl-BE" sz="2800" dirty="0" err="1" smtClean="0"/>
              <a:t>can’t</a:t>
            </a:r>
            <a:r>
              <a:rPr lang="nl-BE" sz="2800" dirty="0" smtClean="0"/>
              <a:t> </a:t>
            </a:r>
            <a:r>
              <a:rPr lang="nl-BE" sz="2800" dirty="0" err="1" smtClean="0"/>
              <a:t>avoid</a:t>
            </a:r>
            <a:r>
              <a:rPr lang="nl-BE" sz="2800" dirty="0" smtClean="0"/>
              <a:t> </a:t>
            </a:r>
            <a:r>
              <a:rPr lang="nl-BE" sz="2800" dirty="0" err="1" smtClean="0"/>
              <a:t>them</a:t>
            </a:r>
            <a:r>
              <a:rPr lang="nl-BE" sz="2800" dirty="0" smtClean="0"/>
              <a:t>, </a:t>
            </a:r>
          </a:p>
          <a:p>
            <a:pPr marL="1611630" lvl="4" indent="-514350"/>
            <a:r>
              <a:rPr lang="nl-BE" sz="2800" dirty="0" err="1" smtClean="0"/>
              <a:t>they</a:t>
            </a:r>
            <a:r>
              <a:rPr lang="nl-BE" sz="2800" dirty="0" smtClean="0"/>
              <a:t> are </a:t>
            </a:r>
            <a:r>
              <a:rPr lang="nl-BE" sz="2800" dirty="0" err="1" smtClean="0"/>
              <a:t>sometimes</a:t>
            </a:r>
            <a:r>
              <a:rPr lang="nl-BE" sz="2800" dirty="0" smtClean="0"/>
              <a:t> </a:t>
            </a:r>
            <a:r>
              <a:rPr lang="nl-BE" sz="2800" dirty="0" err="1" smtClean="0"/>
              <a:t>necessary</a:t>
            </a:r>
            <a:r>
              <a:rPr lang="nl-BE" sz="2800" dirty="0" smtClean="0"/>
              <a:t> to </a:t>
            </a:r>
            <a:r>
              <a:rPr lang="nl-BE" sz="2800" dirty="0" err="1" smtClean="0"/>
              <a:t>reach</a:t>
            </a:r>
            <a:r>
              <a:rPr lang="nl-BE" sz="2800" dirty="0" smtClean="0"/>
              <a:t> the overall project targets</a:t>
            </a:r>
          </a:p>
          <a:p>
            <a:pPr marL="1611630" lvl="4" indent="-514350"/>
            <a:r>
              <a:rPr lang="nl-BE" sz="2800" dirty="0" err="1" smtClean="0"/>
              <a:t>They</a:t>
            </a:r>
            <a:r>
              <a:rPr lang="nl-BE" sz="2800" dirty="0" smtClean="0"/>
              <a:t> show </a:t>
            </a:r>
            <a:r>
              <a:rPr lang="nl-BE" sz="2800" dirty="0" err="1" smtClean="0"/>
              <a:t>differences</a:t>
            </a:r>
            <a:r>
              <a:rPr lang="nl-BE" sz="2800" dirty="0" smtClean="0"/>
              <a:t> and </a:t>
            </a:r>
            <a:r>
              <a:rPr lang="nl-BE" sz="2800" dirty="0" err="1" smtClean="0"/>
              <a:t>can</a:t>
            </a:r>
            <a:r>
              <a:rPr lang="nl-BE" sz="2800" dirty="0" smtClean="0"/>
              <a:t> help to </a:t>
            </a:r>
            <a:r>
              <a:rPr lang="nl-BE" sz="2800" dirty="0" err="1" smtClean="0"/>
              <a:t>create</a:t>
            </a:r>
            <a:r>
              <a:rPr lang="nl-BE" sz="2800" dirty="0" smtClean="0"/>
              <a:t> a </a:t>
            </a:r>
            <a:r>
              <a:rPr lang="nl-BE" sz="2800" dirty="0" err="1" smtClean="0"/>
              <a:t>new</a:t>
            </a:r>
            <a:r>
              <a:rPr lang="nl-BE" sz="2800" dirty="0" smtClean="0"/>
              <a:t> level of </a:t>
            </a:r>
            <a:r>
              <a:rPr lang="nl-BE" sz="2800" dirty="0" err="1" smtClean="0"/>
              <a:t>common</a:t>
            </a:r>
            <a:r>
              <a:rPr lang="nl-BE" sz="2800" dirty="0" smtClean="0"/>
              <a:t> </a:t>
            </a:r>
            <a:r>
              <a:rPr lang="nl-BE" sz="2800" dirty="0" err="1" smtClean="0"/>
              <a:t>understanding</a:t>
            </a:r>
            <a:endParaRPr lang="nl-BE" sz="2800" dirty="0" smtClean="0"/>
          </a:p>
          <a:p>
            <a:pPr marL="1611630" lvl="4" indent="-514350"/>
            <a:r>
              <a:rPr lang="nl-BE" sz="2800" dirty="0" err="1" smtClean="0"/>
              <a:t>They</a:t>
            </a:r>
            <a:r>
              <a:rPr lang="nl-BE" sz="2800" dirty="0" smtClean="0"/>
              <a:t> are </a:t>
            </a:r>
            <a:r>
              <a:rPr lang="nl-BE" sz="2800" dirty="0" err="1" smtClean="0"/>
              <a:t>often</a:t>
            </a:r>
            <a:r>
              <a:rPr lang="nl-BE" sz="2800" dirty="0" smtClean="0"/>
              <a:t> complex </a:t>
            </a:r>
            <a:r>
              <a:rPr lang="nl-BE" sz="2800" dirty="0" err="1" smtClean="0"/>
              <a:t>but</a:t>
            </a:r>
            <a:r>
              <a:rPr lang="nl-BE" sz="2800" dirty="0" smtClean="0"/>
              <a:t> </a:t>
            </a:r>
            <a:r>
              <a:rPr lang="nl-BE" sz="2800" dirty="0" err="1" smtClean="0"/>
              <a:t>also</a:t>
            </a:r>
            <a:r>
              <a:rPr lang="nl-BE" sz="2800" dirty="0" smtClean="0"/>
              <a:t> help to </a:t>
            </a:r>
            <a:r>
              <a:rPr lang="nl-BE" sz="2800" dirty="0" err="1" smtClean="0"/>
              <a:t>establish</a:t>
            </a:r>
            <a:r>
              <a:rPr lang="nl-BE" sz="2800" dirty="0" smtClean="0"/>
              <a:t> </a:t>
            </a:r>
            <a:r>
              <a:rPr lang="nl-BE" sz="2800" dirty="0" err="1" smtClean="0"/>
              <a:t>common</a:t>
            </a:r>
            <a:r>
              <a:rPr lang="nl-BE" sz="2800" dirty="0" smtClean="0"/>
              <a:t> </a:t>
            </a:r>
            <a:r>
              <a:rPr lang="nl-BE" sz="2800" dirty="0" err="1" smtClean="0"/>
              <a:t>interests</a:t>
            </a:r>
            <a:endParaRPr lang="nl-BE" sz="2800" dirty="0" smtClean="0"/>
          </a:p>
          <a:p>
            <a:pPr marL="1611630" lvl="4" indent="-514350"/>
            <a:r>
              <a:rPr lang="nl-BE" sz="2800" dirty="0" smtClean="0"/>
              <a:t>The </a:t>
            </a:r>
            <a:r>
              <a:rPr lang="nl-BE" sz="2800" dirty="0" err="1" smtClean="0"/>
              <a:t>can</a:t>
            </a:r>
            <a:r>
              <a:rPr lang="nl-BE" sz="2800" dirty="0" smtClean="0"/>
              <a:t> </a:t>
            </a:r>
            <a:r>
              <a:rPr lang="nl-BE" sz="2800" dirty="0" err="1" smtClean="0"/>
              <a:t>make</a:t>
            </a:r>
            <a:r>
              <a:rPr lang="nl-BE" sz="2800" dirty="0" smtClean="0"/>
              <a:t> </a:t>
            </a:r>
            <a:r>
              <a:rPr lang="nl-BE" sz="2800" dirty="0" err="1" smtClean="0"/>
              <a:t>change</a:t>
            </a:r>
            <a:r>
              <a:rPr lang="nl-BE" sz="2800" dirty="0" smtClean="0"/>
              <a:t> </a:t>
            </a:r>
            <a:r>
              <a:rPr lang="nl-BE" sz="2800" dirty="0" err="1" smtClean="0"/>
              <a:t>possible</a:t>
            </a:r>
            <a:r>
              <a:rPr lang="nl-BE" sz="2800" dirty="0" smtClean="0"/>
              <a:t> </a:t>
            </a:r>
            <a:r>
              <a:rPr lang="nl-BE" sz="2800" dirty="0" err="1" smtClean="0"/>
              <a:t>but</a:t>
            </a:r>
            <a:r>
              <a:rPr lang="nl-BE" sz="2800" dirty="0" smtClean="0"/>
              <a:t> </a:t>
            </a:r>
            <a:r>
              <a:rPr lang="nl-BE" sz="2800" dirty="0" err="1" smtClean="0"/>
              <a:t>also</a:t>
            </a:r>
            <a:r>
              <a:rPr lang="nl-BE" sz="2800" dirty="0" smtClean="0"/>
              <a:t> help to preserve </a:t>
            </a:r>
            <a:r>
              <a:rPr lang="nl-BE" sz="2800" dirty="0" err="1" smtClean="0"/>
              <a:t>what</a:t>
            </a:r>
            <a:r>
              <a:rPr lang="nl-BE" sz="2800" dirty="0" smtClean="0"/>
              <a:t> </a:t>
            </a:r>
            <a:r>
              <a:rPr lang="nl-BE" sz="2800" dirty="0" err="1" smtClean="0"/>
              <a:t>already</a:t>
            </a:r>
            <a:r>
              <a:rPr lang="nl-BE" sz="2800" dirty="0" smtClean="0"/>
              <a:t> </a:t>
            </a:r>
            <a:r>
              <a:rPr lang="nl-BE" sz="2800" dirty="0" err="1" smtClean="0"/>
              <a:t>exists</a:t>
            </a:r>
            <a:endParaRPr lang="nl-BE" sz="2800" dirty="0" smtClean="0"/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Conflict </a:t>
            </a:r>
            <a:r>
              <a:rPr kumimoji="0" lang="nl-BE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handling</a:t>
            </a:r>
            <a:endParaRPr kumimoji="0" lang="nl-BE" sz="4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l-BE" sz="2400" b="1" u="sng" dirty="0" smtClean="0"/>
              <a:t>Hot and </a:t>
            </a:r>
            <a:r>
              <a:rPr lang="nl-BE" sz="2400" b="1" u="sng" dirty="0" err="1" smtClean="0"/>
              <a:t>cold</a:t>
            </a:r>
            <a:r>
              <a:rPr lang="nl-BE" sz="2400" b="1" u="sng" dirty="0" smtClean="0"/>
              <a:t> </a:t>
            </a:r>
            <a:r>
              <a:rPr lang="nl-BE" sz="2400" b="1" u="sng" dirty="0" err="1" smtClean="0"/>
              <a:t>conflicts</a:t>
            </a:r>
            <a:endParaRPr lang="nl-BE" sz="2400" b="1" u="sng" dirty="0" smtClean="0"/>
          </a:p>
          <a:p>
            <a:pPr marL="1062990" lvl="2" indent="-514350"/>
            <a:r>
              <a:rPr lang="nl-BE" sz="2400" dirty="0" smtClean="0"/>
              <a:t>Hot = </a:t>
            </a:r>
            <a:r>
              <a:rPr lang="nl-BE" sz="2400" dirty="0" err="1" smtClean="0"/>
              <a:t>yelling</a:t>
            </a:r>
            <a:r>
              <a:rPr lang="nl-BE" sz="2400" dirty="0" smtClean="0"/>
              <a:t>, </a:t>
            </a:r>
            <a:r>
              <a:rPr lang="nl-BE" sz="2400" dirty="0" err="1" smtClean="0"/>
              <a:t>negative</a:t>
            </a:r>
            <a:r>
              <a:rPr lang="nl-BE" sz="2400" dirty="0" smtClean="0"/>
              <a:t> </a:t>
            </a:r>
            <a:r>
              <a:rPr lang="nl-BE" sz="2400" dirty="0" err="1" smtClean="0"/>
              <a:t>emotions</a:t>
            </a:r>
            <a:r>
              <a:rPr lang="nl-BE" sz="2400" dirty="0" smtClean="0"/>
              <a:t>, etc. = </a:t>
            </a:r>
            <a:r>
              <a:rPr lang="nl-BE" sz="2400" dirty="0" err="1" smtClean="0"/>
              <a:t>highly</a:t>
            </a:r>
            <a:r>
              <a:rPr lang="nl-BE" sz="2400" dirty="0" smtClean="0"/>
              <a:t> </a:t>
            </a:r>
            <a:r>
              <a:rPr lang="nl-BE" sz="2400" dirty="0" err="1" smtClean="0"/>
              <a:t>visible</a:t>
            </a:r>
            <a:endParaRPr lang="nl-BE" sz="2400" dirty="0" smtClean="0"/>
          </a:p>
          <a:p>
            <a:pPr marL="1062990" lvl="2" indent="-514350"/>
            <a:r>
              <a:rPr lang="nl-BE" sz="2400" dirty="0" err="1" smtClean="0"/>
              <a:t>Cold</a:t>
            </a:r>
            <a:r>
              <a:rPr lang="nl-BE" sz="2400" dirty="0" smtClean="0"/>
              <a:t> = </a:t>
            </a:r>
            <a:r>
              <a:rPr lang="nl-BE" sz="2400" dirty="0" err="1" smtClean="0"/>
              <a:t>silence</a:t>
            </a:r>
            <a:r>
              <a:rPr lang="nl-BE" sz="2400" dirty="0" smtClean="0"/>
              <a:t>, </a:t>
            </a:r>
            <a:r>
              <a:rPr lang="nl-BE" sz="2400" dirty="0" err="1" smtClean="0"/>
              <a:t>icy</a:t>
            </a:r>
            <a:r>
              <a:rPr lang="nl-BE" sz="2400" dirty="0" smtClean="0"/>
              <a:t> </a:t>
            </a:r>
            <a:r>
              <a:rPr lang="nl-BE" sz="2400" dirty="0" err="1" smtClean="0"/>
              <a:t>atmosphere</a:t>
            </a:r>
            <a:r>
              <a:rPr lang="nl-BE" sz="2400" dirty="0" smtClean="0"/>
              <a:t>, etc. =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visible</a:t>
            </a:r>
            <a:r>
              <a:rPr lang="nl-BE" sz="2400" dirty="0" smtClean="0"/>
              <a:t>, </a:t>
            </a:r>
            <a:r>
              <a:rPr lang="nl-BE" sz="2400" dirty="0" err="1" smtClean="0"/>
              <a:t>difficult</a:t>
            </a:r>
            <a:r>
              <a:rPr lang="nl-BE" sz="2400" dirty="0" smtClean="0"/>
              <a:t> to discover</a:t>
            </a:r>
          </a:p>
          <a:p>
            <a:pPr marL="1062990" lvl="2" indent="-514350"/>
            <a:r>
              <a:rPr lang="nl-BE" sz="2400" dirty="0" err="1" smtClean="0"/>
              <a:t>How</a:t>
            </a:r>
            <a:r>
              <a:rPr lang="nl-BE" sz="2400" dirty="0" smtClean="0"/>
              <a:t> to deal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?</a:t>
            </a:r>
          </a:p>
          <a:p>
            <a:pPr marL="1611630" lvl="4" indent="-514350">
              <a:buNone/>
            </a:pPr>
            <a:r>
              <a:rPr lang="nl-BE" sz="2400" dirty="0" smtClean="0"/>
              <a:t>‘put </a:t>
            </a:r>
            <a:r>
              <a:rPr lang="nl-BE" sz="2400" dirty="0" err="1" smtClean="0"/>
              <a:t>it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the </a:t>
            </a:r>
            <a:r>
              <a:rPr lang="nl-BE" sz="2400" dirty="0" err="1" smtClean="0"/>
              <a:t>table</a:t>
            </a:r>
            <a:r>
              <a:rPr lang="nl-BE" sz="2400" dirty="0" smtClean="0"/>
              <a:t>’</a:t>
            </a:r>
          </a:p>
          <a:p>
            <a:pPr marL="1611630" lvl="4" indent="-514350">
              <a:buNone/>
            </a:pPr>
            <a:r>
              <a:rPr lang="nl-BE" sz="2400" dirty="0" smtClean="0"/>
              <a:t>= </a:t>
            </a:r>
            <a:r>
              <a:rPr lang="nl-BE" sz="2400" dirty="0" err="1" smtClean="0"/>
              <a:t>risky</a:t>
            </a:r>
            <a:endParaRPr lang="nl-BE" sz="2400" dirty="0" smtClean="0"/>
          </a:p>
          <a:p>
            <a:pPr marL="1611630" lvl="4" indent="-514350">
              <a:buNone/>
            </a:pPr>
            <a:r>
              <a:rPr lang="nl-BE" sz="2400" dirty="0" smtClean="0"/>
              <a:t>= </a:t>
            </a:r>
            <a:r>
              <a:rPr lang="nl-BE" sz="2400" dirty="0" err="1" smtClean="0"/>
              <a:t>needs</a:t>
            </a:r>
            <a:r>
              <a:rPr lang="nl-BE" sz="2400" dirty="0" smtClean="0"/>
              <a:t> </a:t>
            </a:r>
            <a:r>
              <a:rPr lang="nl-BE" sz="2400" dirty="0" err="1" smtClean="0"/>
              <a:t>bravery</a:t>
            </a:r>
            <a:endParaRPr lang="nl-BE" sz="2400" dirty="0" smtClean="0"/>
          </a:p>
          <a:p>
            <a:pPr marL="1611630" lvl="4" indent="-514350">
              <a:buNone/>
            </a:pPr>
            <a:r>
              <a:rPr lang="nl-BE" sz="2400" dirty="0" smtClean="0"/>
              <a:t>= adequate </a:t>
            </a:r>
            <a:r>
              <a:rPr lang="nl-BE" sz="2400" dirty="0" err="1" smtClean="0"/>
              <a:t>communication</a:t>
            </a:r>
            <a:r>
              <a:rPr lang="nl-BE" sz="2400" dirty="0" smtClean="0"/>
              <a:t> </a:t>
            </a:r>
            <a:r>
              <a:rPr lang="nl-BE" sz="2400" dirty="0" err="1" smtClean="0"/>
              <a:t>skills</a:t>
            </a:r>
            <a:endParaRPr lang="nl-BE" sz="2400" dirty="0" smtClean="0"/>
          </a:p>
          <a:p>
            <a:pPr marL="1611630" lvl="4" indent="-514350">
              <a:buNone/>
            </a:pPr>
            <a:r>
              <a:rPr lang="nl-BE" sz="2400" dirty="0" smtClean="0"/>
              <a:t>But </a:t>
            </a:r>
            <a:r>
              <a:rPr lang="nl-BE" sz="2400" dirty="0" err="1" smtClean="0"/>
              <a:t>necessary</a:t>
            </a:r>
            <a:r>
              <a:rPr lang="nl-BE" sz="2400" dirty="0" smtClean="0"/>
              <a:t>…</a:t>
            </a:r>
            <a:endParaRPr lang="nl-BE" sz="2400" dirty="0" smtClean="0"/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Conflict </a:t>
            </a:r>
            <a:r>
              <a:rPr kumimoji="0" lang="nl-BE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handling</a:t>
            </a:r>
            <a:endParaRPr kumimoji="0" lang="nl-BE" sz="4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2628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4763" lvl="1" indent="-4763">
              <a:buNone/>
            </a:pP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often</a:t>
            </a:r>
            <a:r>
              <a:rPr lang="nl-BE" dirty="0" smtClean="0"/>
              <a:t> the case - most issues are </a:t>
            </a:r>
            <a:r>
              <a:rPr lang="nl-BE" dirty="0" err="1" smtClean="0"/>
              <a:t>solved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the </a:t>
            </a:r>
            <a:r>
              <a:rPr lang="nl-BE" dirty="0" err="1" smtClean="0"/>
              <a:t>following</a:t>
            </a:r>
            <a:r>
              <a:rPr lang="nl-BE" dirty="0" smtClean="0"/>
              <a:t> </a:t>
            </a:r>
            <a:r>
              <a:rPr lang="nl-BE" dirty="0" err="1" smtClean="0"/>
              <a:t>strategies</a:t>
            </a:r>
            <a:r>
              <a:rPr lang="nl-BE" dirty="0" smtClean="0"/>
              <a:t>:</a:t>
            </a:r>
          </a:p>
          <a:p>
            <a:pPr marL="788670" lvl="1" indent="-514350"/>
            <a:r>
              <a:rPr lang="nl-BE" dirty="0" err="1" smtClean="0"/>
              <a:t>Forcing</a:t>
            </a:r>
            <a:r>
              <a:rPr lang="nl-BE" dirty="0" smtClean="0"/>
              <a:t> (</a:t>
            </a:r>
            <a:r>
              <a:rPr lang="nl-BE" dirty="0" err="1" smtClean="0"/>
              <a:t>authority</a:t>
            </a:r>
            <a:r>
              <a:rPr lang="nl-BE" dirty="0" smtClean="0"/>
              <a:t> – </a:t>
            </a:r>
            <a:r>
              <a:rPr lang="nl-BE" dirty="0" err="1" smtClean="0"/>
              <a:t>reallocate</a:t>
            </a:r>
            <a:r>
              <a:rPr lang="nl-BE" dirty="0" smtClean="0"/>
              <a:t> to </a:t>
            </a:r>
            <a:r>
              <a:rPr lang="nl-BE" dirty="0" err="1" smtClean="0"/>
              <a:t>other</a:t>
            </a:r>
            <a:r>
              <a:rPr lang="nl-BE" dirty="0" smtClean="0"/>
              <a:t> partner – risk of </a:t>
            </a:r>
            <a:r>
              <a:rPr lang="nl-BE" dirty="0" err="1" smtClean="0"/>
              <a:t>demotivation</a:t>
            </a:r>
            <a:r>
              <a:rPr lang="nl-BE" dirty="0" smtClean="0"/>
              <a:t> and </a:t>
            </a:r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conflicts</a:t>
            </a:r>
            <a:r>
              <a:rPr lang="nl-BE" dirty="0" smtClean="0"/>
              <a:t>)</a:t>
            </a:r>
          </a:p>
          <a:p>
            <a:pPr marL="788670" lvl="1" indent="-514350"/>
            <a:r>
              <a:rPr lang="nl-BE" dirty="0" err="1" smtClean="0"/>
              <a:t>Accommodating</a:t>
            </a:r>
            <a:r>
              <a:rPr lang="nl-BE" dirty="0" smtClean="0"/>
              <a:t> (</a:t>
            </a:r>
            <a:r>
              <a:rPr lang="nl-BE" dirty="0" err="1" smtClean="0"/>
              <a:t>delivery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e.g. </a:t>
            </a:r>
            <a:r>
              <a:rPr lang="nl-BE" dirty="0" err="1" smtClean="0"/>
              <a:t>coordinator</a:t>
            </a:r>
            <a:r>
              <a:rPr lang="nl-BE" dirty="0" smtClean="0"/>
              <a:t> to </a:t>
            </a:r>
            <a:r>
              <a:rPr lang="nl-BE" dirty="0" err="1" smtClean="0"/>
              <a:t>avoid</a:t>
            </a:r>
            <a:r>
              <a:rPr lang="nl-BE" dirty="0" smtClean="0"/>
              <a:t> time </a:t>
            </a:r>
            <a:r>
              <a:rPr lang="nl-BE" dirty="0" err="1" smtClean="0"/>
              <a:t>lapse</a:t>
            </a:r>
            <a:r>
              <a:rPr lang="nl-BE" dirty="0" smtClean="0"/>
              <a:t> – risk of </a:t>
            </a:r>
            <a:r>
              <a:rPr lang="nl-BE" dirty="0" err="1" smtClean="0"/>
              <a:t>repeated</a:t>
            </a:r>
            <a:r>
              <a:rPr lang="nl-BE" dirty="0" smtClean="0"/>
              <a:t> </a:t>
            </a:r>
            <a:r>
              <a:rPr lang="nl-BE" dirty="0" err="1" smtClean="0"/>
              <a:t>behaviour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partner in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respecting</a:t>
            </a:r>
            <a:r>
              <a:rPr lang="nl-BE" dirty="0" smtClean="0"/>
              <a:t> deadlines)</a:t>
            </a:r>
          </a:p>
          <a:p>
            <a:pPr marL="788670" lvl="1" indent="-514350"/>
            <a:r>
              <a:rPr lang="nl-BE" dirty="0" err="1" smtClean="0"/>
              <a:t>Avoiding</a:t>
            </a:r>
            <a:r>
              <a:rPr lang="nl-BE" dirty="0" smtClean="0"/>
              <a:t> (</a:t>
            </a:r>
            <a:r>
              <a:rPr lang="nl-BE" dirty="0" err="1" smtClean="0"/>
              <a:t>ignoring</a:t>
            </a:r>
            <a:r>
              <a:rPr lang="nl-BE" dirty="0" smtClean="0"/>
              <a:t> </a:t>
            </a:r>
            <a:r>
              <a:rPr lang="nl-BE" dirty="0" err="1" smtClean="0"/>
              <a:t>non-deliverance</a:t>
            </a:r>
            <a:r>
              <a:rPr lang="nl-BE" dirty="0" smtClean="0"/>
              <a:t> – risk of </a:t>
            </a:r>
            <a:r>
              <a:rPr lang="nl-BE" dirty="0" err="1" smtClean="0"/>
              <a:t>multiplying</a:t>
            </a:r>
            <a:r>
              <a:rPr lang="nl-BE" dirty="0" smtClean="0"/>
              <a:t> the </a:t>
            </a:r>
            <a:r>
              <a:rPr lang="nl-BE" dirty="0" err="1" smtClean="0"/>
              <a:t>non-deliverance</a:t>
            </a:r>
            <a:r>
              <a:rPr lang="nl-BE" dirty="0" smtClean="0"/>
              <a:t> and the </a:t>
            </a:r>
            <a:r>
              <a:rPr lang="nl-BE" dirty="0" err="1" smtClean="0"/>
              <a:t>total</a:t>
            </a:r>
            <a:r>
              <a:rPr lang="nl-BE" dirty="0" smtClean="0"/>
              <a:t> project </a:t>
            </a:r>
            <a:r>
              <a:rPr lang="nl-BE" dirty="0" err="1" smtClean="0"/>
              <a:t>outcomes</a:t>
            </a:r>
            <a:r>
              <a:rPr lang="nl-BE" dirty="0" smtClean="0"/>
              <a:t>)</a:t>
            </a:r>
          </a:p>
          <a:p>
            <a:pPr marL="788670" lvl="1" indent="-514350"/>
            <a:r>
              <a:rPr lang="nl-BE" dirty="0" err="1" smtClean="0"/>
              <a:t>Compromising</a:t>
            </a:r>
            <a:r>
              <a:rPr lang="nl-BE" dirty="0" smtClean="0"/>
              <a:t> (</a:t>
            </a:r>
            <a:r>
              <a:rPr lang="nl-BE" dirty="0" err="1" smtClean="0"/>
              <a:t>reducing</a:t>
            </a:r>
            <a:r>
              <a:rPr lang="nl-BE" dirty="0" smtClean="0"/>
              <a:t> the volume of partner </a:t>
            </a:r>
            <a:r>
              <a:rPr lang="nl-BE" dirty="0" err="1" smtClean="0"/>
              <a:t>contribution</a:t>
            </a:r>
            <a:r>
              <a:rPr lang="nl-BE" dirty="0" smtClean="0"/>
              <a:t> – risk of </a:t>
            </a:r>
            <a:r>
              <a:rPr lang="nl-BE" dirty="0" err="1" smtClean="0"/>
              <a:t>lose-lose</a:t>
            </a:r>
            <a:r>
              <a:rPr lang="nl-BE" dirty="0" smtClean="0"/>
              <a:t> </a:t>
            </a:r>
            <a:r>
              <a:rPr lang="nl-BE" dirty="0" err="1" smtClean="0"/>
              <a:t>situation</a:t>
            </a:r>
            <a:r>
              <a:rPr lang="nl-BE" dirty="0" smtClean="0"/>
              <a:t> </a:t>
            </a:r>
            <a:r>
              <a:rPr lang="nl-BE" dirty="0" err="1" smtClean="0"/>
              <a:t>because</a:t>
            </a:r>
            <a:r>
              <a:rPr lang="nl-BE" dirty="0" smtClean="0"/>
              <a:t> of </a:t>
            </a:r>
            <a:r>
              <a:rPr lang="nl-BE" dirty="0" err="1" smtClean="0"/>
              <a:t>lower</a:t>
            </a:r>
            <a:r>
              <a:rPr lang="nl-BE" dirty="0" smtClean="0"/>
              <a:t> </a:t>
            </a:r>
            <a:r>
              <a:rPr lang="nl-BE" dirty="0" err="1" smtClean="0"/>
              <a:t>quality</a:t>
            </a:r>
            <a:r>
              <a:rPr lang="nl-BE" dirty="0" smtClean="0"/>
              <a:t>, and partner </a:t>
            </a:r>
            <a:r>
              <a:rPr lang="nl-BE" dirty="0" err="1" smtClean="0"/>
              <a:t>still</a:t>
            </a:r>
            <a:r>
              <a:rPr lang="nl-BE" dirty="0" smtClean="0"/>
              <a:t> </a:t>
            </a:r>
            <a:r>
              <a:rPr lang="nl-BE" dirty="0" err="1" smtClean="0"/>
              <a:t>doesn’t</a:t>
            </a:r>
            <a:r>
              <a:rPr lang="nl-BE" dirty="0" smtClean="0"/>
              <a:t> </a:t>
            </a:r>
            <a:r>
              <a:rPr lang="nl-BE" dirty="0" err="1" smtClean="0"/>
              <a:t>perform</a:t>
            </a:r>
            <a:r>
              <a:rPr lang="nl-BE" dirty="0" smtClean="0"/>
              <a:t> </a:t>
            </a:r>
            <a:r>
              <a:rPr lang="nl-BE" dirty="0" err="1" smtClean="0"/>
              <a:t>adequatly</a:t>
            </a:r>
            <a:r>
              <a:rPr lang="nl-BE" dirty="0" smtClean="0"/>
              <a:t>)</a:t>
            </a:r>
          </a:p>
          <a:p>
            <a:pPr marL="788670" lvl="1" indent="-514350"/>
            <a:r>
              <a:rPr lang="nl-BE" b="1" u="sng" dirty="0" err="1" smtClean="0"/>
              <a:t>Collaborating</a:t>
            </a:r>
            <a:r>
              <a:rPr lang="nl-BE" b="1" dirty="0" smtClean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exploring</a:t>
            </a:r>
            <a:r>
              <a:rPr lang="nl-BE" dirty="0" smtClean="0"/>
              <a:t> the </a:t>
            </a:r>
            <a:r>
              <a:rPr lang="nl-BE" dirty="0" err="1" smtClean="0"/>
              <a:t>reason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non-delivery</a:t>
            </a:r>
            <a:r>
              <a:rPr lang="nl-BE" dirty="0" smtClean="0"/>
              <a:t> and </a:t>
            </a:r>
            <a:r>
              <a:rPr lang="nl-BE" dirty="0" err="1" smtClean="0"/>
              <a:t>convince</a:t>
            </a:r>
            <a:r>
              <a:rPr lang="nl-BE" dirty="0" smtClean="0"/>
              <a:t> partner of </a:t>
            </a:r>
            <a:r>
              <a:rPr lang="nl-BE" dirty="0" err="1" smtClean="0"/>
              <a:t>cooperation</a:t>
            </a:r>
            <a:r>
              <a:rPr lang="nl-BE" dirty="0" smtClean="0"/>
              <a:t> – risk of </a:t>
            </a:r>
            <a:r>
              <a:rPr lang="nl-BE" dirty="0" err="1" smtClean="0"/>
              <a:t>losing</a:t>
            </a:r>
            <a:r>
              <a:rPr lang="nl-BE" dirty="0" smtClean="0"/>
              <a:t> </a:t>
            </a:r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much</a:t>
            </a:r>
            <a:r>
              <a:rPr lang="nl-BE" dirty="0" smtClean="0"/>
              <a:t> time and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finding</a:t>
            </a:r>
            <a:r>
              <a:rPr lang="nl-BE" dirty="0" smtClean="0"/>
              <a:t> a </a:t>
            </a:r>
            <a:r>
              <a:rPr lang="nl-BE" dirty="0" err="1" smtClean="0"/>
              <a:t>satisfactory</a:t>
            </a:r>
            <a:r>
              <a:rPr lang="nl-BE" dirty="0" smtClean="0"/>
              <a:t> </a:t>
            </a:r>
            <a:r>
              <a:rPr lang="nl-BE" dirty="0" err="1" smtClean="0"/>
              <a:t>solution</a:t>
            </a:r>
            <a:r>
              <a:rPr lang="nl-BE" dirty="0" smtClean="0"/>
              <a:t>)</a:t>
            </a:r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Conflict </a:t>
            </a:r>
            <a:r>
              <a:rPr kumimoji="0" lang="nl-BE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escalation</a:t>
            </a:r>
            <a:endParaRPr kumimoji="0" lang="nl-BE" sz="40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587" y="795337"/>
            <a:ext cx="4314825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006259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rgbClr val="C00000"/>
                </a:solidFill>
              </a:rPr>
              <a:t>Challenges</a:t>
            </a:r>
            <a:r>
              <a:rPr lang="nl-BE" b="1" u="sng" dirty="0" smtClean="0">
                <a:solidFill>
                  <a:srgbClr val="C00000"/>
                </a:solidFill>
              </a:rPr>
              <a:t> in project management</a:t>
            </a:r>
            <a:endParaRPr lang="nl-BE" b="1" u="sng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27584" y="2276872"/>
            <a:ext cx="7772400" cy="4067944"/>
          </a:xfrm>
        </p:spPr>
        <p:txBody>
          <a:bodyPr>
            <a:normAutofit/>
          </a:bodyPr>
          <a:lstStyle/>
          <a:p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delivering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time</a:t>
            </a:r>
          </a:p>
          <a:p>
            <a:r>
              <a:rPr lang="nl-BE" dirty="0" smtClean="0"/>
              <a:t>Over budget</a:t>
            </a:r>
          </a:p>
          <a:p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delivering</a:t>
            </a:r>
            <a:r>
              <a:rPr lang="nl-BE" dirty="0" smtClean="0"/>
              <a:t> the </a:t>
            </a:r>
            <a:r>
              <a:rPr lang="nl-BE" dirty="0" err="1" smtClean="0"/>
              <a:t>required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endParaRPr lang="nl-BE" dirty="0" smtClean="0"/>
          </a:p>
          <a:p>
            <a:r>
              <a:rPr lang="nl-BE" dirty="0" smtClean="0"/>
              <a:t>Time </a:t>
            </a:r>
            <a:r>
              <a:rPr lang="nl-BE" dirty="0" err="1" smtClean="0"/>
              <a:t>investment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resources</a:t>
            </a:r>
          </a:p>
          <a:p>
            <a:r>
              <a:rPr lang="nl-BE" dirty="0" err="1" smtClean="0"/>
              <a:t>Unexpected</a:t>
            </a:r>
            <a:r>
              <a:rPr lang="nl-BE" dirty="0" smtClean="0"/>
              <a:t> </a:t>
            </a:r>
            <a:r>
              <a:rPr lang="nl-BE" dirty="0" err="1" smtClean="0"/>
              <a:t>events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influence</a:t>
            </a:r>
            <a:r>
              <a:rPr lang="nl-BE" dirty="0" smtClean="0"/>
              <a:t> the project</a:t>
            </a:r>
          </a:p>
          <a:p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rigid</a:t>
            </a:r>
            <a:r>
              <a:rPr lang="nl-BE" dirty="0" smtClean="0"/>
              <a:t> </a:t>
            </a:r>
            <a:r>
              <a:rPr lang="nl-BE" dirty="0" err="1" smtClean="0"/>
              <a:t>approach</a:t>
            </a:r>
            <a:r>
              <a:rPr lang="nl-BE" dirty="0" smtClean="0"/>
              <a:t> (time, goals, </a:t>
            </a:r>
            <a:r>
              <a:rPr lang="nl-BE" dirty="0" err="1" smtClean="0"/>
              <a:t>schedules</a:t>
            </a:r>
            <a:r>
              <a:rPr lang="nl-BE" dirty="0" smtClean="0"/>
              <a:t>, etc.)</a:t>
            </a:r>
          </a:p>
          <a:p>
            <a:r>
              <a:rPr lang="nl-BE" dirty="0" err="1" smtClean="0"/>
              <a:t>Conflicts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team </a:t>
            </a:r>
            <a:r>
              <a:rPr lang="nl-BE" dirty="0" err="1" smtClean="0"/>
              <a:t>members</a:t>
            </a:r>
            <a:endParaRPr lang="nl-BE" dirty="0" smtClean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2099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 fontScale="90000"/>
          </a:bodyPr>
          <a:lstStyle/>
          <a:p>
            <a:r>
              <a:rPr lang="nl-BE" b="1" u="sng" dirty="0" err="1" smtClean="0">
                <a:solidFill>
                  <a:srgbClr val="C00000"/>
                </a:solidFill>
              </a:rPr>
              <a:t>Working</a:t>
            </a:r>
            <a:r>
              <a:rPr lang="nl-BE" b="1" u="sng" dirty="0" smtClean="0">
                <a:solidFill>
                  <a:srgbClr val="C00000"/>
                </a:solidFill>
              </a:rPr>
              <a:t> in a team – </a:t>
            </a:r>
            <a:r>
              <a:rPr lang="nl-BE" b="1" u="sng" dirty="0" err="1" smtClean="0">
                <a:solidFill>
                  <a:srgbClr val="C00000"/>
                </a:solidFill>
              </a:rPr>
              <a:t>what’s</a:t>
            </a:r>
            <a:r>
              <a:rPr lang="nl-BE" b="1" u="sng" dirty="0" smtClean="0">
                <a:solidFill>
                  <a:srgbClr val="C00000"/>
                </a:solidFill>
              </a:rPr>
              <a:t> </a:t>
            </a:r>
            <a:r>
              <a:rPr lang="nl-BE" b="1" u="sng" dirty="0" err="1" smtClean="0">
                <a:solidFill>
                  <a:srgbClr val="C00000"/>
                </a:solidFill>
              </a:rPr>
              <a:t>your</a:t>
            </a:r>
            <a:r>
              <a:rPr lang="nl-BE" b="1" u="sng" dirty="0" smtClean="0">
                <a:solidFill>
                  <a:srgbClr val="C00000"/>
                </a:solidFill>
              </a:rPr>
              <a:t> </a:t>
            </a:r>
            <a:r>
              <a:rPr lang="nl-BE" b="1" u="sng" dirty="0" err="1" smtClean="0">
                <a:solidFill>
                  <a:srgbClr val="C00000"/>
                </a:solidFill>
              </a:rPr>
              <a:t>experience</a:t>
            </a:r>
            <a:r>
              <a:rPr lang="nl-BE" b="1" u="sng" dirty="0" smtClean="0">
                <a:solidFill>
                  <a:srgbClr val="C00000"/>
                </a:solidFill>
              </a:rPr>
              <a:t>?</a:t>
            </a:r>
            <a:endParaRPr lang="nl-BE" b="1" u="sng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3886944"/>
          </a:xfrm>
        </p:spPr>
        <p:txBody>
          <a:bodyPr/>
          <a:lstStyle/>
          <a:p>
            <a:r>
              <a:rPr lang="nl-BE" dirty="0" smtClean="0"/>
              <a:t>Ever </a:t>
            </a:r>
            <a:r>
              <a:rPr lang="nl-BE" dirty="0" err="1" smtClean="0"/>
              <a:t>worked</a:t>
            </a:r>
            <a:r>
              <a:rPr lang="nl-BE" dirty="0" smtClean="0"/>
              <a:t> in a team?</a:t>
            </a:r>
          </a:p>
          <a:p>
            <a:pPr lvl="1"/>
            <a:r>
              <a:rPr lang="nl-BE" dirty="0" err="1" smtClean="0"/>
              <a:t>Positive</a:t>
            </a:r>
            <a:r>
              <a:rPr lang="nl-BE" dirty="0" smtClean="0"/>
              <a:t> </a:t>
            </a:r>
            <a:r>
              <a:rPr lang="nl-BE" dirty="0" err="1" smtClean="0"/>
              <a:t>elements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Negative</a:t>
            </a:r>
            <a:r>
              <a:rPr lang="nl-BE" dirty="0" smtClean="0"/>
              <a:t> </a:t>
            </a:r>
            <a:r>
              <a:rPr lang="nl-BE" dirty="0" err="1" smtClean="0"/>
              <a:t>elements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maintain</a:t>
            </a:r>
            <a:r>
              <a:rPr lang="nl-BE" dirty="0" smtClean="0"/>
              <a:t> the </a:t>
            </a:r>
            <a:r>
              <a:rPr lang="nl-BE" dirty="0" err="1" smtClean="0"/>
              <a:t>positive</a:t>
            </a:r>
            <a:r>
              <a:rPr lang="nl-BE" dirty="0" smtClean="0"/>
              <a:t> </a:t>
            </a:r>
            <a:r>
              <a:rPr lang="nl-BE" dirty="0" err="1" smtClean="0"/>
              <a:t>elements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did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solve</a:t>
            </a:r>
            <a:r>
              <a:rPr lang="nl-BE" dirty="0" smtClean="0"/>
              <a:t> the </a:t>
            </a:r>
            <a:r>
              <a:rPr lang="nl-BE" dirty="0" err="1" smtClean="0"/>
              <a:t>negative</a:t>
            </a:r>
            <a:r>
              <a:rPr lang="nl-BE" dirty="0" smtClean="0"/>
              <a:t> issues?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en-US" dirty="0" smtClean="0">
                <a:hlinkClick r:id="rId2" action="ppaction://hlinkfile"/>
              </a:rPr>
              <a:t>Take The Bus l De </a:t>
            </a:r>
            <a:r>
              <a:rPr lang="en-US" dirty="0" err="1" smtClean="0">
                <a:hlinkClick r:id="rId2" action="ppaction://hlinkfile"/>
              </a:rPr>
              <a:t>Lijn</a:t>
            </a:r>
            <a:r>
              <a:rPr lang="en-US" dirty="0" smtClean="0">
                <a:hlinkClick r:id="rId2" action="ppaction://hlinkfile"/>
              </a:rPr>
              <a:t> l HD funny videos.mp4</a:t>
            </a:r>
            <a:endParaRPr lang="nl-BE" dirty="0" smtClean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12776"/>
            <a:ext cx="32099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/>
          <a:lstStyle/>
          <a:p>
            <a:r>
              <a:rPr lang="nl-BE" b="1" u="sng" dirty="0" err="1" smtClean="0">
                <a:solidFill>
                  <a:srgbClr val="C00000"/>
                </a:solidFill>
              </a:rPr>
              <a:t>Working</a:t>
            </a:r>
            <a:r>
              <a:rPr lang="nl-BE" b="1" u="sng" dirty="0" smtClean="0">
                <a:solidFill>
                  <a:srgbClr val="C00000"/>
                </a:solidFill>
              </a:rPr>
              <a:t> in </a:t>
            </a:r>
            <a:r>
              <a:rPr lang="nl-BE" b="1" u="sng" dirty="0" err="1" smtClean="0">
                <a:solidFill>
                  <a:srgbClr val="C00000"/>
                </a:solidFill>
              </a:rPr>
              <a:t>an</a:t>
            </a:r>
            <a:r>
              <a:rPr lang="nl-BE" b="1" u="sng" dirty="0" smtClean="0">
                <a:solidFill>
                  <a:srgbClr val="C00000"/>
                </a:solidFill>
              </a:rPr>
              <a:t> international team</a:t>
            </a:r>
            <a:endParaRPr lang="nl-BE" b="1" u="sng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3501008"/>
            <a:ext cx="7772400" cy="2518792"/>
          </a:xfrm>
        </p:spPr>
        <p:txBody>
          <a:bodyPr/>
          <a:lstStyle/>
          <a:p>
            <a:r>
              <a:rPr lang="nl-BE" dirty="0" smtClean="0"/>
              <a:t>Transfer </a:t>
            </a:r>
            <a:r>
              <a:rPr lang="nl-BE" dirty="0" err="1" smtClean="0"/>
              <a:t>this</a:t>
            </a:r>
            <a:r>
              <a:rPr lang="nl-BE" dirty="0" smtClean="0"/>
              <a:t> to </a:t>
            </a:r>
            <a:r>
              <a:rPr lang="nl-BE" dirty="0" err="1" smtClean="0"/>
              <a:t>an</a:t>
            </a:r>
            <a:r>
              <a:rPr lang="nl-BE" dirty="0" smtClean="0"/>
              <a:t> international team</a:t>
            </a:r>
          </a:p>
          <a:p>
            <a:pPr lvl="1"/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additional</a:t>
            </a:r>
            <a:r>
              <a:rPr lang="nl-BE" dirty="0" smtClean="0"/>
              <a:t> </a:t>
            </a:r>
            <a:r>
              <a:rPr lang="nl-BE" dirty="0" err="1" smtClean="0"/>
              <a:t>positive</a:t>
            </a:r>
            <a:r>
              <a:rPr lang="nl-BE" dirty="0" smtClean="0"/>
              <a:t> </a:t>
            </a:r>
            <a:r>
              <a:rPr lang="nl-BE" dirty="0" err="1" smtClean="0"/>
              <a:t>elements</a:t>
            </a:r>
            <a:r>
              <a:rPr lang="nl-BE" dirty="0" smtClean="0"/>
              <a:t>?</a:t>
            </a:r>
          </a:p>
          <a:p>
            <a:pPr lvl="1"/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additional</a:t>
            </a:r>
            <a:r>
              <a:rPr lang="nl-BE" dirty="0" smtClean="0"/>
              <a:t> </a:t>
            </a:r>
            <a:r>
              <a:rPr lang="nl-BE" dirty="0" err="1" smtClean="0"/>
              <a:t>potential</a:t>
            </a:r>
            <a:r>
              <a:rPr lang="nl-BE" dirty="0" smtClean="0"/>
              <a:t> issues?</a:t>
            </a:r>
          </a:p>
          <a:p>
            <a:pPr>
              <a:buNone/>
            </a:pPr>
            <a:endParaRPr lang="nl-BE" dirty="0" smtClean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32099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2664296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nl-BE" sz="6000" b="1" cap="all" spc="300" dirty="0" smtClean="0">
                <a:solidFill>
                  <a:srgbClr val="C00000"/>
                </a:solidFill>
              </a:rPr>
              <a:t>International </a:t>
            </a:r>
            <a:br>
              <a:rPr lang="nl-BE" sz="6000" b="1" cap="all" spc="300" dirty="0" smtClean="0">
                <a:solidFill>
                  <a:srgbClr val="C00000"/>
                </a:solidFill>
              </a:rPr>
            </a:br>
            <a:r>
              <a:rPr lang="nl-BE" sz="6000" b="1" cap="all" spc="300" dirty="0" smtClean="0">
                <a:solidFill>
                  <a:srgbClr val="C00000"/>
                </a:solidFill>
              </a:rPr>
              <a:t>project </a:t>
            </a:r>
            <a:br>
              <a:rPr lang="nl-BE" sz="6000" b="1" cap="all" spc="300" dirty="0" smtClean="0">
                <a:solidFill>
                  <a:srgbClr val="C00000"/>
                </a:solidFill>
              </a:rPr>
            </a:br>
            <a:r>
              <a:rPr lang="nl-BE" sz="6000" b="1" cap="all" spc="300" dirty="0" smtClean="0">
                <a:solidFill>
                  <a:srgbClr val="C00000"/>
                </a:solidFill>
              </a:rPr>
              <a:t>team</a:t>
            </a:r>
            <a:endParaRPr lang="nl-BE" sz="6000" b="1" cap="all" spc="300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3501008"/>
            <a:ext cx="7772400" cy="25187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nl-BE" b="1" dirty="0" smtClean="0"/>
              <a:t>Different </a:t>
            </a:r>
            <a:r>
              <a:rPr lang="nl-BE" b="1" dirty="0" err="1" smtClean="0"/>
              <a:t>behaviour</a:t>
            </a:r>
            <a:r>
              <a:rPr lang="nl-BE" b="1" dirty="0" smtClean="0"/>
              <a:t> does </a:t>
            </a:r>
            <a:r>
              <a:rPr lang="nl-BE" b="1" dirty="0" err="1" smtClean="0"/>
              <a:t>not</a:t>
            </a:r>
            <a:r>
              <a:rPr lang="nl-BE" b="1" dirty="0" smtClean="0"/>
              <a:t> </a:t>
            </a:r>
            <a:r>
              <a:rPr lang="nl-BE" b="1" dirty="0" err="1" smtClean="0"/>
              <a:t>mean</a:t>
            </a:r>
            <a:r>
              <a:rPr lang="nl-BE" b="1" dirty="0" smtClean="0"/>
              <a:t> different culture</a:t>
            </a:r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r>
              <a:rPr lang="nl-BE" b="1" dirty="0" smtClean="0"/>
              <a:t>Culture </a:t>
            </a:r>
            <a:r>
              <a:rPr lang="nl-BE" b="1" dirty="0" err="1" smtClean="0"/>
              <a:t>evolves</a:t>
            </a:r>
            <a:r>
              <a:rPr lang="nl-BE" b="1" dirty="0" smtClean="0"/>
              <a:t> and is </a:t>
            </a:r>
            <a:r>
              <a:rPr lang="nl-BE" b="1" dirty="0" err="1" smtClean="0"/>
              <a:t>not</a:t>
            </a:r>
            <a:r>
              <a:rPr lang="nl-BE" b="1" dirty="0" smtClean="0"/>
              <a:t> a static concept</a:t>
            </a:r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r>
              <a:rPr lang="nl-BE" b="1" dirty="0" err="1" smtClean="0"/>
              <a:t>There</a:t>
            </a:r>
            <a:r>
              <a:rPr lang="nl-BE" b="1" dirty="0" smtClean="0"/>
              <a:t> is </a:t>
            </a:r>
            <a:r>
              <a:rPr lang="nl-BE" b="1" dirty="0" err="1" smtClean="0"/>
              <a:t>no</a:t>
            </a:r>
            <a:r>
              <a:rPr lang="nl-BE" b="1" dirty="0" smtClean="0"/>
              <a:t> </a:t>
            </a:r>
            <a:r>
              <a:rPr lang="nl-BE" b="1" dirty="0" err="1" smtClean="0"/>
              <a:t>such</a:t>
            </a:r>
            <a:r>
              <a:rPr lang="nl-BE" b="1" dirty="0" smtClean="0"/>
              <a:t> </a:t>
            </a:r>
            <a:r>
              <a:rPr lang="nl-BE" b="1" dirty="0" err="1" smtClean="0"/>
              <a:t>thing</a:t>
            </a:r>
            <a:r>
              <a:rPr lang="nl-BE" b="1" dirty="0" smtClean="0"/>
              <a:t> as </a:t>
            </a:r>
            <a:r>
              <a:rPr lang="nl-BE" b="1" dirty="0" err="1" smtClean="0"/>
              <a:t>cultural</a:t>
            </a:r>
            <a:r>
              <a:rPr lang="nl-BE" b="1" dirty="0" smtClean="0"/>
              <a:t> ‘</a:t>
            </a:r>
            <a:r>
              <a:rPr lang="nl-BE" b="1" dirty="0" err="1" smtClean="0"/>
              <a:t>principles</a:t>
            </a:r>
            <a:r>
              <a:rPr lang="nl-BE" b="1" dirty="0" smtClean="0"/>
              <a:t>’ – </a:t>
            </a:r>
            <a:r>
              <a:rPr lang="nl-BE" b="1" dirty="0" err="1" smtClean="0"/>
              <a:t>there</a:t>
            </a:r>
            <a:r>
              <a:rPr lang="nl-BE" b="1" dirty="0" smtClean="0"/>
              <a:t> are </a:t>
            </a:r>
            <a:r>
              <a:rPr lang="nl-BE" b="1" dirty="0" err="1" smtClean="0"/>
              <a:t>situations</a:t>
            </a:r>
            <a:r>
              <a:rPr lang="nl-BE" b="1" dirty="0" smtClean="0"/>
              <a:t>, </a:t>
            </a:r>
            <a:r>
              <a:rPr lang="nl-BE" b="1" dirty="0" err="1" smtClean="0"/>
              <a:t>individuals</a:t>
            </a:r>
            <a:r>
              <a:rPr lang="nl-BE" b="1" dirty="0" smtClean="0"/>
              <a:t>, …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noFill/>
        </p:spPr>
        <p:txBody>
          <a:bodyPr>
            <a:normAutofit/>
          </a:bodyPr>
          <a:lstStyle/>
          <a:p>
            <a:r>
              <a:rPr lang="nl-BE" b="1" u="sng" dirty="0" smtClean="0">
                <a:solidFill>
                  <a:srgbClr val="C00000"/>
                </a:solidFill>
              </a:rPr>
              <a:t>Project management and </a:t>
            </a:r>
            <a:r>
              <a:rPr lang="nl-BE" b="1" u="sng" dirty="0" err="1" smtClean="0">
                <a:solidFill>
                  <a:srgbClr val="C00000"/>
                </a:solidFill>
              </a:rPr>
              <a:t>leadership</a:t>
            </a:r>
            <a:endParaRPr lang="nl-BE" b="1" u="sng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3166864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Does the team </a:t>
            </a:r>
            <a:r>
              <a:rPr lang="nl-BE" dirty="0" err="1" smtClean="0"/>
              <a:t>take</a:t>
            </a:r>
            <a:r>
              <a:rPr lang="nl-BE" dirty="0" smtClean="0"/>
              <a:t> the important </a:t>
            </a:r>
            <a:r>
              <a:rPr lang="nl-BE" dirty="0" err="1" smtClean="0"/>
              <a:t>decisions</a:t>
            </a:r>
            <a:r>
              <a:rPr lang="nl-BE" dirty="0" smtClean="0"/>
              <a:t>?</a:t>
            </a:r>
          </a:p>
          <a:p>
            <a:r>
              <a:rPr lang="nl-BE" dirty="0" smtClean="0"/>
              <a:t>Is the </a:t>
            </a:r>
            <a:r>
              <a:rPr lang="nl-BE" dirty="0" err="1" smtClean="0"/>
              <a:t>company</a:t>
            </a:r>
            <a:r>
              <a:rPr lang="nl-BE" dirty="0" smtClean="0"/>
              <a:t> </a:t>
            </a:r>
            <a:r>
              <a:rPr lang="nl-BE" dirty="0" err="1" smtClean="0"/>
              <a:t>strategy</a:t>
            </a:r>
            <a:r>
              <a:rPr lang="nl-BE" dirty="0" smtClean="0"/>
              <a:t> a team </a:t>
            </a:r>
            <a:r>
              <a:rPr lang="nl-BE" dirty="0" err="1" smtClean="0"/>
              <a:t>effort</a:t>
            </a:r>
            <a:r>
              <a:rPr lang="nl-BE" dirty="0" smtClean="0"/>
              <a:t>?</a:t>
            </a:r>
          </a:p>
          <a:p>
            <a:r>
              <a:rPr lang="nl-BE" dirty="0" smtClean="0"/>
              <a:t>Does a </a:t>
            </a:r>
            <a:r>
              <a:rPr lang="nl-BE" dirty="0" err="1" smtClean="0"/>
              <a:t>decision</a:t>
            </a:r>
            <a:r>
              <a:rPr lang="nl-BE" dirty="0" smtClean="0"/>
              <a:t> have to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accepted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</a:t>
            </a:r>
            <a:r>
              <a:rPr lang="nl-BE" dirty="0" err="1" smtClean="0"/>
              <a:t>whole</a:t>
            </a:r>
            <a:r>
              <a:rPr lang="nl-BE" dirty="0" smtClean="0"/>
              <a:t> team?</a:t>
            </a:r>
          </a:p>
          <a:p>
            <a:r>
              <a:rPr lang="nl-BE" dirty="0" smtClean="0"/>
              <a:t>Does </a:t>
            </a:r>
            <a:r>
              <a:rPr lang="nl-BE" dirty="0" err="1" smtClean="0"/>
              <a:t>everybody</a:t>
            </a:r>
            <a:r>
              <a:rPr lang="nl-BE" dirty="0" smtClean="0"/>
              <a:t> </a:t>
            </a:r>
            <a:r>
              <a:rPr lang="nl-BE" dirty="0" err="1" smtClean="0"/>
              <a:t>involved</a:t>
            </a:r>
            <a:r>
              <a:rPr lang="nl-BE" dirty="0" smtClean="0"/>
              <a:t> </a:t>
            </a:r>
            <a:r>
              <a:rPr lang="nl-BE" dirty="0" err="1" smtClean="0"/>
              <a:t>get</a:t>
            </a:r>
            <a:r>
              <a:rPr lang="nl-BE" dirty="0" smtClean="0"/>
              <a:t> a </a:t>
            </a:r>
            <a:r>
              <a:rPr lang="nl-BE" dirty="0" err="1" smtClean="0"/>
              <a:t>say</a:t>
            </a:r>
            <a:r>
              <a:rPr lang="nl-BE" dirty="0" smtClean="0"/>
              <a:t> </a:t>
            </a:r>
            <a:r>
              <a:rPr lang="nl-BE" dirty="0" err="1" smtClean="0"/>
              <a:t>before</a:t>
            </a:r>
            <a:r>
              <a:rPr lang="nl-BE" dirty="0" smtClean="0"/>
              <a:t> a </a:t>
            </a:r>
            <a:r>
              <a:rPr lang="nl-BE" dirty="0" err="1" smtClean="0"/>
              <a:t>decision</a:t>
            </a:r>
            <a:r>
              <a:rPr lang="nl-BE" dirty="0" smtClean="0"/>
              <a:t> is made?</a:t>
            </a:r>
          </a:p>
          <a:p>
            <a:r>
              <a:rPr lang="nl-BE" dirty="0" smtClean="0"/>
              <a:t>Does the management </a:t>
            </a: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listening</a:t>
            </a:r>
            <a:r>
              <a:rPr lang="nl-BE" dirty="0" smtClean="0"/>
              <a:t> </a:t>
            </a:r>
            <a:r>
              <a:rPr lang="nl-BE" dirty="0" err="1" smtClean="0"/>
              <a:t>skills</a:t>
            </a:r>
            <a:r>
              <a:rPr lang="nl-BE" dirty="0" smtClean="0"/>
              <a:t>?</a:t>
            </a:r>
          </a:p>
          <a:p>
            <a:r>
              <a:rPr lang="nl-BE" dirty="0" smtClean="0"/>
              <a:t>Are meetings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efficient</a:t>
            </a:r>
            <a:r>
              <a:rPr lang="nl-BE" dirty="0" smtClean="0"/>
              <a:t> tool?</a:t>
            </a:r>
          </a:p>
          <a:p>
            <a:r>
              <a:rPr lang="nl-BE" dirty="0" smtClean="0"/>
              <a:t>Do meetings have a </a:t>
            </a:r>
            <a:r>
              <a:rPr lang="nl-BE" dirty="0" err="1" smtClean="0"/>
              <a:t>problemsolving</a:t>
            </a:r>
            <a:r>
              <a:rPr lang="nl-BE" dirty="0" smtClean="0"/>
              <a:t> goal?</a:t>
            </a:r>
            <a:endParaRPr lang="nl-BE" dirty="0"/>
          </a:p>
        </p:txBody>
      </p:sp>
      <p:pic>
        <p:nvPicPr>
          <p:cNvPr id="4" name="Afbeelding 3" descr="imagesCA89G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320992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8273</TotalTime>
  <Words>1891</Words>
  <Application>Microsoft Office PowerPoint</Application>
  <PresentationFormat>Diavoorstelling (4:3)</PresentationFormat>
  <Paragraphs>375</Paragraphs>
  <Slides>49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Vermogen</vt:lpstr>
      <vt:lpstr>Managing an international project: do you have what it takes? </vt:lpstr>
      <vt:lpstr>Intro</vt:lpstr>
      <vt:lpstr>What is a project?</vt:lpstr>
      <vt:lpstr>Possible benefits of optimized  project management</vt:lpstr>
      <vt:lpstr>Challenges in project management</vt:lpstr>
      <vt:lpstr>Working in a team – what’s your experience?</vt:lpstr>
      <vt:lpstr>Working in an international team</vt:lpstr>
      <vt:lpstr>International  project  team</vt:lpstr>
      <vt:lpstr>Project management and leadership</vt:lpstr>
      <vt:lpstr>Leadership</vt:lpstr>
      <vt:lpstr>Project manager</vt:lpstr>
      <vt:lpstr>Leadership in an international project</vt:lpstr>
      <vt:lpstr>Leadership competences</vt:lpstr>
      <vt:lpstr>Organisational background of the team</vt:lpstr>
      <vt:lpstr>Organisation</vt:lpstr>
      <vt:lpstr>Organisation &amp; training</vt:lpstr>
      <vt:lpstr>Planning aspects - practical</vt:lpstr>
      <vt:lpstr>Planning aspects - practical</vt:lpstr>
      <vt:lpstr>Organisation &amp; time</vt:lpstr>
      <vt:lpstr>Case study: project application</vt:lpstr>
      <vt:lpstr>Getting the project started</vt:lpstr>
      <vt:lpstr>Effective collaboration</vt:lpstr>
      <vt:lpstr>Diverse group     project team</vt:lpstr>
      <vt:lpstr>Kolb’s behavioural styles</vt:lpstr>
      <vt:lpstr>Alternative: Belbin</vt:lpstr>
      <vt:lpstr>Diverse group     project team</vt:lpstr>
      <vt:lpstr>Characteristics of effective teams</vt:lpstr>
      <vt:lpstr>Phases of successful team development</vt:lpstr>
      <vt:lpstr>Undesirable phases of team development</vt:lpstr>
      <vt:lpstr>Very important keyword</vt:lpstr>
      <vt:lpstr>Ground rules for each team member</vt:lpstr>
      <vt:lpstr>Good project meetings</vt:lpstr>
      <vt:lpstr>Your role in an international team</vt:lpstr>
      <vt:lpstr>PowerPoint-presentatie</vt:lpstr>
      <vt:lpstr>PowerPoint-presentatie</vt:lpstr>
      <vt:lpstr>PowerPoint-presentatie</vt:lpstr>
      <vt:lpstr>PowerPoint-presentatie</vt:lpstr>
      <vt:lpstr>Conflicts</vt:lpstr>
      <vt:lpstr>Case study: conflict</vt:lpstr>
      <vt:lpstr>Case study: conflict explanations</vt:lpstr>
      <vt:lpstr>PowerPoint-presentatie</vt:lpstr>
      <vt:lpstr>Conflict handling</vt:lpstr>
      <vt:lpstr>PowerPoint-presentatie</vt:lpstr>
      <vt:lpstr>Conflict handling</vt:lpstr>
      <vt:lpstr>Conflict handling</vt:lpstr>
      <vt:lpstr>PowerPoint-presentatie</vt:lpstr>
      <vt:lpstr>Conflict escalation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Petra</dc:creator>
  <cp:lastModifiedBy>Petra</cp:lastModifiedBy>
  <cp:revision>81</cp:revision>
  <dcterms:created xsi:type="dcterms:W3CDTF">2013-11-05T15:23:27Z</dcterms:created>
  <dcterms:modified xsi:type="dcterms:W3CDTF">2013-11-22T09:11:30Z</dcterms:modified>
</cp:coreProperties>
</file>