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16" r:id="rId1"/>
  </p:sldMasterIdLst>
  <p:notesMasterIdLst>
    <p:notesMasterId r:id="rId23"/>
  </p:notesMasterIdLst>
  <p:handoutMasterIdLst>
    <p:handoutMasterId r:id="rId24"/>
  </p:handoutMasterIdLst>
  <p:sldIdLst>
    <p:sldId id="256" r:id="rId2"/>
    <p:sldId id="404" r:id="rId3"/>
    <p:sldId id="405" r:id="rId4"/>
    <p:sldId id="421" r:id="rId5"/>
    <p:sldId id="409" r:id="rId6"/>
    <p:sldId id="415" r:id="rId7"/>
    <p:sldId id="414" r:id="rId8"/>
    <p:sldId id="410" r:id="rId9"/>
    <p:sldId id="412" r:id="rId10"/>
    <p:sldId id="417" r:id="rId11"/>
    <p:sldId id="411" r:id="rId12"/>
    <p:sldId id="416" r:id="rId13"/>
    <p:sldId id="418" r:id="rId14"/>
    <p:sldId id="401" r:id="rId15"/>
    <p:sldId id="400" r:id="rId16"/>
    <p:sldId id="381" r:id="rId17"/>
    <p:sldId id="394" r:id="rId18"/>
    <p:sldId id="422" r:id="rId19"/>
    <p:sldId id="419" r:id="rId20"/>
    <p:sldId id="420" r:id="rId21"/>
    <p:sldId id="370" r:id="rId22"/>
  </p:sldIdLst>
  <p:sldSz cx="9144000" cy="6858000" type="screen4x3"/>
  <p:notesSz cx="6669088" cy="9926638"/>
  <p:defaultTextStyle>
    <a:defPPr>
      <a:defRPr lang="en-US"/>
    </a:defPPr>
    <a:lvl1pPr algn="ct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F00"/>
    <a:srgbClr val="FF66CC"/>
    <a:srgbClr val="000000"/>
    <a:srgbClr val="FF0066"/>
    <a:srgbClr val="66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04" autoAdjust="0"/>
    <p:restoredTop sz="91032" autoAdjust="0"/>
  </p:normalViewPr>
  <p:slideViewPr>
    <p:cSldViewPr>
      <p:cViewPr varScale="1">
        <p:scale>
          <a:sx n="68" d="100"/>
          <a:sy n="68" d="100"/>
        </p:scale>
        <p:origin x="-1050"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4" d="100"/>
        <a:sy n="84" d="100"/>
      </p:scale>
      <p:origin x="0" y="4032"/>
    </p:cViewPr>
  </p:sorterViewPr>
  <p:notesViewPr>
    <p:cSldViewPr>
      <p:cViewPr varScale="1">
        <p:scale>
          <a:sx n="58" d="100"/>
          <a:sy n="58" d="100"/>
        </p:scale>
        <p:origin x="-1770" y="-78"/>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89066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charset="0"/>
              </a:defRPr>
            </a:lvl1pPr>
          </a:lstStyle>
          <a:p>
            <a:pPr>
              <a:defRPr/>
            </a:pPr>
            <a:endParaRPr lang="en-GB"/>
          </a:p>
        </p:txBody>
      </p:sp>
      <p:sp>
        <p:nvSpPr>
          <p:cNvPr id="23555" name="Rectangle 3"/>
          <p:cNvSpPr>
            <a:spLocks noGrp="1" noChangeArrowheads="1"/>
          </p:cNvSpPr>
          <p:nvPr>
            <p:ph type="dt" sz="quarter" idx="1"/>
          </p:nvPr>
        </p:nvSpPr>
        <p:spPr bwMode="auto">
          <a:xfrm>
            <a:off x="3778423" y="0"/>
            <a:ext cx="289066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GB"/>
          </a:p>
        </p:txBody>
      </p:sp>
      <p:sp>
        <p:nvSpPr>
          <p:cNvPr id="23556" name="Rectangle 4"/>
          <p:cNvSpPr>
            <a:spLocks noGrp="1" noChangeArrowheads="1"/>
          </p:cNvSpPr>
          <p:nvPr>
            <p:ph type="ftr" sz="quarter" idx="2"/>
          </p:nvPr>
        </p:nvSpPr>
        <p:spPr bwMode="auto">
          <a:xfrm>
            <a:off x="0" y="9429750"/>
            <a:ext cx="289066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charset="0"/>
              </a:defRPr>
            </a:lvl1pPr>
          </a:lstStyle>
          <a:p>
            <a:pPr>
              <a:defRPr/>
            </a:pPr>
            <a:endParaRPr lang="en-GB"/>
          </a:p>
        </p:txBody>
      </p:sp>
      <p:sp>
        <p:nvSpPr>
          <p:cNvPr id="23557" name="Rectangle 5"/>
          <p:cNvSpPr>
            <a:spLocks noGrp="1" noChangeArrowheads="1"/>
          </p:cNvSpPr>
          <p:nvPr>
            <p:ph type="sldNum" sz="quarter" idx="3"/>
          </p:nvPr>
        </p:nvSpPr>
        <p:spPr bwMode="auto">
          <a:xfrm>
            <a:off x="3778423" y="9429750"/>
            <a:ext cx="289066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04552DE3-AAAA-4E7D-9CF4-034FF99A968F}" type="slidenum">
              <a:rPr lang="en-GB"/>
              <a:pPr>
                <a:defRPr/>
              </a:pPr>
              <a:t>‹Nr.›</a:t>
            </a:fld>
            <a:endParaRPr lang="en-GB"/>
          </a:p>
        </p:txBody>
      </p:sp>
    </p:spTree>
    <p:extLst>
      <p:ext uri="{BB962C8B-B14F-4D97-AF65-F5344CB8AC3E}">
        <p14:creationId xmlns:p14="http://schemas.microsoft.com/office/powerpoint/2010/main" val="3110587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89066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charset="0"/>
              </a:defRPr>
            </a:lvl1pPr>
          </a:lstStyle>
          <a:p>
            <a:pPr>
              <a:defRPr/>
            </a:pPr>
            <a:endParaRPr lang="en-GB"/>
          </a:p>
        </p:txBody>
      </p:sp>
      <p:sp>
        <p:nvSpPr>
          <p:cNvPr id="64515" name="Rectangle 3"/>
          <p:cNvSpPr>
            <a:spLocks noGrp="1" noChangeArrowheads="1"/>
          </p:cNvSpPr>
          <p:nvPr>
            <p:ph type="dt" idx="1"/>
          </p:nvPr>
        </p:nvSpPr>
        <p:spPr bwMode="auto">
          <a:xfrm>
            <a:off x="3778423" y="0"/>
            <a:ext cx="289066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en-GB"/>
          </a:p>
        </p:txBody>
      </p:sp>
      <p:sp>
        <p:nvSpPr>
          <p:cNvPr id="20484"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p:spPr>
      </p:sp>
      <p:sp>
        <p:nvSpPr>
          <p:cNvPr id="64517" name="Rectangle 5"/>
          <p:cNvSpPr>
            <a:spLocks noGrp="1" noChangeArrowheads="1"/>
          </p:cNvSpPr>
          <p:nvPr>
            <p:ph type="body" sz="quarter" idx="3"/>
          </p:nvPr>
        </p:nvSpPr>
        <p:spPr bwMode="auto">
          <a:xfrm>
            <a:off x="889316" y="4714876"/>
            <a:ext cx="4890457"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4518" name="Rectangle 6"/>
          <p:cNvSpPr>
            <a:spLocks noGrp="1" noChangeArrowheads="1"/>
          </p:cNvSpPr>
          <p:nvPr>
            <p:ph type="ftr" sz="quarter" idx="4"/>
          </p:nvPr>
        </p:nvSpPr>
        <p:spPr bwMode="auto">
          <a:xfrm>
            <a:off x="0" y="9429750"/>
            <a:ext cx="289066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charset="0"/>
              </a:defRPr>
            </a:lvl1pPr>
          </a:lstStyle>
          <a:p>
            <a:pPr>
              <a:defRPr/>
            </a:pPr>
            <a:endParaRPr lang="en-GB"/>
          </a:p>
        </p:txBody>
      </p:sp>
      <p:sp>
        <p:nvSpPr>
          <p:cNvPr id="64519" name="Rectangle 7"/>
          <p:cNvSpPr>
            <a:spLocks noGrp="1" noChangeArrowheads="1"/>
          </p:cNvSpPr>
          <p:nvPr>
            <p:ph type="sldNum" sz="quarter" idx="5"/>
          </p:nvPr>
        </p:nvSpPr>
        <p:spPr bwMode="auto">
          <a:xfrm>
            <a:off x="3778423" y="9429750"/>
            <a:ext cx="2890665"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AB9CB699-83A9-49C1-AC07-72B311FB08B2}" type="slidenum">
              <a:rPr lang="en-GB"/>
              <a:pPr>
                <a:defRPr/>
              </a:pPr>
              <a:t>‹Nr.›</a:t>
            </a:fld>
            <a:endParaRPr lang="en-GB"/>
          </a:p>
        </p:txBody>
      </p:sp>
    </p:spTree>
    <p:extLst>
      <p:ext uri="{BB962C8B-B14F-4D97-AF65-F5344CB8AC3E}">
        <p14:creationId xmlns:p14="http://schemas.microsoft.com/office/powerpoint/2010/main" val="27460478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016F7E7E-844F-4C71-90DE-5B09201B8577}" type="slidenum">
              <a:rPr lang="en-GB" smtClean="0">
                <a:latin typeface="Times New Roman" pitchFamily="18" charset="0"/>
              </a:rPr>
              <a:pPr/>
              <a:t>1</a:t>
            </a:fld>
            <a:endParaRPr lang="en-GB" smtClean="0">
              <a:latin typeface="Times New Roman"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GB" smtClean="0">
              <a:latin typeface="Times New Roman" pitchFamily="18" charset="0"/>
            </a:endParaRPr>
          </a:p>
        </p:txBody>
      </p:sp>
    </p:spTree>
    <p:extLst>
      <p:ext uri="{BB962C8B-B14F-4D97-AF65-F5344CB8AC3E}">
        <p14:creationId xmlns:p14="http://schemas.microsoft.com/office/powerpoint/2010/main" val="1813220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6F39E0F1-E48A-46C6-8F1D-F154380F2531}" type="slidenum">
              <a:rPr lang="en-US" smtClean="0"/>
              <a:pPr>
                <a:defRPr/>
              </a:pPr>
              <a:t>‹Nr.›</a:t>
            </a:fld>
            <a:endParaRPr lang="en-US"/>
          </a:p>
        </p:txBody>
      </p:sp>
      <p:pic>
        <p:nvPicPr>
          <p:cNvPr id="13" name="Picture 4" descr="ncd_logo_colour (med).jpg"/>
          <p:cNvPicPr>
            <a:picLocks noChangeAspect="1" noChangeArrowheads="1"/>
          </p:cNvPicPr>
          <p:nvPr userDrawn="1"/>
        </p:nvPicPr>
        <p:blipFill>
          <a:blip r:embed="rId3"/>
          <a:srcRect/>
          <a:stretch>
            <a:fillRect/>
          </a:stretch>
        </p:blipFill>
        <p:spPr bwMode="auto">
          <a:xfrm>
            <a:off x="36030" y="6153354"/>
            <a:ext cx="1061486" cy="704646"/>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5E3924AC-1B88-43CC-AFFB-DFFF86DCCC07}" type="slidenum">
              <a:rPr lang="en-US" smtClean="0"/>
              <a:pPr>
                <a:defRPr/>
              </a:pPr>
              <a:t>‹Nr.›</a:t>
            </a:fld>
            <a:endParaRPr lang="en-US"/>
          </a:p>
        </p:txBody>
      </p:sp>
    </p:spTree>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7B602097-025C-44F2-9217-C14B166D0A28}" type="slidenum">
              <a:rPr lang="en-US" smtClean="0"/>
              <a:pPr>
                <a:defRPr/>
              </a:pPr>
              <a:t>‹Nr.›</a:t>
            </a:fld>
            <a:endParaRPr lang="en-US"/>
          </a:p>
        </p:txBody>
      </p:sp>
    </p:spTree>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93D42C4E-BA82-414C-A201-9728F0F62759}" type="slidenum">
              <a:rPr lang="en-US" smtClean="0"/>
              <a:pPr>
                <a:defRPr/>
              </a:pPr>
              <a:t>‹Nr.›</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5B75DE96-780D-4B05-9211-1B5C50D69FB7}" type="slidenum">
              <a:rPr lang="en-US" smtClean="0"/>
              <a:pPr>
                <a:defRPr/>
              </a:pPr>
              <a:t>‹Nr.›</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pPr>
              <a:defRPr/>
            </a:pPr>
            <a:fld id="{F0B77BF6-42DE-4A7C-A5CD-A7C15335E295}" type="slidenum">
              <a:rPr lang="en-US" smtClean="0"/>
              <a:pPr>
                <a:defRPr/>
              </a:pPr>
              <a:t>‹Nr.›</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en-US"/>
          </a:p>
        </p:txBody>
      </p:sp>
      <p:sp>
        <p:nvSpPr>
          <p:cNvPr id="8" name="Footer Placeholder 7"/>
          <p:cNvSpPr>
            <a:spLocks noGrp="1"/>
          </p:cNvSpPr>
          <p:nvPr>
            <p:ph type="ftr" sz="quarter" idx="11"/>
          </p:nvPr>
        </p:nvSpPr>
        <p:spPr/>
        <p:txBody>
          <a:bodyPr/>
          <a:lstStyle>
            <a:extLst/>
          </a:lstStyle>
          <a:p>
            <a:pPr>
              <a:defRPr/>
            </a:pPr>
            <a:endParaRPr lang="en-US"/>
          </a:p>
        </p:txBody>
      </p:sp>
      <p:sp>
        <p:nvSpPr>
          <p:cNvPr id="9" name="Slide Number Placeholder 8"/>
          <p:cNvSpPr>
            <a:spLocks noGrp="1"/>
          </p:cNvSpPr>
          <p:nvPr>
            <p:ph type="sldNum" sz="quarter" idx="12"/>
          </p:nvPr>
        </p:nvSpPr>
        <p:spPr/>
        <p:txBody>
          <a:bodyPr/>
          <a:lstStyle>
            <a:extLst/>
          </a:lstStyle>
          <a:p>
            <a:pPr>
              <a:defRPr/>
            </a:pPr>
            <a:fld id="{8A673E50-FE47-4BE4-ACFC-AE9F1F2D9524}" type="slidenum">
              <a:rPr lang="en-US" smtClean="0"/>
              <a:pPr>
                <a:defRPr/>
              </a:pPr>
              <a:t>‹Nr.›</a:t>
            </a:fld>
            <a:endParaRPr lang="en-US"/>
          </a:p>
        </p:txBody>
      </p:sp>
    </p:spTree>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pPr>
              <a:defRPr/>
            </a:pPr>
            <a:endParaRPr lang="en-US"/>
          </a:p>
        </p:txBody>
      </p:sp>
      <p:sp>
        <p:nvSpPr>
          <p:cNvPr id="4" name="Footer Placeholder 3"/>
          <p:cNvSpPr>
            <a:spLocks noGrp="1"/>
          </p:cNvSpPr>
          <p:nvPr>
            <p:ph type="ftr" sz="quarter" idx="11"/>
          </p:nvPr>
        </p:nvSpPr>
        <p:spPr/>
        <p:txBody>
          <a:bodyPr/>
          <a:lstStyle>
            <a:extLst/>
          </a:lstStyle>
          <a:p>
            <a:pPr>
              <a:defRPr/>
            </a:pPr>
            <a:endParaRPr lang="en-US"/>
          </a:p>
        </p:txBody>
      </p:sp>
      <p:sp>
        <p:nvSpPr>
          <p:cNvPr id="5" name="Slide Number Placeholder 4"/>
          <p:cNvSpPr>
            <a:spLocks noGrp="1"/>
          </p:cNvSpPr>
          <p:nvPr>
            <p:ph type="sldNum" sz="quarter" idx="12"/>
          </p:nvPr>
        </p:nvSpPr>
        <p:spPr/>
        <p:txBody>
          <a:bodyPr/>
          <a:lstStyle>
            <a:extLst/>
          </a:lstStyle>
          <a:p>
            <a:pPr>
              <a:defRPr/>
            </a:pPr>
            <a:fld id="{73B7CDE8-2ABF-4BA1-98F6-76B533031200}" type="slidenum">
              <a:rPr lang="en-US" smtClean="0"/>
              <a:pPr>
                <a:defRPr/>
              </a:pPr>
              <a:t>‹Nr.›</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endParaRPr lang="en-US"/>
          </a:p>
        </p:txBody>
      </p:sp>
      <p:sp>
        <p:nvSpPr>
          <p:cNvPr id="3" name="Footer Placeholder 2"/>
          <p:cNvSpPr>
            <a:spLocks noGrp="1"/>
          </p:cNvSpPr>
          <p:nvPr>
            <p:ph type="ftr" sz="quarter" idx="11"/>
          </p:nvPr>
        </p:nvSpPr>
        <p:spPr/>
        <p:txBody>
          <a:bodyPr/>
          <a:lstStyle>
            <a:extLst/>
          </a:lstStyle>
          <a:p>
            <a:pPr>
              <a:defRPr/>
            </a:pPr>
            <a:endParaRPr lang="en-US"/>
          </a:p>
        </p:txBody>
      </p:sp>
      <p:sp>
        <p:nvSpPr>
          <p:cNvPr id="4" name="Slide Number Placeholder 3"/>
          <p:cNvSpPr>
            <a:spLocks noGrp="1"/>
          </p:cNvSpPr>
          <p:nvPr>
            <p:ph type="sldNum" sz="quarter" idx="12"/>
          </p:nvPr>
        </p:nvSpPr>
        <p:spPr/>
        <p:txBody>
          <a:bodyPr/>
          <a:lstStyle>
            <a:extLst/>
          </a:lstStyle>
          <a:p>
            <a:pPr>
              <a:defRPr/>
            </a:pPr>
            <a:fld id="{4011E55F-583F-4118-9670-B0D6D587A79D}" type="slidenum">
              <a:rPr lang="en-US" smtClean="0"/>
              <a:pPr>
                <a:defRPr/>
              </a:pPr>
              <a:t>‹Nr.›</a:t>
            </a:fld>
            <a:endParaRPr lang="en-US"/>
          </a:p>
        </p:txBody>
      </p:sp>
    </p:spTree>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pPr>
              <a:defRPr/>
            </a:pPr>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p:txBody>
          <a:bodyPr/>
          <a:lstStyle>
            <a:extLst/>
          </a:lstStyle>
          <a:p>
            <a:pPr>
              <a:defRPr/>
            </a:pPr>
            <a:fld id="{6CE73E17-93AC-489B-AA43-8AC9023180FA}" type="slidenum">
              <a:rPr lang="en-US" smtClean="0"/>
              <a:pPr>
                <a:defRPr/>
              </a:pPr>
              <a:t>‹Nr.›</a:t>
            </a:fld>
            <a:endParaRPr lang="en-US"/>
          </a:p>
        </p:txBody>
      </p:sp>
    </p:spTree>
  </p:cSld>
  <p:clrMapOvr>
    <a:overrideClrMapping bg1="lt1" tx1="dk1" bg2="lt2" tx2="dk2" accent1="accent1" accent2="accent2" accent3="accent3" accent4="accent4" accent5="accent5" accent6="accent6" hlink="hlink" folHlink="folHlink"/>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70736037-F1BB-43E1-BBDB-9824FAF9590F}" type="slidenum">
              <a:rPr lang="en-US" smtClean="0"/>
              <a:pPr>
                <a:defRPr/>
              </a:pPr>
              <a:t>‹Nr.›</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82FCFA8A-5652-4E7B-8F6E-EA553A493873}" type="slidenum">
              <a:rPr lang="en-US" smtClean="0"/>
              <a:pPr>
                <a:defRPr/>
              </a:pPr>
              <a:t>‹Nr.›</a:t>
            </a:fld>
            <a:endParaRPr lang="en-US"/>
          </a:p>
        </p:txBody>
      </p:sp>
      <p:pic>
        <p:nvPicPr>
          <p:cNvPr id="11" name="Picture 4" descr="ncd_logo_colour (med).jpg"/>
          <p:cNvPicPr>
            <a:picLocks noChangeAspect="1" noChangeArrowheads="1"/>
          </p:cNvPicPr>
          <p:nvPr userDrawn="1"/>
        </p:nvPicPr>
        <p:blipFill>
          <a:blip r:embed="rId14"/>
          <a:srcRect/>
          <a:stretch>
            <a:fillRect/>
          </a:stretch>
        </p:blipFill>
        <p:spPr bwMode="auto">
          <a:xfrm>
            <a:off x="18728" y="6153354"/>
            <a:ext cx="1061486" cy="704646"/>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Lst>
  <p:transition spd="slow">
    <p:push dir="u"/>
  </p:transition>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67544" y="2564904"/>
            <a:ext cx="7772400" cy="1829761"/>
          </a:xfrm>
        </p:spPr>
        <p:txBody>
          <a:bodyPr rtlCol="0">
            <a:normAutofit fontScale="90000"/>
          </a:bodyPr>
          <a:lstStyle/>
          <a:p>
            <a:pPr algn="ctr" eaLnBrk="1" hangingPunct="1">
              <a:defRPr/>
            </a:pP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r>
              <a:rPr lang="en-GB" sz="3600" dirty="0">
                <a:solidFill>
                  <a:schemeClr val="tx1"/>
                </a:solidFill>
              </a:rPr>
              <a:t>Gillian Westrip</a:t>
            </a:r>
            <a:br>
              <a:rPr lang="en-GB" sz="3600" dirty="0">
                <a:solidFill>
                  <a:schemeClr val="tx1"/>
                </a:solidFill>
              </a:rPr>
            </a:br>
            <a:r>
              <a:rPr lang="en-GB" sz="3600" dirty="0">
                <a:solidFill>
                  <a:schemeClr val="tx1"/>
                </a:solidFill>
              </a:rPr>
              <a:t>Lifelong Learning Manager</a:t>
            </a:r>
            <a:br>
              <a:rPr lang="en-GB" sz="3600" dirty="0">
                <a:solidFill>
                  <a:schemeClr val="tx1"/>
                </a:solidFill>
              </a:rPr>
            </a:br>
            <a:r>
              <a:rPr lang="en-GB" sz="3600" dirty="0" smtClean="0">
                <a:solidFill>
                  <a:schemeClr val="tx1"/>
                </a:solidFill>
              </a:rPr>
              <a:t>New College Durham </a:t>
            </a:r>
            <a:r>
              <a:rPr lang="en-GB" dirty="0" smtClean="0"/>
              <a:t/>
            </a:r>
            <a:br>
              <a:rPr lang="en-GB" dirty="0" smtClean="0"/>
            </a:br>
            <a:r>
              <a:rPr lang="en-GB" dirty="0" smtClean="0"/>
              <a:t> </a:t>
            </a:r>
            <a:br>
              <a:rPr lang="en-GB" dirty="0" smtClean="0"/>
            </a:br>
            <a:r>
              <a:rPr lang="en-GB" dirty="0" smtClean="0"/>
              <a:t/>
            </a:r>
            <a:br>
              <a:rPr lang="en-GB" dirty="0" smtClean="0"/>
            </a:br>
            <a:r>
              <a:rPr lang="en-GB" dirty="0" smtClean="0"/>
              <a:t>      </a:t>
            </a:r>
          </a:p>
        </p:txBody>
      </p:sp>
      <p:sp>
        <p:nvSpPr>
          <p:cNvPr id="2051" name="Rectangle 3"/>
          <p:cNvSpPr>
            <a:spLocks noGrp="1" noChangeArrowheads="1"/>
          </p:cNvSpPr>
          <p:nvPr>
            <p:ph type="subTitle" idx="1"/>
          </p:nvPr>
        </p:nvSpPr>
        <p:spPr>
          <a:xfrm>
            <a:off x="1547664" y="2708920"/>
            <a:ext cx="6400800" cy="1922462"/>
          </a:xfrm>
        </p:spPr>
        <p:txBody>
          <a:bodyPr/>
          <a:lstStyle/>
          <a:p>
            <a:pPr marR="0" algn="ctr" eaLnBrk="1" hangingPunct="1"/>
            <a:r>
              <a:rPr lang="en-GB" sz="3600" dirty="0" smtClean="0">
                <a:solidFill>
                  <a:srgbClr val="0070C0"/>
                </a:solidFill>
              </a:rPr>
              <a:t>CPD – What’s that all about then? </a:t>
            </a:r>
          </a:p>
          <a:p>
            <a:pPr marR="0" algn="ctr" eaLnBrk="1" hangingPunct="1"/>
            <a:endParaRPr lang="en-GB" sz="2400" dirty="0" smtClean="0">
              <a:solidFill>
                <a:schemeClr val="tx1"/>
              </a:solidFill>
            </a:endParaRPr>
          </a:p>
          <a:p>
            <a:pPr marR="0" algn="ctr" eaLnBrk="1" hangingPunct="1"/>
            <a:endParaRPr lang="en-GB" sz="2400" dirty="0" smtClean="0">
              <a:solidFill>
                <a:schemeClr val="tx1"/>
              </a:solidFill>
            </a:endParaRP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109537" indent="0">
              <a:buNone/>
            </a:pPr>
            <a:endParaRPr lang="en-GB" sz="4000" dirty="0" smtClean="0"/>
          </a:p>
          <a:p>
            <a:pPr marL="566737" indent="-457200"/>
            <a:r>
              <a:rPr lang="en-GB" sz="4000" dirty="0" smtClean="0"/>
              <a:t>May be a professional requirement </a:t>
            </a:r>
          </a:p>
          <a:p>
            <a:pPr marL="566737" indent="-457200"/>
            <a:r>
              <a:rPr lang="en-GB" sz="4000" dirty="0" smtClean="0"/>
              <a:t>Flexible </a:t>
            </a:r>
          </a:p>
          <a:p>
            <a:pPr marL="566737" indent="-457200"/>
            <a:r>
              <a:rPr lang="en-GB" sz="4000" dirty="0" smtClean="0"/>
              <a:t>Owned </a:t>
            </a:r>
            <a:r>
              <a:rPr lang="en-GB" sz="4000" dirty="0"/>
              <a:t>by individual</a:t>
            </a:r>
          </a:p>
          <a:p>
            <a:r>
              <a:rPr lang="en-GB" sz="4000" dirty="0" smtClean="0"/>
              <a:t>  Reflection</a:t>
            </a:r>
            <a:endParaRPr lang="en-GB" sz="4000" dirty="0"/>
          </a:p>
          <a:p>
            <a:r>
              <a:rPr lang="en-GB" sz="4000" dirty="0" smtClean="0"/>
              <a:t>  Demonstrates </a:t>
            </a:r>
            <a:r>
              <a:rPr lang="en-GB" sz="4000" dirty="0"/>
              <a:t>proactivity</a:t>
            </a:r>
          </a:p>
          <a:p>
            <a:r>
              <a:rPr lang="en-GB" sz="4000" dirty="0" smtClean="0"/>
              <a:t>  Record </a:t>
            </a:r>
            <a:r>
              <a:rPr lang="en-GB" sz="4000" dirty="0"/>
              <a:t>and </a:t>
            </a:r>
            <a:r>
              <a:rPr lang="en-GB" sz="4000" dirty="0" smtClean="0"/>
              <a:t>plan</a:t>
            </a:r>
          </a:p>
          <a:p>
            <a:pPr marL="109728" indent="0">
              <a:buNone/>
            </a:pPr>
            <a:endParaRPr lang="en-GB" dirty="0"/>
          </a:p>
          <a:p>
            <a:endParaRPr lang="en-GB" dirty="0"/>
          </a:p>
        </p:txBody>
      </p:sp>
      <p:sp>
        <p:nvSpPr>
          <p:cNvPr id="3" name="Title 2"/>
          <p:cNvSpPr>
            <a:spLocks noGrp="1"/>
          </p:cNvSpPr>
          <p:nvPr>
            <p:ph type="title"/>
          </p:nvPr>
        </p:nvSpPr>
        <p:spPr/>
        <p:txBody>
          <a:bodyPr/>
          <a:lstStyle/>
          <a:p>
            <a:r>
              <a:rPr lang="en-GB" dirty="0" smtClean="0"/>
              <a:t>CPD</a:t>
            </a:r>
            <a:endParaRPr lang="en-GB" dirty="0"/>
          </a:p>
        </p:txBody>
      </p:sp>
    </p:spTree>
    <p:extLst>
      <p:ext uri="{BB962C8B-B14F-4D97-AF65-F5344CB8AC3E}">
        <p14:creationId xmlns:p14="http://schemas.microsoft.com/office/powerpoint/2010/main" val="1486159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p:txBody>
          <a:bodyPr>
            <a:normAutofit/>
          </a:bodyPr>
          <a:lstStyle/>
          <a:p>
            <a:endParaRPr lang="en-GB" dirty="0" smtClean="0"/>
          </a:p>
          <a:p>
            <a:r>
              <a:rPr lang="en-GB" dirty="0" smtClean="0"/>
              <a:t>Solicitors</a:t>
            </a:r>
          </a:p>
          <a:p>
            <a:r>
              <a:rPr lang="en-GB" dirty="0" smtClean="0"/>
              <a:t>Teachers</a:t>
            </a:r>
          </a:p>
          <a:p>
            <a:r>
              <a:rPr lang="en-GB" dirty="0" smtClean="0"/>
              <a:t>Nurses</a:t>
            </a:r>
          </a:p>
          <a:p>
            <a:r>
              <a:rPr lang="en-GB" dirty="0" smtClean="0"/>
              <a:t>Doctors</a:t>
            </a:r>
          </a:p>
          <a:p>
            <a:r>
              <a:rPr lang="en-GB" dirty="0" smtClean="0"/>
              <a:t>Accountants</a:t>
            </a:r>
          </a:p>
          <a:p>
            <a:r>
              <a:rPr lang="en-GB" dirty="0" smtClean="0"/>
              <a:t>Architects and Surveyor</a:t>
            </a:r>
          </a:p>
        </p:txBody>
      </p:sp>
      <p:sp>
        <p:nvSpPr>
          <p:cNvPr id="3" name="Title 2"/>
          <p:cNvSpPr>
            <a:spLocks noGrp="1"/>
          </p:cNvSpPr>
          <p:nvPr>
            <p:ph type="title"/>
          </p:nvPr>
        </p:nvSpPr>
        <p:spPr/>
        <p:txBody>
          <a:bodyPr>
            <a:normAutofit fontScale="90000"/>
          </a:bodyPr>
          <a:lstStyle/>
          <a:p>
            <a:pPr>
              <a:defRPr/>
            </a:pPr>
            <a:r>
              <a:rPr lang="en-GB" dirty="0" smtClean="0"/>
              <a:t>Professions /Codes of Conduct and CPD</a:t>
            </a:r>
            <a:endParaRPr lang="en-GB"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8690" y="3691693"/>
            <a:ext cx="1494472" cy="2245791"/>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867" y="4552738"/>
            <a:ext cx="2259830" cy="2000079"/>
          </a:xfrm>
          <a:prstGeom prst="rect">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365" y="976138"/>
            <a:ext cx="3014105" cy="1881385"/>
          </a:xfrm>
          <a:prstGeom prst="rect">
            <a:avLst/>
          </a:prstGeom>
          <a:ln>
            <a:noFill/>
          </a:ln>
          <a:effectLst>
            <a:softEdge rad="112500"/>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843" y="4814589"/>
            <a:ext cx="3086100" cy="1476375"/>
          </a:xfrm>
          <a:prstGeom prst="rect">
            <a:avLst/>
          </a:prstGeom>
          <a:ln>
            <a:noFill/>
          </a:ln>
          <a:effectLst>
            <a:softEdge rad="112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2729" y="2857523"/>
            <a:ext cx="2619375" cy="1743075"/>
          </a:xfrm>
          <a:prstGeom prst="rect">
            <a:avLst/>
          </a:prstGeom>
          <a:ln>
            <a:noFill/>
          </a:ln>
          <a:effectLst>
            <a:softEdge rad="112500"/>
          </a:effec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4053" y="1666674"/>
            <a:ext cx="1979890" cy="2062386"/>
          </a:xfrm>
          <a:prstGeom prst="rect">
            <a:avLst/>
          </a:prstGeom>
          <a:ln>
            <a:noFill/>
          </a:ln>
          <a:effectLst>
            <a:softEdge rad="112500"/>
          </a:effectLst>
        </p:spPr>
      </p:pic>
    </p:spTree>
    <p:extLst>
      <p:ext uri="{BB962C8B-B14F-4D97-AF65-F5344CB8AC3E}">
        <p14:creationId xmlns:p14="http://schemas.microsoft.com/office/powerpoint/2010/main" val="3231255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xEl>
                                              <p:pRg st="1" end="1"/>
                                            </p:txEl>
                                          </p:spTgt>
                                        </p:tgtEl>
                                        <p:attrNameLst>
                                          <p:attrName>style.visibility</p:attrName>
                                        </p:attrNameLst>
                                      </p:cBhvr>
                                      <p:to>
                                        <p:strVal val="visible"/>
                                      </p:to>
                                    </p:set>
                                    <p:anim calcmode="lin" valueType="num">
                                      <p:cBhvr additive="base">
                                        <p:cTn id="7" dur="500" fill="hold"/>
                                        <p:tgtEl>
                                          <p:spTgt spid="1126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266">
                                            <p:txEl>
                                              <p:pRg st="2" end="2"/>
                                            </p:txEl>
                                          </p:spTgt>
                                        </p:tgtEl>
                                        <p:attrNameLst>
                                          <p:attrName>style.visibility</p:attrName>
                                        </p:attrNameLst>
                                      </p:cBhvr>
                                      <p:to>
                                        <p:strVal val="visible"/>
                                      </p:to>
                                    </p:set>
                                    <p:anim calcmode="lin" valueType="num">
                                      <p:cBhvr additive="base">
                                        <p:cTn id="17" dur="500" fill="hold"/>
                                        <p:tgtEl>
                                          <p:spTgt spid="1126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266">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266">
                                            <p:txEl>
                                              <p:pRg st="3" end="3"/>
                                            </p:txEl>
                                          </p:spTgt>
                                        </p:tgtEl>
                                        <p:attrNameLst>
                                          <p:attrName>style.visibility</p:attrName>
                                        </p:attrNameLst>
                                      </p:cBhvr>
                                      <p:to>
                                        <p:strVal val="visible"/>
                                      </p:to>
                                    </p:set>
                                    <p:anim calcmode="lin" valueType="num">
                                      <p:cBhvr additive="base">
                                        <p:cTn id="27" dur="500" fill="hold"/>
                                        <p:tgtEl>
                                          <p:spTgt spid="1126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266">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266">
                                            <p:txEl>
                                              <p:pRg st="4" end="4"/>
                                            </p:txEl>
                                          </p:spTgt>
                                        </p:tgtEl>
                                        <p:attrNameLst>
                                          <p:attrName>style.visibility</p:attrName>
                                        </p:attrNameLst>
                                      </p:cBhvr>
                                      <p:to>
                                        <p:strVal val="visible"/>
                                      </p:to>
                                    </p:set>
                                    <p:anim calcmode="lin" valueType="num">
                                      <p:cBhvr additive="base">
                                        <p:cTn id="37" dur="500" fill="hold"/>
                                        <p:tgtEl>
                                          <p:spTgt spid="1126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266">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266">
                                            <p:txEl>
                                              <p:pRg st="5" end="5"/>
                                            </p:txEl>
                                          </p:spTgt>
                                        </p:tgtEl>
                                        <p:attrNameLst>
                                          <p:attrName>style.visibility</p:attrName>
                                        </p:attrNameLst>
                                      </p:cBhvr>
                                      <p:to>
                                        <p:strVal val="visible"/>
                                      </p:to>
                                    </p:set>
                                    <p:anim calcmode="lin" valueType="num">
                                      <p:cBhvr additive="base">
                                        <p:cTn id="47" dur="500" fill="hold"/>
                                        <p:tgtEl>
                                          <p:spTgt spid="11266">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266">
                                            <p:txEl>
                                              <p:pRg st="5" end="5"/>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1266">
                                            <p:txEl>
                                              <p:pRg st="6" end="6"/>
                                            </p:txEl>
                                          </p:spTgt>
                                        </p:tgtEl>
                                        <p:attrNameLst>
                                          <p:attrName>style.visibility</p:attrName>
                                        </p:attrNameLst>
                                      </p:cBhvr>
                                      <p:to>
                                        <p:strVal val="visible"/>
                                      </p:to>
                                    </p:set>
                                    <p:anim calcmode="lin" valueType="num">
                                      <p:cBhvr additive="base">
                                        <p:cTn id="57" dur="500" fill="hold"/>
                                        <p:tgtEl>
                                          <p:spTgt spid="11266">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1266">
                                            <p:txEl>
                                              <p:pRg st="6" end="6"/>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4000" dirty="0" smtClean="0"/>
              <a:t>Pre employment – criteria </a:t>
            </a:r>
          </a:p>
          <a:p>
            <a:r>
              <a:rPr lang="en-GB" sz="4000" dirty="0"/>
              <a:t>L</a:t>
            </a:r>
            <a:r>
              <a:rPr lang="en-GB" sz="4000" dirty="0" smtClean="0"/>
              <a:t>ink your development to your role</a:t>
            </a:r>
          </a:p>
          <a:p>
            <a:r>
              <a:rPr lang="en-GB" sz="4000" dirty="0" smtClean="0"/>
              <a:t>Identify gaps</a:t>
            </a:r>
          </a:p>
          <a:p>
            <a:r>
              <a:rPr lang="en-GB" sz="4000" dirty="0" smtClean="0"/>
              <a:t>Promotion</a:t>
            </a:r>
          </a:p>
          <a:p>
            <a:endParaRPr lang="en-GB" dirty="0" smtClean="0"/>
          </a:p>
          <a:p>
            <a:endParaRPr lang="en-GB" dirty="0"/>
          </a:p>
        </p:txBody>
      </p:sp>
      <p:sp>
        <p:nvSpPr>
          <p:cNvPr id="3" name="Title 2"/>
          <p:cNvSpPr>
            <a:spLocks noGrp="1"/>
          </p:cNvSpPr>
          <p:nvPr>
            <p:ph type="title"/>
          </p:nvPr>
        </p:nvSpPr>
        <p:spPr/>
        <p:txBody>
          <a:bodyPr/>
          <a:lstStyle/>
          <a:p>
            <a:r>
              <a:rPr lang="en-GB" dirty="0" smtClean="0"/>
              <a:t>Why important</a:t>
            </a:r>
            <a:endParaRPr lang="en-GB" dirty="0"/>
          </a:p>
        </p:txBody>
      </p:sp>
    </p:spTree>
    <p:extLst>
      <p:ext uri="{BB962C8B-B14F-4D97-AF65-F5344CB8AC3E}">
        <p14:creationId xmlns:p14="http://schemas.microsoft.com/office/powerpoint/2010/main" val="3865144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smtClean="0"/>
              <a:t>Formal  training…  but also</a:t>
            </a:r>
          </a:p>
          <a:p>
            <a:r>
              <a:rPr lang="en-GB" dirty="0" smtClean="0"/>
              <a:t>Reading books/journals</a:t>
            </a:r>
          </a:p>
          <a:p>
            <a:r>
              <a:rPr lang="en-GB" dirty="0" smtClean="0"/>
              <a:t>Undertaking project/research</a:t>
            </a:r>
          </a:p>
          <a:p>
            <a:r>
              <a:rPr lang="en-GB" dirty="0" smtClean="0"/>
              <a:t>Coaching/Mentoring</a:t>
            </a:r>
          </a:p>
          <a:p>
            <a:r>
              <a:rPr lang="en-GB" dirty="0" smtClean="0"/>
              <a:t>Chairing meeting</a:t>
            </a:r>
          </a:p>
          <a:p>
            <a:r>
              <a:rPr lang="en-GB" dirty="0" smtClean="0"/>
              <a:t>Presenting at conference</a:t>
            </a:r>
          </a:p>
          <a:p>
            <a:r>
              <a:rPr lang="en-GB" dirty="0" smtClean="0"/>
              <a:t>Secondment/work experience/volunteering</a:t>
            </a:r>
          </a:p>
          <a:p>
            <a:r>
              <a:rPr lang="en-GB" dirty="0" smtClean="0"/>
              <a:t>Interpersonal skills </a:t>
            </a:r>
          </a:p>
          <a:p>
            <a:r>
              <a:rPr lang="en-GB" dirty="0" smtClean="0"/>
              <a:t>Watching videos</a:t>
            </a:r>
          </a:p>
          <a:p>
            <a:r>
              <a:rPr lang="en-GB" dirty="0" smtClean="0"/>
              <a:t>e-learning   etc</a:t>
            </a:r>
            <a:r>
              <a:rPr lang="en-GB" dirty="0"/>
              <a:t>.</a:t>
            </a:r>
            <a:r>
              <a:rPr lang="en-GB" dirty="0" smtClean="0"/>
              <a:t> </a:t>
            </a:r>
          </a:p>
        </p:txBody>
      </p:sp>
      <p:sp>
        <p:nvSpPr>
          <p:cNvPr id="3" name="Title 2"/>
          <p:cNvSpPr>
            <a:spLocks noGrp="1"/>
          </p:cNvSpPr>
          <p:nvPr>
            <p:ph type="title"/>
          </p:nvPr>
        </p:nvSpPr>
        <p:spPr/>
        <p:txBody>
          <a:bodyPr>
            <a:normAutofit/>
          </a:bodyPr>
          <a:lstStyle/>
          <a:p>
            <a:r>
              <a:rPr lang="en-GB" dirty="0" smtClean="0"/>
              <a:t>What might CPD look like</a:t>
            </a:r>
            <a:endParaRPr lang="en-GB" dirty="0"/>
          </a:p>
        </p:txBody>
      </p:sp>
    </p:spTree>
    <p:extLst>
      <p:ext uri="{BB962C8B-B14F-4D97-AF65-F5344CB8AC3E}">
        <p14:creationId xmlns:p14="http://schemas.microsoft.com/office/powerpoint/2010/main" val="1974356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additive="base">
                                        <p:cTn id="6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idx="1"/>
          </p:nvPr>
        </p:nvSpPr>
        <p:spPr>
          <a:xfrm>
            <a:off x="395288" y="1284288"/>
            <a:ext cx="8229600" cy="4524375"/>
          </a:xfrm>
        </p:spPr>
        <p:txBody>
          <a:bodyPr/>
          <a:lstStyle/>
          <a:p>
            <a:endParaRPr lang="en-GB" altLang="en-US" sz="1600" smtClean="0"/>
          </a:p>
          <a:p>
            <a:endParaRPr lang="en-GB" altLang="en-US" sz="1600" smtClean="0"/>
          </a:p>
        </p:txBody>
      </p:sp>
      <p:sp>
        <p:nvSpPr>
          <p:cNvPr id="3" name="Title 2"/>
          <p:cNvSpPr>
            <a:spLocks noGrp="1"/>
          </p:cNvSpPr>
          <p:nvPr>
            <p:ph type="title"/>
          </p:nvPr>
        </p:nvSpPr>
        <p:spPr>
          <a:xfrm>
            <a:off x="467544" y="332656"/>
            <a:ext cx="8229600" cy="1143000"/>
          </a:xfrm>
        </p:spPr>
        <p:txBody>
          <a:bodyPr/>
          <a:lstStyle/>
          <a:p>
            <a:pPr algn="ctr">
              <a:defRPr/>
            </a:pPr>
            <a:r>
              <a:rPr lang="en-GB" dirty="0" smtClean="0"/>
              <a:t>CPD </a:t>
            </a:r>
            <a:r>
              <a:rPr lang="en-GB" dirty="0">
                <a:effectLst/>
              </a:rPr>
              <a:t>Reflecting </a:t>
            </a:r>
            <a:r>
              <a:rPr lang="en-GB" dirty="0" smtClean="0">
                <a:effectLst/>
              </a:rPr>
              <a:t>back</a:t>
            </a:r>
            <a:endParaRPr lang="en-GB" dirty="0"/>
          </a:p>
        </p:txBody>
      </p:sp>
      <p:graphicFrame>
        <p:nvGraphicFramePr>
          <p:cNvPr id="4" name="Table 3"/>
          <p:cNvGraphicFramePr>
            <a:graphicFrameLocks noGrp="1"/>
          </p:cNvGraphicFramePr>
          <p:nvPr/>
        </p:nvGraphicFramePr>
        <p:xfrm>
          <a:off x="1042988" y="1341438"/>
          <a:ext cx="5940425" cy="1097280"/>
        </p:xfrm>
        <a:graphic>
          <a:graphicData uri="http://schemas.openxmlformats.org/drawingml/2006/table">
            <a:tbl>
              <a:tblPr>
                <a:tableStyleId>{5C22544A-7EE6-4342-B048-85BDC9FD1C3A}</a:tableStyleId>
              </a:tblPr>
              <a:tblGrid>
                <a:gridCol w="5940425"/>
              </a:tblGrid>
              <a:tr h="1096962">
                <a:tc>
                  <a:txBody>
                    <a:bodyPr/>
                    <a:lstStyle/>
                    <a:p>
                      <a:pPr marL="215900" indent="-215900">
                        <a:spcAft>
                          <a:spcPts val="0"/>
                        </a:spcAft>
                        <a:tabLst>
                          <a:tab pos="288290" algn="l"/>
                        </a:tabLst>
                      </a:pPr>
                      <a:r>
                        <a:rPr lang="en-GB" sz="1800" dirty="0">
                          <a:effectLst/>
                        </a:rPr>
                        <a:t>Q1  What do you consider were the three most important things (planned or unplanned) that you learned last year? Please also briefly describe how they were learned? </a:t>
                      </a:r>
                      <a:endParaRPr lang="en-GB" sz="1800" dirty="0">
                        <a:solidFill>
                          <a:srgbClr val="24416A"/>
                        </a:solidFill>
                        <a:effectLst/>
                        <a:latin typeface="Arial"/>
                        <a:ea typeface="Times"/>
                        <a:cs typeface="Times New Roman"/>
                      </a:endParaRPr>
                    </a:p>
                  </a:txBody>
                  <a:tcPr marL="68580" marR="68580" marT="0" marB="0" anchor="ctr"/>
                </a:tc>
              </a:tr>
            </a:tbl>
          </a:graphicData>
        </a:graphic>
      </p:graphicFrame>
      <p:sp>
        <p:nvSpPr>
          <p:cNvPr id="28682" name="Rectangle 1"/>
          <p:cNvSpPr>
            <a:spLocks noChangeArrowheads="1"/>
          </p:cNvSpPr>
          <p:nvPr/>
        </p:nvSpPr>
        <p:spPr bwMode="auto">
          <a:xfrm>
            <a:off x="1601788" y="35464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288925" algn="l"/>
              </a:tabLst>
              <a:defRPr sz="2400">
                <a:solidFill>
                  <a:schemeClr val="tx1"/>
                </a:solidFill>
                <a:latin typeface="Times New Roman" pitchFamily="18" charset="0"/>
              </a:defRPr>
            </a:lvl1pPr>
            <a:lvl2pPr marL="742950" indent="-285750">
              <a:tabLst>
                <a:tab pos="288925" algn="l"/>
              </a:tabLst>
              <a:defRPr sz="2400">
                <a:solidFill>
                  <a:schemeClr val="tx1"/>
                </a:solidFill>
                <a:latin typeface="Times New Roman" pitchFamily="18" charset="0"/>
              </a:defRPr>
            </a:lvl2pPr>
            <a:lvl3pPr marL="1143000" indent="-228600">
              <a:tabLst>
                <a:tab pos="288925" algn="l"/>
              </a:tabLst>
              <a:defRPr sz="2400">
                <a:solidFill>
                  <a:schemeClr val="tx1"/>
                </a:solidFill>
                <a:latin typeface="Times New Roman" pitchFamily="18" charset="0"/>
              </a:defRPr>
            </a:lvl3pPr>
            <a:lvl4pPr marL="1600200" indent="-228600">
              <a:tabLst>
                <a:tab pos="288925" algn="l"/>
              </a:tabLst>
              <a:defRPr sz="2400">
                <a:solidFill>
                  <a:schemeClr val="tx1"/>
                </a:solidFill>
                <a:latin typeface="Times New Roman" pitchFamily="18" charset="0"/>
              </a:defRPr>
            </a:lvl4pPr>
            <a:lvl5pPr marL="2057400" indent="-228600">
              <a:tabLst>
                <a:tab pos="288925" algn="l"/>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288925" algn="l"/>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288925" algn="l"/>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288925" algn="l"/>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288925" algn="l"/>
              </a:tabLst>
              <a:defRPr sz="2400">
                <a:solidFill>
                  <a:schemeClr val="tx1"/>
                </a:solidFill>
                <a:latin typeface="Times New Roman" pitchFamily="18" charset="0"/>
              </a:defRPr>
            </a:lvl9pPr>
          </a:lstStyle>
          <a:p>
            <a:endParaRPr lang="en-US" altLang="en-US"/>
          </a:p>
        </p:txBody>
      </p:sp>
      <p:graphicFrame>
        <p:nvGraphicFramePr>
          <p:cNvPr id="6" name="Table 5"/>
          <p:cNvGraphicFramePr>
            <a:graphicFrameLocks noGrp="1"/>
          </p:cNvGraphicFramePr>
          <p:nvPr/>
        </p:nvGraphicFramePr>
        <p:xfrm>
          <a:off x="1692275" y="2678113"/>
          <a:ext cx="5940425" cy="1097280"/>
        </p:xfrm>
        <a:graphic>
          <a:graphicData uri="http://schemas.openxmlformats.org/drawingml/2006/table">
            <a:tbl>
              <a:tblPr>
                <a:tableStyleId>{5C22544A-7EE6-4342-B048-85BDC9FD1C3A}</a:tableStyleId>
              </a:tblPr>
              <a:tblGrid>
                <a:gridCol w="5940425"/>
              </a:tblGrid>
              <a:tr h="1096962">
                <a:tc>
                  <a:txBody>
                    <a:bodyPr/>
                    <a:lstStyle/>
                    <a:p>
                      <a:pPr marL="215900" indent="-215900">
                        <a:spcAft>
                          <a:spcPts val="0"/>
                        </a:spcAft>
                        <a:tabLst>
                          <a:tab pos="288290" algn="l"/>
                        </a:tabLst>
                      </a:pPr>
                      <a:r>
                        <a:rPr lang="en-GB" sz="1800" dirty="0">
                          <a:effectLst/>
                        </a:rPr>
                        <a:t>Q2  Please summarise the value you’ve added to your organisation/clients/customers over the last 12 months through your professional development?</a:t>
                      </a:r>
                      <a:endParaRPr lang="en-GB" sz="1800" dirty="0">
                        <a:solidFill>
                          <a:srgbClr val="24416A"/>
                        </a:solidFill>
                        <a:effectLst/>
                        <a:latin typeface="Arial"/>
                        <a:ea typeface="Times"/>
                        <a:cs typeface="Times New Roman"/>
                      </a:endParaRPr>
                    </a:p>
                  </a:txBody>
                  <a:tcPr marL="68580" marR="68580" marT="0" marB="0" anchor="ctr"/>
                </a:tc>
              </a:tr>
            </a:tbl>
          </a:graphicData>
        </a:graphic>
      </p:graphicFrame>
      <p:graphicFrame>
        <p:nvGraphicFramePr>
          <p:cNvPr id="7" name="Table 6"/>
          <p:cNvGraphicFramePr>
            <a:graphicFrameLocks noGrp="1"/>
          </p:cNvGraphicFramePr>
          <p:nvPr/>
        </p:nvGraphicFramePr>
        <p:xfrm>
          <a:off x="900113" y="4003675"/>
          <a:ext cx="6732587" cy="1441450"/>
        </p:xfrm>
        <a:graphic>
          <a:graphicData uri="http://schemas.openxmlformats.org/drawingml/2006/table">
            <a:tbl>
              <a:tblPr>
                <a:tableStyleId>{5C22544A-7EE6-4342-B048-85BDC9FD1C3A}</a:tableStyleId>
              </a:tblPr>
              <a:tblGrid>
                <a:gridCol w="6732587"/>
              </a:tblGrid>
              <a:tr h="1441450">
                <a:tc>
                  <a:txBody>
                    <a:bodyPr/>
                    <a:lstStyle/>
                    <a:p>
                      <a:pPr marL="215900" indent="-215900">
                        <a:spcAft>
                          <a:spcPts val="0"/>
                        </a:spcAft>
                        <a:tabLst>
                          <a:tab pos="288290" algn="l"/>
                        </a:tabLst>
                      </a:pPr>
                      <a:r>
                        <a:rPr lang="en-GB" sz="1800" dirty="0">
                          <a:effectLst/>
                        </a:rPr>
                        <a:t>Q3  What have been the tangible outcomes of your professional development over the last 12 months and what aspects of your work have changed as a result? Please give a brief explanation of why you’ve chosen to comment on these specific activities?</a:t>
                      </a:r>
                      <a:endParaRPr lang="en-GB" sz="1800" dirty="0">
                        <a:solidFill>
                          <a:srgbClr val="24416A"/>
                        </a:solidFill>
                        <a:effectLst/>
                        <a:latin typeface="Arial"/>
                        <a:ea typeface="Times"/>
                        <a:cs typeface="Times New Roman"/>
                      </a:endParaRPr>
                    </a:p>
                  </a:txBody>
                  <a:tcPr marL="68581" marR="68581" marT="0" marB="0" anchor="ctr"/>
                </a:tc>
              </a:tr>
            </a:tbl>
          </a:graphicData>
        </a:graphic>
      </p:graphicFrame>
      <p:graphicFrame>
        <p:nvGraphicFramePr>
          <p:cNvPr id="8" name="Table 7"/>
          <p:cNvGraphicFramePr>
            <a:graphicFrameLocks noGrp="1"/>
          </p:cNvGraphicFramePr>
          <p:nvPr/>
        </p:nvGraphicFramePr>
        <p:xfrm>
          <a:off x="1979613" y="5732463"/>
          <a:ext cx="5940425" cy="552450"/>
        </p:xfrm>
        <a:graphic>
          <a:graphicData uri="http://schemas.openxmlformats.org/drawingml/2006/table">
            <a:tbl>
              <a:tblPr>
                <a:tableStyleId>{5C22544A-7EE6-4342-B048-85BDC9FD1C3A}</a:tableStyleId>
              </a:tblPr>
              <a:tblGrid>
                <a:gridCol w="5940425"/>
              </a:tblGrid>
              <a:tr h="552450">
                <a:tc>
                  <a:txBody>
                    <a:bodyPr/>
                    <a:lstStyle/>
                    <a:p>
                      <a:pPr marL="215900" indent="-215900">
                        <a:spcAft>
                          <a:spcPts val="0"/>
                        </a:spcAft>
                        <a:tabLst>
                          <a:tab pos="288290" algn="l"/>
                        </a:tabLst>
                      </a:pPr>
                      <a:r>
                        <a:rPr lang="en-GB" sz="1800" dirty="0">
                          <a:effectLst/>
                        </a:rPr>
                        <a:t>Q4 </a:t>
                      </a:r>
                      <a:r>
                        <a:rPr lang="en-GB" sz="1000" dirty="0">
                          <a:effectLst/>
                        </a:rPr>
                        <a:t> </a:t>
                      </a:r>
                      <a:r>
                        <a:rPr lang="en-GB" sz="1800" dirty="0">
                          <a:effectLst/>
                        </a:rPr>
                        <a:t>Who else has gained from your professional development and how?</a:t>
                      </a:r>
                      <a:endParaRPr lang="en-GB" sz="1800" dirty="0">
                        <a:solidFill>
                          <a:srgbClr val="24416A"/>
                        </a:solidFill>
                        <a:effectLst/>
                        <a:latin typeface="Arial"/>
                        <a:ea typeface="Times"/>
                        <a:cs typeface="Times New Roman"/>
                      </a:endParaRPr>
                    </a:p>
                  </a:txBody>
                  <a:tcPr marL="68580" marR="68580" marT="0" marB="0" anchor="ctr"/>
                </a:tc>
              </a:tr>
            </a:tbl>
          </a:graphicData>
        </a:graphic>
      </p:graphicFrame>
    </p:spTree>
    <p:extLst>
      <p:ext uri="{BB962C8B-B14F-4D97-AF65-F5344CB8AC3E}">
        <p14:creationId xmlns:p14="http://schemas.microsoft.com/office/powerpoint/2010/main" val="97389539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p:cNvSpPr>
            <a:spLocks noGrp="1"/>
          </p:cNvSpPr>
          <p:nvPr>
            <p:ph idx="1"/>
          </p:nvPr>
        </p:nvSpPr>
        <p:spPr>
          <a:xfrm>
            <a:off x="468313" y="1196975"/>
            <a:ext cx="8229600" cy="4525963"/>
          </a:xfrm>
        </p:spPr>
        <p:txBody>
          <a:bodyPr/>
          <a:lstStyle/>
          <a:p>
            <a:endParaRPr lang="en-GB" altLang="en-US" sz="2000" smtClean="0"/>
          </a:p>
          <a:p>
            <a:endParaRPr lang="en-GB" altLang="en-US" sz="2000" smtClean="0"/>
          </a:p>
        </p:txBody>
      </p:sp>
      <p:sp>
        <p:nvSpPr>
          <p:cNvPr id="3" name="Title 2"/>
          <p:cNvSpPr>
            <a:spLocks noGrp="1"/>
          </p:cNvSpPr>
          <p:nvPr>
            <p:ph type="title"/>
          </p:nvPr>
        </p:nvSpPr>
        <p:spPr/>
        <p:txBody>
          <a:bodyPr/>
          <a:lstStyle/>
          <a:p>
            <a:pPr>
              <a:defRPr/>
            </a:pPr>
            <a:r>
              <a:rPr lang="en-GB" dirty="0" smtClean="0"/>
              <a:t>Moving forward</a:t>
            </a:r>
            <a:endParaRPr lang="en-GB" dirty="0"/>
          </a:p>
        </p:txBody>
      </p:sp>
      <p:graphicFrame>
        <p:nvGraphicFramePr>
          <p:cNvPr id="4" name="Table 3"/>
          <p:cNvGraphicFramePr>
            <a:graphicFrameLocks noGrp="1"/>
          </p:cNvGraphicFramePr>
          <p:nvPr/>
        </p:nvGraphicFramePr>
        <p:xfrm>
          <a:off x="1835150" y="2276475"/>
          <a:ext cx="5943600" cy="854075"/>
        </p:xfrm>
        <a:graphic>
          <a:graphicData uri="http://schemas.openxmlformats.org/drawingml/2006/table">
            <a:tbl>
              <a:tblPr>
                <a:tableStyleId>{5C22544A-7EE6-4342-B048-85BDC9FD1C3A}</a:tableStyleId>
              </a:tblPr>
              <a:tblGrid>
                <a:gridCol w="5943600"/>
              </a:tblGrid>
              <a:tr h="854075">
                <a:tc>
                  <a:txBody>
                    <a:bodyPr/>
                    <a:lstStyle/>
                    <a:p>
                      <a:pPr marL="215900" indent="-215900">
                        <a:spcAft>
                          <a:spcPts val="0"/>
                        </a:spcAft>
                        <a:tabLst>
                          <a:tab pos="288290" algn="l"/>
                        </a:tabLst>
                      </a:pPr>
                      <a:r>
                        <a:rPr lang="en-GB" sz="2000" dirty="0">
                          <a:effectLst/>
                        </a:rPr>
                        <a:t>Q2 	</a:t>
                      </a:r>
                      <a:r>
                        <a:rPr lang="en-GB" sz="1800" dirty="0">
                          <a:effectLst/>
                        </a:rPr>
                        <a:t>What are the three main areas or topics you wish to develop in the next 12 months and how will you achieve these? </a:t>
                      </a:r>
                      <a:r>
                        <a:rPr lang="en-GB" sz="1800" dirty="0" smtClean="0">
                          <a:effectLst/>
                        </a:rPr>
                        <a:t>  </a:t>
                      </a:r>
                      <a:endParaRPr lang="en-GB" sz="1800" dirty="0">
                        <a:solidFill>
                          <a:srgbClr val="24416A"/>
                        </a:solidFill>
                        <a:effectLst/>
                        <a:latin typeface="Arial"/>
                        <a:ea typeface="Times"/>
                        <a:cs typeface="Times New Roman"/>
                      </a:endParaRPr>
                    </a:p>
                  </a:txBody>
                  <a:tcPr marL="68580" marR="68580" marT="0" marB="0" anchor="ctr"/>
                </a:tc>
              </a:tr>
            </a:tbl>
          </a:graphicData>
        </a:graphic>
      </p:graphicFrame>
      <p:sp>
        <p:nvSpPr>
          <p:cNvPr id="29706" name="Rectangle 1"/>
          <p:cNvSpPr>
            <a:spLocks noChangeArrowheads="1"/>
          </p:cNvSpPr>
          <p:nvPr/>
        </p:nvSpPr>
        <p:spPr bwMode="auto">
          <a:xfrm>
            <a:off x="1600200" y="35464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288925" algn="l"/>
              </a:tabLst>
              <a:defRPr sz="2400">
                <a:solidFill>
                  <a:schemeClr val="tx1"/>
                </a:solidFill>
                <a:latin typeface="Times New Roman" pitchFamily="18" charset="0"/>
              </a:defRPr>
            </a:lvl1pPr>
            <a:lvl2pPr marL="742950" indent="-285750">
              <a:tabLst>
                <a:tab pos="288925" algn="l"/>
              </a:tabLst>
              <a:defRPr sz="2400">
                <a:solidFill>
                  <a:schemeClr val="tx1"/>
                </a:solidFill>
                <a:latin typeface="Times New Roman" pitchFamily="18" charset="0"/>
              </a:defRPr>
            </a:lvl2pPr>
            <a:lvl3pPr marL="1143000" indent="-228600">
              <a:tabLst>
                <a:tab pos="288925" algn="l"/>
              </a:tabLst>
              <a:defRPr sz="2400">
                <a:solidFill>
                  <a:schemeClr val="tx1"/>
                </a:solidFill>
                <a:latin typeface="Times New Roman" pitchFamily="18" charset="0"/>
              </a:defRPr>
            </a:lvl3pPr>
            <a:lvl4pPr marL="1600200" indent="-228600">
              <a:tabLst>
                <a:tab pos="288925" algn="l"/>
              </a:tabLst>
              <a:defRPr sz="2400">
                <a:solidFill>
                  <a:schemeClr val="tx1"/>
                </a:solidFill>
                <a:latin typeface="Times New Roman" pitchFamily="18" charset="0"/>
              </a:defRPr>
            </a:lvl4pPr>
            <a:lvl5pPr marL="2057400" indent="-228600">
              <a:tabLst>
                <a:tab pos="288925" algn="l"/>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288925" algn="l"/>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288925" algn="l"/>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288925" algn="l"/>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288925" algn="l"/>
              </a:tabLst>
              <a:defRPr sz="2400">
                <a:solidFill>
                  <a:schemeClr val="tx1"/>
                </a:solidFill>
                <a:latin typeface="Times New Roman" pitchFamily="18" charset="0"/>
              </a:defRPr>
            </a:lvl9pPr>
          </a:lstStyle>
          <a:p>
            <a:endParaRPr lang="en-US" altLang="en-US"/>
          </a:p>
        </p:txBody>
      </p:sp>
      <p:graphicFrame>
        <p:nvGraphicFramePr>
          <p:cNvPr id="6" name="Table 5"/>
          <p:cNvGraphicFramePr>
            <a:graphicFrameLocks noGrp="1"/>
          </p:cNvGraphicFramePr>
          <p:nvPr/>
        </p:nvGraphicFramePr>
        <p:xfrm>
          <a:off x="755650" y="1484313"/>
          <a:ext cx="5943600" cy="549275"/>
        </p:xfrm>
        <a:graphic>
          <a:graphicData uri="http://schemas.openxmlformats.org/drawingml/2006/table">
            <a:tbl>
              <a:tblPr>
                <a:tableStyleId>{5C22544A-7EE6-4342-B048-85BDC9FD1C3A}</a:tableStyleId>
              </a:tblPr>
              <a:tblGrid>
                <a:gridCol w="5943600"/>
              </a:tblGrid>
              <a:tr h="549275">
                <a:tc>
                  <a:txBody>
                    <a:bodyPr/>
                    <a:lstStyle/>
                    <a:p>
                      <a:pPr marL="215900" indent="-215900">
                        <a:spcAft>
                          <a:spcPts val="0"/>
                        </a:spcAft>
                        <a:tabLst>
                          <a:tab pos="288290" algn="l"/>
                        </a:tabLst>
                      </a:pPr>
                      <a:r>
                        <a:rPr lang="en-GB" sz="1800" dirty="0">
                          <a:effectLst/>
                        </a:rPr>
                        <a:t>Q1  How do you identify your learning and professional development needs?</a:t>
                      </a:r>
                      <a:endParaRPr lang="en-GB" sz="1800" dirty="0">
                        <a:solidFill>
                          <a:srgbClr val="24416A"/>
                        </a:solidFill>
                        <a:effectLst/>
                        <a:latin typeface="Arial"/>
                        <a:ea typeface="Times"/>
                        <a:cs typeface="Times New Roman"/>
                      </a:endParaRPr>
                    </a:p>
                  </a:txBody>
                  <a:tcPr marL="68580" marR="68580" marT="0" marB="0" anchor="ctr"/>
                </a:tc>
              </a:tr>
            </a:tbl>
          </a:graphicData>
        </a:graphic>
      </p:graphicFrame>
      <p:graphicFrame>
        <p:nvGraphicFramePr>
          <p:cNvPr id="7" name="Table 6"/>
          <p:cNvGraphicFramePr>
            <a:graphicFrameLocks noGrp="1"/>
          </p:cNvGraphicFramePr>
          <p:nvPr/>
        </p:nvGraphicFramePr>
        <p:xfrm>
          <a:off x="2411413" y="3549650"/>
          <a:ext cx="4935537" cy="1371600"/>
        </p:xfrm>
        <a:graphic>
          <a:graphicData uri="http://schemas.openxmlformats.org/drawingml/2006/table">
            <a:tbl>
              <a:tblPr>
                <a:tableStyleId>{5C22544A-7EE6-4342-B048-85BDC9FD1C3A}</a:tableStyleId>
              </a:tblPr>
              <a:tblGrid>
                <a:gridCol w="4935537"/>
              </a:tblGrid>
              <a:tr h="950069">
                <a:tc>
                  <a:txBody>
                    <a:bodyPr/>
                    <a:lstStyle/>
                    <a:p>
                      <a:pPr marL="215900" indent="-215900">
                        <a:spcAft>
                          <a:spcPts val="0"/>
                        </a:spcAft>
                        <a:tabLst>
                          <a:tab pos="288290" algn="l"/>
                        </a:tabLst>
                      </a:pPr>
                      <a:r>
                        <a:rPr lang="en-GB" sz="1800" dirty="0">
                          <a:effectLst/>
                        </a:rPr>
                        <a:t/>
                      </a:r>
                      <a:br>
                        <a:rPr lang="en-GB" sz="1800" dirty="0">
                          <a:effectLst/>
                        </a:rPr>
                      </a:br>
                      <a:r>
                        <a:rPr lang="en-GB" sz="1800" dirty="0">
                          <a:effectLst/>
                        </a:rPr>
                        <a:t>Q3  What are the key differences that you plan to make to your role/organisation/clients/customers in the next 12 months?</a:t>
                      </a:r>
                      <a:endParaRPr lang="en-GB" sz="1800" dirty="0">
                        <a:solidFill>
                          <a:srgbClr val="24416A"/>
                        </a:solidFill>
                        <a:effectLst/>
                        <a:latin typeface="Arial"/>
                        <a:ea typeface="Times"/>
                        <a:cs typeface="Times New Roman"/>
                      </a:endParaRPr>
                    </a:p>
                  </a:txBody>
                  <a:tcPr marL="68581" marR="68581" marT="0" marB="0" anchor="ctr"/>
                </a:tc>
              </a:tr>
            </a:tbl>
          </a:graphicData>
        </a:graphic>
      </p:graphicFrame>
      <p:graphicFrame>
        <p:nvGraphicFramePr>
          <p:cNvPr id="8" name="Table 7"/>
          <p:cNvGraphicFramePr>
            <a:graphicFrameLocks noGrp="1"/>
          </p:cNvGraphicFramePr>
          <p:nvPr/>
        </p:nvGraphicFramePr>
        <p:xfrm>
          <a:off x="900113" y="5373688"/>
          <a:ext cx="6334125" cy="549275"/>
        </p:xfrm>
        <a:graphic>
          <a:graphicData uri="http://schemas.openxmlformats.org/drawingml/2006/table">
            <a:tbl>
              <a:tblPr>
                <a:tableStyleId>{5C22544A-7EE6-4342-B048-85BDC9FD1C3A}</a:tableStyleId>
              </a:tblPr>
              <a:tblGrid>
                <a:gridCol w="6334125"/>
              </a:tblGrid>
              <a:tr h="549275">
                <a:tc>
                  <a:txBody>
                    <a:bodyPr/>
                    <a:lstStyle/>
                    <a:p>
                      <a:pPr marL="215900" indent="-215900">
                        <a:spcAft>
                          <a:spcPts val="0"/>
                        </a:spcAft>
                        <a:tabLst>
                          <a:tab pos="288290" algn="l"/>
                        </a:tabLst>
                      </a:pPr>
                      <a:r>
                        <a:rPr lang="en-GB" sz="1800" dirty="0">
                          <a:effectLst/>
                        </a:rPr>
                        <a:t>Q4  When will you next review your professional development needs? </a:t>
                      </a:r>
                      <a:endParaRPr lang="en-GB" sz="1800" dirty="0">
                        <a:solidFill>
                          <a:srgbClr val="24416A"/>
                        </a:solidFill>
                        <a:effectLst/>
                        <a:latin typeface="Arial"/>
                        <a:ea typeface="Times"/>
                        <a:cs typeface="Times New Roman"/>
                      </a:endParaRPr>
                    </a:p>
                  </a:txBody>
                  <a:tcPr marL="68574" marR="68574" marT="0" marB="0" anchor="ctr"/>
                </a:tc>
              </a:tr>
            </a:tbl>
          </a:graphicData>
        </a:graphic>
      </p:graphicFrame>
      <p:sp>
        <p:nvSpPr>
          <p:cNvPr id="29725" name="Rectangle 2"/>
          <p:cNvSpPr>
            <a:spLocks noChangeArrowheads="1"/>
          </p:cNvSpPr>
          <p:nvPr/>
        </p:nvSpPr>
        <p:spPr bwMode="auto">
          <a:xfrm>
            <a:off x="1585913" y="4149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288925" algn="l"/>
              </a:tabLst>
              <a:defRPr sz="2400">
                <a:solidFill>
                  <a:schemeClr val="tx1"/>
                </a:solidFill>
                <a:latin typeface="Times New Roman" pitchFamily="18" charset="0"/>
              </a:defRPr>
            </a:lvl1pPr>
            <a:lvl2pPr marL="742950" indent="-285750">
              <a:tabLst>
                <a:tab pos="288925" algn="l"/>
              </a:tabLst>
              <a:defRPr sz="2400">
                <a:solidFill>
                  <a:schemeClr val="tx1"/>
                </a:solidFill>
                <a:latin typeface="Times New Roman" pitchFamily="18" charset="0"/>
              </a:defRPr>
            </a:lvl2pPr>
            <a:lvl3pPr marL="1143000" indent="-228600">
              <a:tabLst>
                <a:tab pos="288925" algn="l"/>
              </a:tabLst>
              <a:defRPr sz="2400">
                <a:solidFill>
                  <a:schemeClr val="tx1"/>
                </a:solidFill>
                <a:latin typeface="Times New Roman" pitchFamily="18" charset="0"/>
              </a:defRPr>
            </a:lvl3pPr>
            <a:lvl4pPr marL="1600200" indent="-228600">
              <a:tabLst>
                <a:tab pos="288925" algn="l"/>
              </a:tabLst>
              <a:defRPr sz="2400">
                <a:solidFill>
                  <a:schemeClr val="tx1"/>
                </a:solidFill>
                <a:latin typeface="Times New Roman" pitchFamily="18" charset="0"/>
              </a:defRPr>
            </a:lvl4pPr>
            <a:lvl5pPr marL="2057400" indent="-228600">
              <a:tabLst>
                <a:tab pos="288925" algn="l"/>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288925" algn="l"/>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288925" algn="l"/>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288925" algn="l"/>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288925" algn="l"/>
              </a:tabLst>
              <a:defRPr sz="2400">
                <a:solidFill>
                  <a:schemeClr val="tx1"/>
                </a:solidFill>
                <a:latin typeface="Times New Roman" pitchFamily="18" charset="0"/>
              </a:defRPr>
            </a:lvl9pPr>
          </a:lstStyle>
          <a:p>
            <a:endParaRPr lang="en-US" altLang="en-US"/>
          </a:p>
        </p:txBody>
      </p:sp>
    </p:spTree>
    <p:extLst>
      <p:ext uri="{BB962C8B-B14F-4D97-AF65-F5344CB8AC3E}">
        <p14:creationId xmlns:p14="http://schemas.microsoft.com/office/powerpoint/2010/main" val="44447144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1"/>
          <p:cNvPicPr>
            <a:picLocks noGrp="1" noChangeAspect="1"/>
          </p:cNvPicPr>
          <p:nvPr>
            <p:ph idx="1"/>
          </p:nvPr>
        </p:nvPicPr>
        <p:blipFill>
          <a:blip r:embed="rId2"/>
          <a:srcRect/>
          <a:stretch>
            <a:fillRect/>
          </a:stretch>
        </p:blipFill>
        <p:spPr>
          <a:xfrm>
            <a:off x="2411413" y="1412875"/>
            <a:ext cx="4219575" cy="4467225"/>
          </a:xfrm>
        </p:spPr>
      </p:pic>
      <p:sp>
        <p:nvSpPr>
          <p:cNvPr id="3" name="Title 2"/>
          <p:cNvSpPr>
            <a:spLocks noGrp="1"/>
          </p:cNvSpPr>
          <p:nvPr>
            <p:ph type="title"/>
          </p:nvPr>
        </p:nvSpPr>
        <p:spPr/>
        <p:txBody>
          <a:bodyPr>
            <a:noAutofit/>
          </a:bodyPr>
          <a:lstStyle/>
          <a:p>
            <a:pPr algn="ctr">
              <a:defRPr/>
            </a:pPr>
            <a:r>
              <a:rPr lang="en-GB" sz="4000" dirty="0" smtClean="0"/>
              <a:t>Know Thyself - Right Brain Left Brain?</a:t>
            </a:r>
            <a:endParaRPr lang="en-GB" sz="4000" dirty="0"/>
          </a:p>
        </p:txBody>
      </p:sp>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defRPr/>
            </a:pPr>
            <a:r>
              <a:rPr lang="en-GB" sz="4400" dirty="0" smtClean="0"/>
              <a:t>Which are you?</a:t>
            </a:r>
            <a:endParaRPr lang="en-GB" dirty="0"/>
          </a:p>
        </p:txBody>
      </p:sp>
      <p:pic>
        <p:nvPicPr>
          <p:cNvPr id="5" name="Psychology_Brain_Test_-1_[ww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79912" y="1916832"/>
            <a:ext cx="1828800" cy="2286000"/>
          </a:xfrm>
          <a:prstGeom prst="rect">
            <a:avLst/>
          </a:prstGeom>
        </p:spPr>
      </p:pic>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GB" dirty="0" smtClean="0"/>
              <a:t>Left Brain 				Right Brain</a:t>
            </a:r>
            <a:endParaRPr lang="en-GB" dirty="0"/>
          </a:p>
        </p:txBody>
      </p:sp>
      <p:pic>
        <p:nvPicPr>
          <p:cNvPr id="4" name="Content Placeholder 1"/>
          <p:cNvPicPr>
            <a:picLocks noGrp="1" noChangeAspect="1"/>
          </p:cNvPicPr>
          <p:nvPr>
            <p:ph idx="1"/>
          </p:nvPr>
        </p:nvPicPr>
        <p:blipFill>
          <a:blip r:embed="rId2"/>
          <a:srcRect/>
          <a:stretch>
            <a:fillRect/>
          </a:stretch>
        </p:blipFill>
        <p:spPr>
          <a:xfrm>
            <a:off x="2411413" y="1412875"/>
            <a:ext cx="4219575" cy="4467225"/>
          </a:xfrm>
        </p:spPr>
      </p:pic>
      <p:sp>
        <p:nvSpPr>
          <p:cNvPr id="5" name="TextBox 4"/>
          <p:cNvSpPr txBox="1"/>
          <p:nvPr/>
        </p:nvSpPr>
        <p:spPr>
          <a:xfrm>
            <a:off x="6876256" y="1485542"/>
            <a:ext cx="1728192" cy="4216539"/>
          </a:xfrm>
          <a:prstGeom prst="rect">
            <a:avLst/>
          </a:prstGeom>
          <a:noFill/>
        </p:spPr>
        <p:txBody>
          <a:bodyPr wrap="square" rtlCol="0">
            <a:spAutoFit/>
          </a:bodyPr>
          <a:lstStyle/>
          <a:p>
            <a:r>
              <a:rPr lang="en-GB" sz="2000" dirty="0" smtClean="0">
                <a:latin typeface="+mn-lt"/>
              </a:rPr>
              <a:t>Feeling</a:t>
            </a:r>
          </a:p>
          <a:p>
            <a:endParaRPr lang="en-GB" sz="2000" dirty="0">
              <a:latin typeface="+mn-lt"/>
            </a:endParaRPr>
          </a:p>
          <a:p>
            <a:r>
              <a:rPr lang="en-GB" sz="2000" dirty="0" smtClean="0">
                <a:latin typeface="+mn-lt"/>
              </a:rPr>
              <a:t>Big Picture</a:t>
            </a:r>
          </a:p>
          <a:p>
            <a:endParaRPr lang="en-GB" sz="2000" dirty="0">
              <a:latin typeface="+mn-lt"/>
            </a:endParaRPr>
          </a:p>
          <a:p>
            <a:r>
              <a:rPr lang="en-GB" sz="2000" dirty="0" smtClean="0">
                <a:latin typeface="+mn-lt"/>
              </a:rPr>
              <a:t>Imagination Rules</a:t>
            </a:r>
          </a:p>
          <a:p>
            <a:endParaRPr lang="en-GB" sz="2000" dirty="0">
              <a:latin typeface="+mn-lt"/>
            </a:endParaRPr>
          </a:p>
          <a:p>
            <a:r>
              <a:rPr lang="en-GB" sz="2000" dirty="0" smtClean="0">
                <a:latin typeface="+mn-lt"/>
              </a:rPr>
              <a:t>Symbols &amp; Images</a:t>
            </a:r>
          </a:p>
          <a:p>
            <a:endParaRPr lang="en-GB" sz="2000" dirty="0">
              <a:latin typeface="+mn-lt"/>
            </a:endParaRPr>
          </a:p>
          <a:p>
            <a:r>
              <a:rPr lang="en-GB" sz="2000" dirty="0" smtClean="0">
                <a:latin typeface="+mn-lt"/>
              </a:rPr>
              <a:t>Risk-Taking</a:t>
            </a:r>
          </a:p>
          <a:p>
            <a:endParaRPr lang="en-GB" sz="2000" dirty="0">
              <a:latin typeface="+mn-lt"/>
            </a:endParaRPr>
          </a:p>
          <a:p>
            <a:r>
              <a:rPr lang="en-GB" sz="2000" dirty="0" smtClean="0">
                <a:latin typeface="+mn-lt"/>
              </a:rPr>
              <a:t>Creativity</a:t>
            </a:r>
            <a:endParaRPr lang="en-GB" sz="2000" dirty="0">
              <a:latin typeface="+mn-lt"/>
            </a:endParaRPr>
          </a:p>
        </p:txBody>
      </p:sp>
      <p:sp>
        <p:nvSpPr>
          <p:cNvPr id="6" name="TextBox 5"/>
          <p:cNvSpPr txBox="1"/>
          <p:nvPr/>
        </p:nvSpPr>
        <p:spPr>
          <a:xfrm>
            <a:off x="539552" y="1485542"/>
            <a:ext cx="1656184" cy="4154984"/>
          </a:xfrm>
          <a:prstGeom prst="rect">
            <a:avLst/>
          </a:prstGeom>
          <a:noFill/>
        </p:spPr>
        <p:txBody>
          <a:bodyPr wrap="square" rtlCol="0">
            <a:spAutoFit/>
          </a:bodyPr>
          <a:lstStyle/>
          <a:p>
            <a:r>
              <a:rPr lang="en-GB" sz="2000" dirty="0" smtClean="0">
                <a:latin typeface="+mn-lt"/>
              </a:rPr>
              <a:t>Uses Logic</a:t>
            </a:r>
          </a:p>
          <a:p>
            <a:endParaRPr lang="en-GB" sz="2000" dirty="0">
              <a:latin typeface="+mn-lt"/>
            </a:endParaRPr>
          </a:p>
          <a:p>
            <a:r>
              <a:rPr lang="en-GB" sz="2000" dirty="0" smtClean="0">
                <a:latin typeface="+mn-lt"/>
              </a:rPr>
              <a:t>Detail Orientated</a:t>
            </a:r>
          </a:p>
          <a:p>
            <a:endParaRPr lang="en-GB" sz="2000" dirty="0">
              <a:latin typeface="+mn-lt"/>
            </a:endParaRPr>
          </a:p>
          <a:p>
            <a:r>
              <a:rPr lang="en-GB" sz="2000" dirty="0" smtClean="0">
                <a:latin typeface="+mn-lt"/>
              </a:rPr>
              <a:t>Facts Rule</a:t>
            </a:r>
          </a:p>
          <a:p>
            <a:endParaRPr lang="en-GB" sz="2000" dirty="0">
              <a:latin typeface="+mn-lt"/>
            </a:endParaRPr>
          </a:p>
          <a:p>
            <a:r>
              <a:rPr lang="en-GB" sz="2000" dirty="0" smtClean="0">
                <a:latin typeface="+mn-lt"/>
              </a:rPr>
              <a:t>Reality-Based</a:t>
            </a:r>
          </a:p>
          <a:p>
            <a:endParaRPr lang="en-GB" sz="2000" dirty="0">
              <a:latin typeface="+mn-lt"/>
            </a:endParaRPr>
          </a:p>
          <a:p>
            <a:r>
              <a:rPr lang="en-GB" sz="2000" dirty="0" smtClean="0">
                <a:latin typeface="+mn-lt"/>
              </a:rPr>
              <a:t>Safe</a:t>
            </a:r>
          </a:p>
          <a:p>
            <a:endParaRPr lang="en-GB" sz="2000" dirty="0">
              <a:latin typeface="+mn-lt"/>
            </a:endParaRPr>
          </a:p>
          <a:p>
            <a:r>
              <a:rPr lang="en-GB" sz="2000" dirty="0" smtClean="0">
                <a:latin typeface="+mn-lt"/>
              </a:rPr>
              <a:t>Practical</a:t>
            </a:r>
            <a:endParaRPr lang="en-GB" sz="2000" dirty="0">
              <a:latin typeface="+mn-lt"/>
            </a:endParaRPr>
          </a:p>
        </p:txBody>
      </p:sp>
    </p:spTree>
    <p:extLst>
      <p:ext uri="{BB962C8B-B14F-4D97-AF65-F5344CB8AC3E}">
        <p14:creationId xmlns:p14="http://schemas.microsoft.com/office/powerpoint/2010/main" val="4087915560"/>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Learning style  </a:t>
            </a:r>
          </a:p>
          <a:p>
            <a:r>
              <a:rPr lang="en-GB" dirty="0" smtClean="0"/>
              <a:t>Visual, Auditory, </a:t>
            </a:r>
            <a:r>
              <a:rPr lang="en-GB" dirty="0" err="1" smtClean="0"/>
              <a:t>Kinesthetic</a:t>
            </a:r>
            <a:r>
              <a:rPr lang="en-GB" dirty="0" smtClean="0"/>
              <a:t>  - VAK</a:t>
            </a:r>
          </a:p>
          <a:p>
            <a:r>
              <a:rPr lang="en-GB" dirty="0" smtClean="0"/>
              <a:t>Multiple Intelligences</a:t>
            </a:r>
          </a:p>
          <a:p>
            <a:r>
              <a:rPr lang="en-GB" dirty="0" smtClean="0"/>
              <a:t>Personality Type  Myers Briggs Inventory</a:t>
            </a:r>
          </a:p>
          <a:p>
            <a:r>
              <a:rPr lang="en-GB" dirty="0" smtClean="0"/>
              <a:t>Skills , knowledge and Experience</a:t>
            </a:r>
          </a:p>
          <a:p>
            <a:r>
              <a:rPr lang="en-GB" dirty="0" smtClean="0"/>
              <a:t>Inter and Intra personal skills</a:t>
            </a:r>
          </a:p>
          <a:p>
            <a:r>
              <a:rPr lang="en-GB" dirty="0" smtClean="0"/>
              <a:t>Self awareness -  tools</a:t>
            </a:r>
          </a:p>
          <a:p>
            <a:r>
              <a:rPr lang="en-GB" dirty="0" err="1" smtClean="0"/>
              <a:t>Johari</a:t>
            </a:r>
            <a:r>
              <a:rPr lang="en-GB" dirty="0" smtClean="0"/>
              <a:t> window, 360 degree feedback</a:t>
            </a:r>
          </a:p>
          <a:p>
            <a:r>
              <a:rPr lang="en-GB" dirty="0" smtClean="0"/>
              <a:t>Feedback and reflection</a:t>
            </a:r>
          </a:p>
        </p:txBody>
      </p:sp>
      <p:sp>
        <p:nvSpPr>
          <p:cNvPr id="3" name="Title 2"/>
          <p:cNvSpPr>
            <a:spLocks noGrp="1"/>
          </p:cNvSpPr>
          <p:nvPr>
            <p:ph type="title"/>
          </p:nvPr>
        </p:nvSpPr>
        <p:spPr/>
        <p:txBody>
          <a:bodyPr/>
          <a:lstStyle/>
          <a:p>
            <a:r>
              <a:rPr lang="en-GB" dirty="0" smtClean="0"/>
              <a:t>Know thyself</a:t>
            </a:r>
            <a:endParaRPr lang="en-GB" dirty="0"/>
          </a:p>
        </p:txBody>
      </p:sp>
    </p:spTree>
    <p:extLst>
      <p:ext uri="{BB962C8B-B14F-4D97-AF65-F5344CB8AC3E}">
        <p14:creationId xmlns:p14="http://schemas.microsoft.com/office/powerpoint/2010/main" val="3284915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additive="base">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 </a:t>
            </a:r>
            <a:endParaRPr lang="en-GB" sz="2000" dirty="0"/>
          </a:p>
        </p:txBody>
      </p:sp>
      <p:sp>
        <p:nvSpPr>
          <p:cNvPr id="3" name="Title 2"/>
          <p:cNvSpPr>
            <a:spLocks noGrp="1"/>
          </p:cNvSpPr>
          <p:nvPr>
            <p:ph type="title"/>
          </p:nvPr>
        </p:nvSpPr>
        <p:spPr/>
        <p:txBody>
          <a:bodyPr>
            <a:normAutofit fontScale="90000"/>
          </a:bodyPr>
          <a:lstStyle/>
          <a:p>
            <a:r>
              <a:rPr lang="en-GB" sz="4400" dirty="0"/>
              <a:t>New College Durham is in the North East of England</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3140968"/>
            <a:ext cx="4061642" cy="2436985"/>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132856"/>
            <a:ext cx="3168352" cy="3625117"/>
          </a:xfrm>
          <a:prstGeom prst="rect">
            <a:avLst/>
          </a:prstGeom>
          <a:ln>
            <a:noFill/>
          </a:ln>
          <a:effectLst>
            <a:softEdge rad="112500"/>
          </a:effectLst>
        </p:spPr>
      </p:pic>
      <p:cxnSp>
        <p:nvCxnSpPr>
          <p:cNvPr id="10" name="Straight Arrow Connector 9"/>
          <p:cNvCxnSpPr/>
          <p:nvPr/>
        </p:nvCxnSpPr>
        <p:spPr>
          <a:xfrm flipH="1">
            <a:off x="2915816" y="2780928"/>
            <a:ext cx="1656184" cy="108012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74586" y="2388437"/>
            <a:ext cx="2016224" cy="400110"/>
          </a:xfrm>
          <a:prstGeom prst="rect">
            <a:avLst/>
          </a:prstGeom>
          <a:noFill/>
        </p:spPr>
        <p:txBody>
          <a:bodyPr wrap="square" rtlCol="0">
            <a:spAutoFit/>
          </a:bodyPr>
          <a:lstStyle/>
          <a:p>
            <a:r>
              <a:rPr lang="en-GB" sz="2000" dirty="0" smtClean="0">
                <a:latin typeface="Lucida Sans Unicode" panose="020B0602030504020204" pitchFamily="34" charset="0"/>
                <a:cs typeface="Lucida Sans Unicode" panose="020B0602030504020204" pitchFamily="34" charset="0"/>
              </a:rPr>
              <a:t>We are here!</a:t>
            </a:r>
            <a:endParaRPr lang="en-GB" sz="2000"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148257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WOT_Analysis_n_Action_Plan_FM3021_-_Personal_n_P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76375" y="1196975"/>
            <a:ext cx="6034088" cy="4525963"/>
          </a:xfrm>
        </p:spPr>
      </p:pic>
      <p:sp>
        <p:nvSpPr>
          <p:cNvPr id="3" name="Title 2"/>
          <p:cNvSpPr>
            <a:spLocks noGrp="1"/>
          </p:cNvSpPr>
          <p:nvPr>
            <p:ph type="title"/>
          </p:nvPr>
        </p:nvSpPr>
        <p:spPr/>
        <p:txBody>
          <a:bodyPr/>
          <a:lstStyle/>
          <a:p>
            <a:r>
              <a:rPr lang="en-GB" dirty="0" smtClean="0"/>
              <a:t>Personal and Professional Plan</a:t>
            </a:r>
            <a:endParaRPr lang="en-GB" dirty="0"/>
          </a:p>
        </p:txBody>
      </p:sp>
    </p:spTree>
    <p:extLst>
      <p:ext uri="{BB962C8B-B14F-4D97-AF65-F5344CB8AC3E}">
        <p14:creationId xmlns:p14="http://schemas.microsoft.com/office/powerpoint/2010/main" val="82597369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GB" dirty="0" smtClean="0"/>
              <a:t>Any Questions and Thank you</a:t>
            </a:r>
            <a:endParaRPr lang="en-GB" dirty="0"/>
          </a:p>
        </p:txBody>
      </p:sp>
      <p:pic>
        <p:nvPicPr>
          <p:cNvPr id="19460" name="Picture 2" descr="http://www.classroom-teacher-resources.com/image-files/teaching-social-skills-post-it.jpg"/>
          <p:cNvPicPr>
            <a:picLocks noChangeAspect="1" noChangeArrowheads="1"/>
          </p:cNvPicPr>
          <p:nvPr/>
        </p:nvPicPr>
        <p:blipFill>
          <a:blip r:embed="rId2"/>
          <a:srcRect/>
          <a:stretch>
            <a:fillRect/>
          </a:stretch>
        </p:blipFill>
        <p:spPr bwMode="auto">
          <a:xfrm rot="-993535">
            <a:off x="2349200" y="1780600"/>
            <a:ext cx="4548937" cy="3104616"/>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537" indent="0">
              <a:buNone/>
            </a:pPr>
            <a:r>
              <a:rPr lang="en-GB" dirty="0" smtClean="0"/>
              <a:t>On going voluntary and self motivated pursuit of knowledge for either personal or professional reasons.</a:t>
            </a:r>
          </a:p>
          <a:p>
            <a:endParaRPr lang="en-GB" dirty="0"/>
          </a:p>
          <a:p>
            <a:r>
              <a:rPr lang="en-GB" dirty="0" smtClean="0"/>
              <a:t>Therefore it not only enhances social inclusion, active citizenship and personal development but also competitiveness and employability.</a:t>
            </a:r>
            <a:endParaRPr lang="en-GB" dirty="0"/>
          </a:p>
        </p:txBody>
      </p:sp>
      <p:sp>
        <p:nvSpPr>
          <p:cNvPr id="3" name="Title 2"/>
          <p:cNvSpPr>
            <a:spLocks noGrp="1"/>
          </p:cNvSpPr>
          <p:nvPr>
            <p:ph type="title"/>
          </p:nvPr>
        </p:nvSpPr>
        <p:spPr/>
        <p:txBody>
          <a:bodyPr>
            <a:normAutofit/>
          </a:bodyPr>
          <a:lstStyle/>
          <a:p>
            <a:r>
              <a:rPr lang="en-GB" dirty="0" smtClean="0"/>
              <a:t>Lifelong Learning ….</a:t>
            </a:r>
            <a:endParaRPr lang="en-GB" dirty="0"/>
          </a:p>
        </p:txBody>
      </p:sp>
    </p:spTree>
    <p:extLst>
      <p:ext uri="{BB962C8B-B14F-4D97-AF65-F5344CB8AC3E}">
        <p14:creationId xmlns:p14="http://schemas.microsoft.com/office/powerpoint/2010/main" val="2017477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800" decel="100000"/>
                                        <p:tgtEl>
                                          <p:spTgt spid="2">
                                            <p:txEl>
                                              <p:pRg st="2" end="2"/>
                                            </p:txEl>
                                          </p:spTgt>
                                        </p:tgtEl>
                                      </p:cBhvr>
                                    </p:animEffect>
                                    <p:anim calcmode="lin" valueType="num">
                                      <p:cBhvr>
                                        <p:cTn id="18"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smtClean="0"/>
              <a:t>To </a:t>
            </a:r>
            <a:r>
              <a:rPr lang="en-GB" dirty="0"/>
              <a:t>provide outstanding learning and training for individuals, business and the community.</a:t>
            </a:r>
          </a:p>
          <a:p>
            <a:endParaRPr lang="en-GB" dirty="0" smtClean="0"/>
          </a:p>
          <a:p>
            <a:r>
              <a:rPr lang="en-GB" dirty="0" smtClean="0"/>
              <a:t>To </a:t>
            </a:r>
            <a:r>
              <a:rPr lang="en-GB" dirty="0"/>
              <a:t>be recognised as a leading provider of further and higher education, contributing to the social, economic and environmental well being of the region. We will support individuals of all abilities and aspirations to fulfil their potential through learning, achievement and progression.</a:t>
            </a:r>
          </a:p>
        </p:txBody>
      </p:sp>
      <p:sp>
        <p:nvSpPr>
          <p:cNvPr id="3" name="Title 2"/>
          <p:cNvSpPr>
            <a:spLocks noGrp="1"/>
          </p:cNvSpPr>
          <p:nvPr>
            <p:ph type="title"/>
          </p:nvPr>
        </p:nvSpPr>
        <p:spPr/>
        <p:txBody>
          <a:bodyPr/>
          <a:lstStyle/>
          <a:p>
            <a:r>
              <a:rPr lang="en-GB" dirty="0" smtClean="0"/>
              <a:t>Mission of NCD</a:t>
            </a:r>
            <a:endParaRPr lang="en-GB" dirty="0"/>
          </a:p>
        </p:txBody>
      </p:sp>
    </p:spTree>
    <p:extLst>
      <p:ext uri="{BB962C8B-B14F-4D97-AF65-F5344CB8AC3E}">
        <p14:creationId xmlns:p14="http://schemas.microsoft.com/office/powerpoint/2010/main" val="6405894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decel="100000"/>
                                        <p:tgtEl>
                                          <p:spTgt spid="2">
                                            <p:txEl>
                                              <p:pRg st="0" end="0"/>
                                            </p:txEl>
                                          </p:spTgt>
                                        </p:tgtEl>
                                      </p:cBhvr>
                                    </p:animEffect>
                                    <p:anim calcmode="lin" valueType="num">
                                      <p:cBhvr>
                                        <p:cTn id="8"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800" decel="100000"/>
                                        <p:tgtEl>
                                          <p:spTgt spid="2">
                                            <p:txEl>
                                              <p:pRg st="2" end="2"/>
                                            </p:txEl>
                                          </p:spTgt>
                                        </p:tgtEl>
                                      </p:cBhvr>
                                    </p:animEffect>
                                    <p:anim calcmode="lin" valueType="num">
                                      <p:cBhvr>
                                        <p:cTn id="18"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idx="1"/>
          </p:nvPr>
        </p:nvSpPr>
        <p:spPr/>
        <p:txBody>
          <a:bodyPr>
            <a:normAutofit/>
          </a:bodyPr>
          <a:lstStyle/>
          <a:p>
            <a:r>
              <a:rPr lang="en-GB" altLang="en-US" sz="2400" dirty="0" smtClean="0"/>
              <a:t>Investors in People Standard</a:t>
            </a:r>
          </a:p>
          <a:p>
            <a:r>
              <a:rPr lang="en-GB" altLang="en-US" sz="2400" dirty="0" smtClean="0"/>
              <a:t>Lifelong Learning Policy/Steering Group</a:t>
            </a:r>
          </a:p>
          <a:p>
            <a:r>
              <a:rPr lang="en-GB" altLang="en-US" sz="2400" dirty="0" smtClean="0"/>
              <a:t>Training Plan and Priorities</a:t>
            </a:r>
          </a:p>
          <a:p>
            <a:r>
              <a:rPr lang="en-GB" altLang="en-US" sz="2400" dirty="0" smtClean="0"/>
              <a:t>Probationary Review/Appraisal</a:t>
            </a:r>
          </a:p>
          <a:p>
            <a:r>
              <a:rPr lang="en-GB" altLang="en-US" sz="2400" dirty="0" smtClean="0"/>
              <a:t>Lifelong Learning </a:t>
            </a:r>
            <a:r>
              <a:rPr lang="en-GB" altLang="en-US" sz="2400" dirty="0"/>
              <a:t>B</a:t>
            </a:r>
            <a:r>
              <a:rPr lang="en-GB" altLang="en-US" sz="2400" dirty="0" smtClean="0"/>
              <a:t>udget</a:t>
            </a:r>
          </a:p>
          <a:p>
            <a:r>
              <a:rPr lang="en-GB" altLang="en-US" sz="2400" dirty="0" smtClean="0"/>
              <a:t>Leadership &amp; Management/Succession </a:t>
            </a:r>
            <a:r>
              <a:rPr lang="en-GB" altLang="en-US" sz="2400" dirty="0"/>
              <a:t>P</a:t>
            </a:r>
            <a:r>
              <a:rPr lang="en-GB" altLang="en-US" sz="2400" dirty="0" smtClean="0"/>
              <a:t>lanning</a:t>
            </a:r>
          </a:p>
          <a:p>
            <a:r>
              <a:rPr lang="en-GB" altLang="en-US" sz="2400" smtClean="0"/>
              <a:t>Staff Development Days</a:t>
            </a:r>
            <a:r>
              <a:rPr lang="en-GB" altLang="en-US" sz="2400" dirty="0" smtClean="0"/>
              <a:t>/ Internal </a:t>
            </a:r>
            <a:r>
              <a:rPr lang="en-GB" altLang="en-US" sz="2400" dirty="0"/>
              <a:t>P</a:t>
            </a:r>
            <a:r>
              <a:rPr lang="en-GB" altLang="en-US" sz="2400" dirty="0" smtClean="0"/>
              <a:t>ractitioners</a:t>
            </a:r>
          </a:p>
          <a:p>
            <a:r>
              <a:rPr lang="en-GB" altLang="en-US" sz="2400" dirty="0" smtClean="0"/>
              <a:t>External Training</a:t>
            </a:r>
          </a:p>
          <a:p>
            <a:r>
              <a:rPr lang="en-GB" altLang="en-US" sz="2400" dirty="0" smtClean="0"/>
              <a:t>Management Systems </a:t>
            </a:r>
          </a:p>
          <a:p>
            <a:r>
              <a:rPr lang="en-GB" altLang="en-US" sz="2400" dirty="0" smtClean="0"/>
              <a:t>Continuing Professional Development</a:t>
            </a:r>
          </a:p>
          <a:p>
            <a:endParaRPr lang="en-GB" altLang="en-US" dirty="0" smtClean="0"/>
          </a:p>
          <a:p>
            <a:endParaRPr lang="en-GB" altLang="en-US" dirty="0"/>
          </a:p>
          <a:p>
            <a:endParaRPr lang="en-GB" altLang="en-US" dirty="0" smtClean="0"/>
          </a:p>
          <a:p>
            <a:endParaRPr lang="en-GB" altLang="en-US" dirty="0"/>
          </a:p>
          <a:p>
            <a:endParaRPr lang="en-GB" altLang="en-US" dirty="0" smtClean="0"/>
          </a:p>
        </p:txBody>
      </p:sp>
      <p:sp>
        <p:nvSpPr>
          <p:cNvPr id="2" name="Title 1"/>
          <p:cNvSpPr>
            <a:spLocks noGrp="1"/>
          </p:cNvSpPr>
          <p:nvPr>
            <p:ph type="title"/>
          </p:nvPr>
        </p:nvSpPr>
        <p:spPr/>
        <p:txBody>
          <a:bodyPr>
            <a:normAutofit fontScale="90000"/>
          </a:bodyPr>
          <a:lstStyle/>
          <a:p>
            <a:pPr>
              <a:defRPr/>
            </a:pPr>
            <a:r>
              <a:rPr lang="en-GB" dirty="0" smtClean="0"/>
              <a:t>Lifelong Learning Strategy at NCD</a:t>
            </a:r>
            <a:endParaRPr lang="en-GB" dirty="0"/>
          </a:p>
        </p:txBody>
      </p:sp>
    </p:spTree>
    <p:extLst>
      <p:ext uri="{BB962C8B-B14F-4D97-AF65-F5344CB8AC3E}">
        <p14:creationId xmlns:p14="http://schemas.microsoft.com/office/powerpoint/2010/main" val="2382287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338">
                                            <p:txEl>
                                              <p:pRg st="1" end="1"/>
                                            </p:txEl>
                                          </p:spTgt>
                                        </p:tgtEl>
                                        <p:attrNameLst>
                                          <p:attrName>style.visibility</p:attrName>
                                        </p:attrNameLst>
                                      </p:cBhvr>
                                      <p:to>
                                        <p:strVal val="visible"/>
                                      </p:to>
                                    </p:set>
                                    <p:anim calcmode="lin" valueType="num">
                                      <p:cBhvr additive="base">
                                        <p:cTn id="13" dur="500" fill="hold"/>
                                        <p:tgtEl>
                                          <p:spTgt spid="1433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338">
                                            <p:txEl>
                                              <p:pRg st="2" end="2"/>
                                            </p:txEl>
                                          </p:spTgt>
                                        </p:tgtEl>
                                        <p:attrNameLst>
                                          <p:attrName>style.visibility</p:attrName>
                                        </p:attrNameLst>
                                      </p:cBhvr>
                                      <p:to>
                                        <p:strVal val="visible"/>
                                      </p:to>
                                    </p:set>
                                    <p:anim calcmode="lin" valueType="num">
                                      <p:cBhvr additive="base">
                                        <p:cTn id="19" dur="500" fill="hold"/>
                                        <p:tgtEl>
                                          <p:spTgt spid="1433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338">
                                            <p:txEl>
                                              <p:pRg st="3" end="3"/>
                                            </p:txEl>
                                          </p:spTgt>
                                        </p:tgtEl>
                                        <p:attrNameLst>
                                          <p:attrName>style.visibility</p:attrName>
                                        </p:attrNameLst>
                                      </p:cBhvr>
                                      <p:to>
                                        <p:strVal val="visible"/>
                                      </p:to>
                                    </p:set>
                                    <p:anim calcmode="lin" valueType="num">
                                      <p:cBhvr additive="base">
                                        <p:cTn id="25" dur="500" fill="hold"/>
                                        <p:tgtEl>
                                          <p:spTgt spid="1433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338">
                                            <p:txEl>
                                              <p:pRg st="4" end="4"/>
                                            </p:txEl>
                                          </p:spTgt>
                                        </p:tgtEl>
                                        <p:attrNameLst>
                                          <p:attrName>style.visibility</p:attrName>
                                        </p:attrNameLst>
                                      </p:cBhvr>
                                      <p:to>
                                        <p:strVal val="visible"/>
                                      </p:to>
                                    </p:set>
                                    <p:anim calcmode="lin" valueType="num">
                                      <p:cBhvr additive="base">
                                        <p:cTn id="31" dur="500" fill="hold"/>
                                        <p:tgtEl>
                                          <p:spTgt spid="1433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338">
                                            <p:txEl>
                                              <p:pRg st="5" end="5"/>
                                            </p:txEl>
                                          </p:spTgt>
                                        </p:tgtEl>
                                        <p:attrNameLst>
                                          <p:attrName>style.visibility</p:attrName>
                                        </p:attrNameLst>
                                      </p:cBhvr>
                                      <p:to>
                                        <p:strVal val="visible"/>
                                      </p:to>
                                    </p:set>
                                    <p:anim calcmode="lin" valueType="num">
                                      <p:cBhvr additive="base">
                                        <p:cTn id="37" dur="500" fill="hold"/>
                                        <p:tgtEl>
                                          <p:spTgt spid="1433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338">
                                            <p:txEl>
                                              <p:pRg st="6" end="6"/>
                                            </p:txEl>
                                          </p:spTgt>
                                        </p:tgtEl>
                                        <p:attrNameLst>
                                          <p:attrName>style.visibility</p:attrName>
                                        </p:attrNameLst>
                                      </p:cBhvr>
                                      <p:to>
                                        <p:strVal val="visible"/>
                                      </p:to>
                                    </p:set>
                                    <p:anim calcmode="lin" valueType="num">
                                      <p:cBhvr additive="base">
                                        <p:cTn id="43" dur="500" fill="hold"/>
                                        <p:tgtEl>
                                          <p:spTgt spid="1433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33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4338">
                                            <p:txEl>
                                              <p:pRg st="7" end="7"/>
                                            </p:txEl>
                                          </p:spTgt>
                                        </p:tgtEl>
                                        <p:attrNameLst>
                                          <p:attrName>style.visibility</p:attrName>
                                        </p:attrNameLst>
                                      </p:cBhvr>
                                      <p:to>
                                        <p:strVal val="visible"/>
                                      </p:to>
                                    </p:set>
                                    <p:anim calcmode="lin" valueType="num">
                                      <p:cBhvr additive="base">
                                        <p:cTn id="49" dur="500" fill="hold"/>
                                        <p:tgtEl>
                                          <p:spTgt spid="1433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33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4338">
                                            <p:txEl>
                                              <p:pRg st="8" end="8"/>
                                            </p:txEl>
                                          </p:spTgt>
                                        </p:tgtEl>
                                        <p:attrNameLst>
                                          <p:attrName>style.visibility</p:attrName>
                                        </p:attrNameLst>
                                      </p:cBhvr>
                                      <p:to>
                                        <p:strVal val="visible"/>
                                      </p:to>
                                    </p:set>
                                    <p:anim calcmode="lin" valueType="num">
                                      <p:cBhvr additive="base">
                                        <p:cTn id="55" dur="500" fill="hold"/>
                                        <p:tgtEl>
                                          <p:spTgt spid="1433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33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338">
                                            <p:txEl>
                                              <p:pRg st="9" end="9"/>
                                            </p:txEl>
                                          </p:spTgt>
                                        </p:tgtEl>
                                        <p:attrNameLst>
                                          <p:attrName>style.visibility</p:attrName>
                                        </p:attrNameLst>
                                      </p:cBhvr>
                                      <p:to>
                                        <p:strVal val="visible"/>
                                      </p:to>
                                    </p:set>
                                    <p:anim calcmode="lin" valueType="num">
                                      <p:cBhvr additive="base">
                                        <p:cTn id="61" dur="500" fill="hold"/>
                                        <p:tgtEl>
                                          <p:spTgt spid="14338">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33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709613" y="195263"/>
            <a:ext cx="7823200" cy="354012"/>
          </a:xfrm>
          <a:prstGeom prst="rect">
            <a:avLst/>
          </a:prstGeom>
        </p:spPr>
        <p:txBody>
          <a:bodyPr/>
          <a:lstStyle/>
          <a:p>
            <a:pPr>
              <a:lnSpc>
                <a:spcPct val="90000"/>
              </a:lnSpc>
              <a:defRPr/>
            </a:pPr>
            <a:r>
              <a:rPr lang="en-GB" sz="3200" b="1" kern="0" dirty="0" smtClean="0">
                <a:latin typeface="+mj-lt"/>
                <a:ea typeface="+mj-ea"/>
                <a:cs typeface="+mj-cs"/>
              </a:rPr>
              <a:t>Staff Development Programme </a:t>
            </a:r>
            <a:endParaRPr lang="en-GB" sz="3200" b="1" kern="0" dirty="0">
              <a:latin typeface="+mj-lt"/>
              <a:ea typeface="+mj-ea"/>
              <a:cs typeface="+mj-cs"/>
            </a:endParaRPr>
          </a:p>
        </p:txBody>
      </p:sp>
      <p:sp>
        <p:nvSpPr>
          <p:cNvPr id="7" name="Cloud 6"/>
          <p:cNvSpPr/>
          <p:nvPr/>
        </p:nvSpPr>
        <p:spPr bwMode="auto">
          <a:xfrm>
            <a:off x="2555875" y="5645150"/>
            <a:ext cx="2655888" cy="719138"/>
          </a:xfrm>
          <a:prstGeom prst="cloud">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0" tIns="0" rIns="0" bIns="0" anchor="ctr"/>
          <a:lstStyle/>
          <a:p>
            <a:pPr>
              <a:defRPr/>
            </a:pPr>
            <a:endParaRPr lang="en-GB" sz="1400" b="1" dirty="0">
              <a:latin typeface="Arial" charset="0"/>
              <a:ea typeface="ＭＳ Ｐゴシック" pitchFamily="1" charset="-128"/>
            </a:endParaRPr>
          </a:p>
          <a:p>
            <a:pPr>
              <a:defRPr/>
            </a:pPr>
            <a:r>
              <a:rPr lang="en-GB" sz="1400" b="1" dirty="0">
                <a:latin typeface="Arial" charset="0"/>
                <a:ea typeface="ＭＳ Ｐゴシック" pitchFamily="1" charset="-128"/>
              </a:rPr>
              <a:t>Improvement plans</a:t>
            </a:r>
          </a:p>
          <a:p>
            <a:pPr>
              <a:defRPr/>
            </a:pPr>
            <a:endParaRPr lang="en-GB" sz="1400" b="1" dirty="0">
              <a:latin typeface="Arial" charset="0"/>
              <a:ea typeface="ＭＳ Ｐゴシック" pitchFamily="1" charset="-128"/>
            </a:endParaRPr>
          </a:p>
        </p:txBody>
      </p:sp>
      <p:sp>
        <p:nvSpPr>
          <p:cNvPr id="13" name="Text Box 5"/>
          <p:cNvSpPr txBox="1">
            <a:spLocks noChangeArrowheads="1"/>
          </p:cNvSpPr>
          <p:nvPr/>
        </p:nvSpPr>
        <p:spPr bwMode="auto">
          <a:xfrm>
            <a:off x="4342558" y="3426789"/>
            <a:ext cx="3499547" cy="1860602"/>
          </a:xfrm>
          <a:prstGeom prst="roundRect">
            <a:avLst/>
          </a:prstGeom>
          <a:solidFill>
            <a:schemeClr val="accent6">
              <a:lumMod val="60000"/>
              <a:lumOff val="40000"/>
            </a:schemeClr>
          </a:solidFill>
          <a:ln w="9525">
            <a:solidFill>
              <a:schemeClr val="tx2"/>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defRPr/>
            </a:pPr>
            <a:r>
              <a:rPr lang="en-GB" sz="15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Staff Development 22 January 2014</a:t>
            </a:r>
          </a:p>
          <a:p>
            <a:pPr marL="171450" indent="-171450">
              <a:buFont typeface="Arial" pitchFamily="34" charset="0"/>
              <a:buChar char="•"/>
              <a:defRPr/>
            </a:pPr>
            <a:endPar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endParaRPr>
          </a:p>
          <a:p>
            <a:pPr marL="171450" indent="-171450">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Problem solving</a:t>
            </a:r>
          </a:p>
          <a:p>
            <a:pPr marL="171450" indent="-171450">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Root cause analysis</a:t>
            </a:r>
          </a:p>
          <a:p>
            <a:pPr marL="171450" indent="-171450">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Corrective actions,</a:t>
            </a:r>
          </a:p>
          <a:p>
            <a:pPr marL="171450" indent="-171450">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Standardisation</a:t>
            </a:r>
          </a:p>
          <a:p>
            <a:pPr marL="171450" indent="-171450">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Workplace improvement project </a:t>
            </a:r>
          </a:p>
          <a:p>
            <a:pPr>
              <a:defRPr/>
            </a:pPr>
            <a:r>
              <a:rPr lang="en-GB" sz="1200" b="1" i="1"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 </a:t>
            </a:r>
          </a:p>
        </p:txBody>
      </p:sp>
      <p:sp>
        <p:nvSpPr>
          <p:cNvPr id="14" name="Text Box 7"/>
          <p:cNvSpPr txBox="1">
            <a:spLocks noChangeArrowheads="1"/>
          </p:cNvSpPr>
          <p:nvPr/>
        </p:nvSpPr>
        <p:spPr bwMode="auto">
          <a:xfrm>
            <a:off x="382955" y="3164086"/>
            <a:ext cx="3384000" cy="2137122"/>
          </a:xfrm>
          <a:prstGeom prst="roundRect">
            <a:avLst/>
          </a:prstGeom>
          <a:solidFill>
            <a:schemeClr val="accent1">
              <a:lumMod val="60000"/>
              <a:lumOff val="40000"/>
            </a:schemeClr>
          </a:solidFill>
          <a:ln w="9525">
            <a:solidFill>
              <a:schemeClr val="tx2"/>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defRPr/>
            </a:pPr>
            <a:r>
              <a:rPr lang="en-GB" sz="14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Staff Development 27 March 2014</a:t>
            </a:r>
          </a:p>
          <a:p>
            <a:pPr>
              <a:defRPr/>
            </a:pPr>
            <a:endParaRPr lang="en-GB" sz="1200" b="1" i="1"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endParaRPr>
          </a:p>
          <a:p>
            <a:pPr marL="285750" indent="-285750">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Effective communication</a:t>
            </a:r>
          </a:p>
          <a:p>
            <a:pPr>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      Using influence teamwork </a:t>
            </a:r>
          </a:p>
          <a:p>
            <a:pPr>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      Cross functional team roles </a:t>
            </a:r>
          </a:p>
          <a:p>
            <a:pPr>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      Self- awareness</a:t>
            </a:r>
          </a:p>
          <a:p>
            <a:pPr>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      Exploring obstacles to working together</a:t>
            </a:r>
          </a:p>
          <a:p>
            <a:pPr>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latin typeface="Arial" pitchFamily="34" charset="0"/>
                <a:ea typeface="ＭＳ Ｐゴシック" pitchFamily="1" charset="-128"/>
                <a:cs typeface="Arial" pitchFamily="34" charset="0"/>
              </a:rPr>
              <a:t>       Future actions</a:t>
            </a:r>
          </a:p>
          <a:p>
            <a:pPr>
              <a:defRPr/>
            </a:pPr>
            <a:endParaRPr lang="en-GB" sz="1200" dirty="0">
              <a:latin typeface="Arial" pitchFamily="34" charset="0"/>
              <a:ea typeface="ＭＳ Ｐゴシック" pitchFamily="1" charset="-128"/>
              <a:cs typeface="Arial" pitchFamily="34" charset="0"/>
            </a:endParaRPr>
          </a:p>
          <a:p>
            <a:pPr>
              <a:defRPr/>
            </a:pPr>
            <a:endParaRPr lang="en-GB" sz="1400" dirty="0">
              <a:latin typeface="Arial" pitchFamily="34" charset="0"/>
              <a:ea typeface="ＭＳ Ｐゴシック" pitchFamily="1" charset="-128"/>
              <a:cs typeface="Arial" pitchFamily="34" charset="0"/>
            </a:endParaRPr>
          </a:p>
          <a:p>
            <a:pPr>
              <a:defRPr/>
            </a:pPr>
            <a:endParaRPr lang="en-GB" sz="1400" dirty="0">
              <a:ea typeface="ＭＳ Ｐゴシック" pitchFamily="1" charset="-128"/>
              <a:cs typeface="Arial" pitchFamily="34" charset="0"/>
            </a:endParaRPr>
          </a:p>
          <a:p>
            <a:pPr>
              <a:buFont typeface="Arial" pitchFamily="34" charset="0"/>
              <a:buChar char="•"/>
              <a:defRPr/>
            </a:pPr>
            <a:endParaRPr lang="en-GB" sz="1400" b="1" i="1" dirty="0">
              <a:ea typeface="ＭＳ Ｐゴシック" pitchFamily="1" charset="-128"/>
              <a:cs typeface="Arial" pitchFamily="34" charset="0"/>
            </a:endParaRPr>
          </a:p>
          <a:p>
            <a:pPr>
              <a:defRPr/>
            </a:pPr>
            <a:r>
              <a:rPr lang="en-GB" sz="1300" b="1" i="1" dirty="0">
                <a:ea typeface="ＭＳ Ｐゴシック" pitchFamily="1" charset="-128"/>
                <a:cs typeface="Arial" pitchFamily="34" charset="0"/>
              </a:rPr>
              <a:t>   </a:t>
            </a:r>
          </a:p>
        </p:txBody>
      </p:sp>
      <p:sp>
        <p:nvSpPr>
          <p:cNvPr id="15" name="Text Box 7"/>
          <p:cNvSpPr txBox="1">
            <a:spLocks noChangeArrowheads="1"/>
          </p:cNvSpPr>
          <p:nvPr/>
        </p:nvSpPr>
        <p:spPr bwMode="auto">
          <a:xfrm>
            <a:off x="4342558" y="791816"/>
            <a:ext cx="3312000" cy="2072864"/>
          </a:xfrm>
          <a:prstGeom prst="roundRect">
            <a:avLst/>
          </a:prstGeom>
          <a:solidFill>
            <a:srgbClr val="CC66FF"/>
          </a:solidFill>
          <a:ln w="9525">
            <a:solidFill>
              <a:schemeClr val="tx2"/>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algn="r"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algn="r"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algn="r"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algn="r"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eaLnBrk="1" hangingPunct="1">
              <a:defRPr/>
            </a:pPr>
            <a:r>
              <a:rPr lang="en-GB" sz="1400" dirty="0" smtClean="0">
                <a:solidFill>
                  <a:schemeClr val="tx2">
                    <a:lumMod val="10000"/>
                  </a:schemeClr>
                </a:solidFill>
                <a:effectLst>
                  <a:outerShdw blurRad="38100" dist="38100" dir="2700000" algn="tl">
                    <a:srgbClr val="000000">
                      <a:alpha val="43137"/>
                    </a:srgbClr>
                  </a:outerShdw>
                </a:effectLst>
                <a:cs typeface="Arial" pitchFamily="34" charset="0"/>
              </a:rPr>
              <a:t>Staff Development 25 October  2013</a:t>
            </a:r>
          </a:p>
          <a:p>
            <a:pPr eaLnBrk="1" hangingPunct="1">
              <a:buFont typeface="Arial" pitchFamily="34" charset="0"/>
              <a:buChar char="•"/>
              <a:defRPr/>
            </a:pPr>
            <a:endParaRPr lang="en-GB" sz="1200" i="1" dirty="0" smtClean="0">
              <a:solidFill>
                <a:schemeClr val="tx2">
                  <a:lumMod val="10000"/>
                </a:schemeClr>
              </a:solidFill>
              <a:effectLst>
                <a:outerShdw blurRad="38100" dist="38100" dir="2700000" algn="tl">
                  <a:srgbClr val="000000">
                    <a:alpha val="43137"/>
                  </a:srgbClr>
                </a:outerShdw>
              </a:effectLst>
              <a:cs typeface="Arial" pitchFamily="34" charset="0"/>
            </a:endParaRPr>
          </a:p>
          <a:p>
            <a:pPr marL="171450" indent="-171450">
              <a:buFont typeface="Arial" pitchFamily="34" charset="0"/>
              <a:buChar char="•"/>
              <a:defRPr/>
            </a:pPr>
            <a:r>
              <a:rPr lang="en-GB" sz="1200" dirty="0" smtClean="0">
                <a:solidFill>
                  <a:schemeClr val="tx2">
                    <a:lumMod val="10000"/>
                  </a:schemeClr>
                </a:solidFill>
                <a:effectLst>
                  <a:outerShdw blurRad="38100" dist="38100" dir="2700000" algn="tl">
                    <a:srgbClr val="000000">
                      <a:alpha val="43137"/>
                    </a:srgbClr>
                  </a:outerShdw>
                </a:effectLst>
                <a:ea typeface="ＭＳ Ｐゴシック" pitchFamily="1" charset="-128"/>
                <a:cs typeface="Arial" pitchFamily="34" charset="0"/>
              </a:rPr>
              <a:t>Introductions to concepts, </a:t>
            </a:r>
          </a:p>
          <a:p>
            <a:pPr marL="171450" indent="-171450">
              <a:buFont typeface="Arial" pitchFamily="34" charset="0"/>
              <a:buChar char="•"/>
              <a:defRPr/>
            </a:pPr>
            <a:r>
              <a:rPr lang="en-GB" sz="1200" dirty="0">
                <a:solidFill>
                  <a:schemeClr val="tx2">
                    <a:lumMod val="10000"/>
                  </a:schemeClr>
                </a:solidFill>
                <a:effectLst>
                  <a:outerShdw blurRad="38100" dist="38100" dir="2700000" algn="tl">
                    <a:srgbClr val="000000">
                      <a:alpha val="43137"/>
                    </a:srgbClr>
                  </a:outerShdw>
                </a:effectLst>
                <a:ea typeface="ＭＳ Ｐゴシック" pitchFamily="1" charset="-128"/>
                <a:cs typeface="Arial" pitchFamily="34" charset="0"/>
              </a:rPr>
              <a:t>R</a:t>
            </a:r>
            <a:r>
              <a:rPr lang="en-GB" sz="1200" dirty="0" smtClean="0">
                <a:solidFill>
                  <a:schemeClr val="tx2">
                    <a:lumMod val="10000"/>
                  </a:schemeClr>
                </a:solidFill>
                <a:effectLst>
                  <a:outerShdw blurRad="38100" dist="38100" dir="2700000" algn="tl">
                    <a:srgbClr val="000000">
                      <a:alpha val="43137"/>
                    </a:srgbClr>
                  </a:outerShdw>
                </a:effectLst>
                <a:ea typeface="ＭＳ Ｐゴシック" pitchFamily="1" charset="-128"/>
                <a:cs typeface="Arial" pitchFamily="34" charset="0"/>
              </a:rPr>
              <a:t>oles and responsibilities </a:t>
            </a:r>
          </a:p>
          <a:p>
            <a:pPr marL="171450" indent="-171450">
              <a:buFont typeface="Arial" pitchFamily="34" charset="0"/>
              <a:buChar char="•"/>
              <a:defRPr/>
            </a:pPr>
            <a:r>
              <a:rPr lang="en-GB" sz="1200" dirty="0" smtClean="0">
                <a:solidFill>
                  <a:schemeClr val="tx2">
                    <a:lumMod val="10000"/>
                  </a:schemeClr>
                </a:solidFill>
                <a:effectLst>
                  <a:outerShdw blurRad="38100" dist="38100" dir="2700000" algn="tl">
                    <a:srgbClr val="000000">
                      <a:alpha val="43137"/>
                    </a:srgbClr>
                  </a:outerShdw>
                </a:effectLst>
                <a:ea typeface="ＭＳ Ｐゴシック" pitchFamily="1" charset="-128"/>
                <a:cs typeface="Arial" pitchFamily="34" charset="0"/>
              </a:rPr>
              <a:t>Who are our customers</a:t>
            </a:r>
          </a:p>
          <a:p>
            <a:pPr marL="171450" indent="-171450">
              <a:buFont typeface="Arial" pitchFamily="34" charset="0"/>
              <a:buChar char="•"/>
              <a:defRPr/>
            </a:pPr>
            <a:r>
              <a:rPr lang="en-GB" sz="1200" dirty="0" smtClean="0">
                <a:solidFill>
                  <a:schemeClr val="tx2">
                    <a:lumMod val="10000"/>
                  </a:schemeClr>
                </a:solidFill>
                <a:effectLst>
                  <a:outerShdw blurRad="38100" dist="38100" dir="2700000" algn="tl">
                    <a:srgbClr val="000000">
                      <a:alpha val="43137"/>
                    </a:srgbClr>
                  </a:outerShdw>
                </a:effectLst>
                <a:ea typeface="ＭＳ Ｐゴシック" pitchFamily="1" charset="-128"/>
                <a:cs typeface="Arial" pitchFamily="34" charset="0"/>
              </a:rPr>
              <a:t>How we can get better ? - continuous improvement principles</a:t>
            </a:r>
          </a:p>
          <a:p>
            <a:pPr marL="171450" indent="-171450">
              <a:buFont typeface="Arial" pitchFamily="34" charset="0"/>
              <a:buChar char="•"/>
              <a:defRPr/>
            </a:pPr>
            <a:r>
              <a:rPr lang="en-GB" sz="1200" dirty="0" smtClean="0">
                <a:solidFill>
                  <a:schemeClr val="tx2">
                    <a:lumMod val="10000"/>
                  </a:schemeClr>
                </a:solidFill>
                <a:effectLst>
                  <a:outerShdw blurRad="38100" dist="38100" dir="2700000" algn="tl">
                    <a:srgbClr val="000000">
                      <a:alpha val="43137"/>
                    </a:srgbClr>
                  </a:outerShdw>
                </a:effectLst>
                <a:ea typeface="ＭＳ Ｐゴシック" pitchFamily="1" charset="-128"/>
                <a:cs typeface="Arial" pitchFamily="34" charset="0"/>
              </a:rPr>
              <a:t>Identify opportunities</a:t>
            </a:r>
          </a:p>
          <a:p>
            <a:pPr>
              <a:defRPr/>
            </a:pPr>
            <a:endParaRPr lang="en-GB" sz="1300" b="1" dirty="0" smtClean="0">
              <a:ea typeface="ＭＳ Ｐゴシック" pitchFamily="1" charset="-128"/>
              <a:cs typeface="Arial" pitchFamily="34" charset="0"/>
            </a:endParaRPr>
          </a:p>
          <a:p>
            <a:pPr eaLnBrk="1" hangingPunct="1">
              <a:defRPr/>
            </a:pPr>
            <a:endParaRPr lang="en-GB" sz="1400" dirty="0" smtClean="0">
              <a:cs typeface="Arial" pitchFamily="34" charset="0"/>
            </a:endParaRPr>
          </a:p>
          <a:p>
            <a:pPr eaLnBrk="1" hangingPunct="1">
              <a:defRPr/>
            </a:pPr>
            <a:endParaRPr lang="en-GB" sz="1400" dirty="0" smtClean="0">
              <a:latin typeface="Calibri" pitchFamily="34" charset="0"/>
            </a:endParaRPr>
          </a:p>
        </p:txBody>
      </p:sp>
      <p:sp>
        <p:nvSpPr>
          <p:cNvPr id="17" name="AutoShape 12"/>
          <p:cNvSpPr>
            <a:spLocks noChangeArrowheads="1"/>
          </p:cNvSpPr>
          <p:nvPr/>
        </p:nvSpPr>
        <p:spPr bwMode="auto">
          <a:xfrm rot="16200000">
            <a:off x="1214201" y="2741086"/>
            <a:ext cx="360612" cy="396000"/>
          </a:xfrm>
          <a:prstGeom prst="notchedRightArrow">
            <a:avLst/>
          </a:prstGeom>
          <a:solidFill>
            <a:srgbClr val="92D050"/>
          </a:solidFill>
          <a:ln w="9525">
            <a:solidFill>
              <a:srgbClr val="00B050"/>
            </a:solidFill>
            <a:miter lim="800000"/>
            <a:headEnd/>
            <a:tailEnd/>
          </a:ln>
          <a:scene3d>
            <a:camera prst="orthographicFront"/>
            <a:lightRig rig="threePt" dir="t"/>
          </a:scene3d>
          <a:sp3d>
            <a:bevelT/>
          </a:sp3d>
        </p:spPr>
        <p:txBody>
          <a:bodyPr/>
          <a:lstStyle/>
          <a:p>
            <a:pPr>
              <a:defRPr/>
            </a:pPr>
            <a:endParaRPr lang="en-US" b="1" dirty="0">
              <a:solidFill>
                <a:schemeClr val="bg1"/>
              </a:solidFill>
              <a:latin typeface="Calibri" pitchFamily="34" charset="0"/>
              <a:ea typeface="ＭＳ Ｐゴシック" pitchFamily="34" charset="-128"/>
            </a:endParaRPr>
          </a:p>
        </p:txBody>
      </p:sp>
      <p:sp>
        <p:nvSpPr>
          <p:cNvPr id="18" name="AutoShape 12"/>
          <p:cNvSpPr>
            <a:spLocks noChangeArrowheads="1"/>
          </p:cNvSpPr>
          <p:nvPr/>
        </p:nvSpPr>
        <p:spPr bwMode="auto">
          <a:xfrm rot="12751361">
            <a:off x="1595805" y="5498276"/>
            <a:ext cx="900000" cy="396000"/>
          </a:xfrm>
          <a:prstGeom prst="notchedRightArrow">
            <a:avLst/>
          </a:prstGeom>
          <a:solidFill>
            <a:srgbClr val="92D050"/>
          </a:solidFill>
          <a:ln w="9525">
            <a:solidFill>
              <a:srgbClr val="00B050"/>
            </a:solidFill>
            <a:miter lim="800000"/>
            <a:headEnd/>
            <a:tailEnd/>
          </a:ln>
          <a:scene3d>
            <a:camera prst="orthographicFront"/>
            <a:lightRig rig="threePt" dir="t"/>
          </a:scene3d>
          <a:sp3d>
            <a:bevelT/>
          </a:sp3d>
        </p:spPr>
        <p:txBody>
          <a:bodyPr/>
          <a:lstStyle/>
          <a:p>
            <a:pPr>
              <a:defRPr/>
            </a:pPr>
            <a:endParaRPr lang="en-US" b="1" dirty="0">
              <a:solidFill>
                <a:schemeClr val="bg1"/>
              </a:solidFill>
              <a:latin typeface="Calibri" pitchFamily="34" charset="0"/>
              <a:ea typeface="ＭＳ Ｐゴシック" pitchFamily="34" charset="-128"/>
            </a:endParaRPr>
          </a:p>
        </p:txBody>
      </p:sp>
      <p:sp>
        <p:nvSpPr>
          <p:cNvPr id="19" name="AutoShape 12"/>
          <p:cNvSpPr>
            <a:spLocks noChangeArrowheads="1"/>
          </p:cNvSpPr>
          <p:nvPr/>
        </p:nvSpPr>
        <p:spPr bwMode="auto">
          <a:xfrm rot="8576479">
            <a:off x="5443184" y="5553621"/>
            <a:ext cx="900000" cy="396000"/>
          </a:xfrm>
          <a:prstGeom prst="notchedRightArrow">
            <a:avLst/>
          </a:prstGeom>
          <a:solidFill>
            <a:srgbClr val="92D050"/>
          </a:solidFill>
          <a:ln w="9525">
            <a:solidFill>
              <a:srgbClr val="00B050"/>
            </a:solidFill>
            <a:miter lim="800000"/>
            <a:headEnd/>
            <a:tailEnd/>
          </a:ln>
          <a:scene3d>
            <a:camera prst="orthographicFront"/>
            <a:lightRig rig="threePt" dir="t"/>
          </a:scene3d>
          <a:sp3d>
            <a:bevelT/>
          </a:sp3d>
        </p:spPr>
        <p:txBody>
          <a:bodyPr/>
          <a:lstStyle/>
          <a:p>
            <a:pPr>
              <a:defRPr/>
            </a:pPr>
            <a:endParaRPr lang="en-US" b="1" dirty="0">
              <a:solidFill>
                <a:schemeClr val="bg1"/>
              </a:solidFill>
              <a:latin typeface="Calibri" pitchFamily="34" charset="0"/>
              <a:ea typeface="ＭＳ Ｐゴシック" pitchFamily="34" charset="-128"/>
            </a:endParaRPr>
          </a:p>
        </p:txBody>
      </p:sp>
      <p:sp>
        <p:nvSpPr>
          <p:cNvPr id="21" name="AutoShape 12"/>
          <p:cNvSpPr>
            <a:spLocks noChangeArrowheads="1"/>
          </p:cNvSpPr>
          <p:nvPr/>
        </p:nvSpPr>
        <p:spPr bwMode="auto">
          <a:xfrm rot="5400000">
            <a:off x="6331392" y="2966086"/>
            <a:ext cx="450000" cy="396000"/>
          </a:xfrm>
          <a:prstGeom prst="notchedRightArrow">
            <a:avLst/>
          </a:prstGeom>
          <a:solidFill>
            <a:srgbClr val="92D050"/>
          </a:solidFill>
          <a:ln w="9525">
            <a:solidFill>
              <a:srgbClr val="00B050"/>
            </a:solidFill>
            <a:miter lim="800000"/>
            <a:headEnd/>
            <a:tailEnd/>
          </a:ln>
          <a:scene3d>
            <a:camera prst="orthographicFront"/>
            <a:lightRig rig="threePt" dir="t"/>
          </a:scene3d>
          <a:sp3d>
            <a:bevelT/>
          </a:sp3d>
        </p:spPr>
        <p:txBody>
          <a:bodyPr/>
          <a:lstStyle/>
          <a:p>
            <a:pPr>
              <a:defRPr/>
            </a:pPr>
            <a:endParaRPr lang="en-US" b="1" dirty="0">
              <a:solidFill>
                <a:schemeClr val="bg1"/>
              </a:solidFill>
              <a:latin typeface="Calibri" pitchFamily="34" charset="0"/>
              <a:ea typeface="ＭＳ Ｐゴシック" pitchFamily="34" charset="-128"/>
            </a:endParaRPr>
          </a:p>
        </p:txBody>
      </p:sp>
      <p:sp>
        <p:nvSpPr>
          <p:cNvPr id="23" name="Cloud 22"/>
          <p:cNvSpPr/>
          <p:nvPr/>
        </p:nvSpPr>
        <p:spPr bwMode="auto">
          <a:xfrm>
            <a:off x="336550" y="1822450"/>
            <a:ext cx="2447925" cy="936625"/>
          </a:xfrm>
          <a:prstGeom prst="cloud">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lIns="0" tIns="0" rIns="0" bIns="0" anchor="ctr"/>
          <a:lstStyle/>
          <a:p>
            <a:pPr>
              <a:defRPr/>
            </a:pPr>
            <a:endParaRPr lang="en-GB" sz="1400" b="1" dirty="0">
              <a:latin typeface="Arial" charset="0"/>
              <a:ea typeface="ＭＳ Ｐゴシック" pitchFamily="1" charset="-128"/>
            </a:endParaRPr>
          </a:p>
          <a:p>
            <a:pPr>
              <a:defRPr/>
            </a:pPr>
            <a:r>
              <a:rPr lang="en-GB" sz="1400" b="1" dirty="0">
                <a:latin typeface="Arial" charset="0"/>
                <a:ea typeface="ＭＳ Ｐゴシック" pitchFamily="1" charset="-128"/>
              </a:rPr>
              <a:t>Review Improvement plans</a:t>
            </a:r>
          </a:p>
          <a:p>
            <a:pPr>
              <a:defRPr/>
            </a:pPr>
            <a:endParaRPr lang="en-GB" sz="1400" b="1" dirty="0">
              <a:latin typeface="Arial" charset="0"/>
              <a:ea typeface="ＭＳ Ｐゴシック" pitchFamily="1" charset="-128"/>
            </a:endParaRPr>
          </a:p>
        </p:txBody>
      </p:sp>
    </p:spTree>
    <p:extLst>
      <p:ext uri="{BB962C8B-B14F-4D97-AF65-F5344CB8AC3E}">
        <p14:creationId xmlns:p14="http://schemas.microsoft.com/office/powerpoint/2010/main" val="890368639"/>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0634642">
            <a:off x="303213" y="549275"/>
            <a:ext cx="3492500" cy="2619375"/>
          </a:xfrm>
          <a:prstGeom prst="rect">
            <a:avLst/>
          </a:prstGeom>
          <a:ln>
            <a:noFill/>
          </a:ln>
          <a:effectLst>
            <a:outerShdw blurRad="292100" dist="139700" dir="2700000" algn="tl" rotWithShape="0">
              <a:srgbClr val="333333">
                <a:alpha val="65000"/>
              </a:srgbClr>
            </a:outerShdw>
          </a:effectLst>
        </p:spPr>
      </p:pic>
      <p:sp>
        <p:nvSpPr>
          <p:cNvPr id="3" name="Rectangle 2"/>
          <p:cNvSpPr>
            <a:spLocks noChangeArrowheads="1"/>
          </p:cNvSpPr>
          <p:nvPr/>
        </p:nvSpPr>
        <p:spPr bwMode="auto">
          <a:xfrm>
            <a:off x="3956050" y="209550"/>
            <a:ext cx="51847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en-GB" altLang="en-US" sz="2700" dirty="0">
                <a:latin typeface="+mn-lt"/>
              </a:rPr>
              <a:t>Why should we try to work better together?</a:t>
            </a:r>
          </a:p>
        </p:txBody>
      </p:sp>
      <p:sp>
        <p:nvSpPr>
          <p:cNvPr id="4" name="Rectangle 3"/>
          <p:cNvSpPr>
            <a:spLocks noChangeArrowheads="1"/>
          </p:cNvSpPr>
          <p:nvPr/>
        </p:nvSpPr>
        <p:spPr bwMode="auto">
          <a:xfrm>
            <a:off x="4032250" y="571500"/>
            <a:ext cx="4572000" cy="586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Font typeface="Wingdings" pitchFamily="2" charset="2"/>
              <a:buChar char="Ø"/>
            </a:pPr>
            <a:endParaRPr lang="en-GB" altLang="en-US" b="1" dirty="0">
              <a:solidFill>
                <a:srgbClr val="66FFCC"/>
              </a:solidFill>
            </a:endParaRPr>
          </a:p>
          <a:p>
            <a:pPr>
              <a:buFont typeface="Wingdings" pitchFamily="2" charset="2"/>
              <a:buChar char="Ø"/>
            </a:pPr>
            <a:endParaRPr lang="en-GB" altLang="en-US" sz="2700" dirty="0" smtClean="0">
              <a:latin typeface="+mn-lt"/>
            </a:endParaRPr>
          </a:p>
          <a:p>
            <a:pPr>
              <a:buFont typeface="Wingdings" pitchFamily="2" charset="2"/>
              <a:buChar char="Ø"/>
            </a:pPr>
            <a:r>
              <a:rPr lang="en-GB" altLang="en-US" sz="2700" dirty="0" smtClean="0">
                <a:solidFill>
                  <a:srgbClr val="FF0000"/>
                </a:solidFill>
                <a:latin typeface="+mn-lt"/>
              </a:rPr>
              <a:t>Increases </a:t>
            </a:r>
            <a:r>
              <a:rPr lang="en-GB" altLang="en-US" sz="2700" dirty="0">
                <a:solidFill>
                  <a:srgbClr val="FF0000"/>
                </a:solidFill>
                <a:latin typeface="+mn-lt"/>
              </a:rPr>
              <a:t>productivity</a:t>
            </a:r>
          </a:p>
          <a:p>
            <a:pPr>
              <a:buFont typeface="Wingdings" pitchFamily="2" charset="2"/>
              <a:buChar char="Ø"/>
            </a:pPr>
            <a:endParaRPr lang="en-GB" altLang="en-US" sz="2700" dirty="0" smtClean="0">
              <a:solidFill>
                <a:srgbClr val="FF0000"/>
              </a:solidFill>
              <a:latin typeface="+mn-lt"/>
            </a:endParaRPr>
          </a:p>
          <a:p>
            <a:pPr>
              <a:buFont typeface="Wingdings" pitchFamily="2" charset="2"/>
              <a:buChar char="Ø"/>
            </a:pPr>
            <a:r>
              <a:rPr lang="en-GB" altLang="en-US" sz="2700" dirty="0" smtClean="0">
                <a:solidFill>
                  <a:srgbClr val="FF0000"/>
                </a:solidFill>
                <a:latin typeface="+mn-lt"/>
              </a:rPr>
              <a:t>Better </a:t>
            </a:r>
            <a:r>
              <a:rPr lang="en-GB" altLang="en-US" sz="2700" dirty="0">
                <a:solidFill>
                  <a:srgbClr val="FF0000"/>
                </a:solidFill>
                <a:latin typeface="+mn-lt"/>
              </a:rPr>
              <a:t>working environment</a:t>
            </a:r>
          </a:p>
          <a:p>
            <a:pPr>
              <a:buFont typeface="Wingdings" pitchFamily="2" charset="2"/>
              <a:buChar char="Ø"/>
            </a:pPr>
            <a:endParaRPr lang="en-GB" altLang="en-US" sz="2700" dirty="0" smtClean="0">
              <a:solidFill>
                <a:srgbClr val="FF0000"/>
              </a:solidFill>
              <a:latin typeface="+mn-lt"/>
            </a:endParaRPr>
          </a:p>
          <a:p>
            <a:pPr>
              <a:buFont typeface="Wingdings" pitchFamily="2" charset="2"/>
              <a:buChar char="Ø"/>
            </a:pPr>
            <a:r>
              <a:rPr lang="en-GB" altLang="en-US" sz="2700" dirty="0" smtClean="0">
                <a:solidFill>
                  <a:srgbClr val="FF0000"/>
                </a:solidFill>
                <a:latin typeface="+mn-lt"/>
              </a:rPr>
              <a:t>Understanding </a:t>
            </a:r>
            <a:r>
              <a:rPr lang="en-GB" altLang="en-US" sz="2700" dirty="0">
                <a:solidFill>
                  <a:srgbClr val="FF0000"/>
                </a:solidFill>
                <a:latin typeface="+mn-lt"/>
              </a:rPr>
              <a:t>of objectives</a:t>
            </a:r>
          </a:p>
          <a:p>
            <a:pPr>
              <a:buFont typeface="Wingdings" pitchFamily="2" charset="2"/>
              <a:buChar char="Ø"/>
            </a:pPr>
            <a:endParaRPr lang="en-GB" altLang="en-US" sz="2700" dirty="0" smtClean="0">
              <a:solidFill>
                <a:srgbClr val="FF0000"/>
              </a:solidFill>
              <a:latin typeface="+mn-lt"/>
            </a:endParaRPr>
          </a:p>
          <a:p>
            <a:pPr>
              <a:buFont typeface="Wingdings" pitchFamily="2" charset="2"/>
              <a:buChar char="Ø"/>
            </a:pPr>
            <a:r>
              <a:rPr lang="en-GB" altLang="en-US" sz="2700" dirty="0" smtClean="0">
                <a:solidFill>
                  <a:srgbClr val="FF0000"/>
                </a:solidFill>
                <a:latin typeface="+mn-lt"/>
              </a:rPr>
              <a:t>Less </a:t>
            </a:r>
            <a:r>
              <a:rPr lang="en-GB" altLang="en-US" sz="2700" dirty="0">
                <a:solidFill>
                  <a:srgbClr val="FF0000"/>
                </a:solidFill>
                <a:latin typeface="+mn-lt"/>
              </a:rPr>
              <a:t>conflict</a:t>
            </a:r>
          </a:p>
          <a:p>
            <a:pPr>
              <a:buFont typeface="Wingdings" pitchFamily="2" charset="2"/>
              <a:buChar char="Ø"/>
            </a:pPr>
            <a:endParaRPr lang="en-GB" altLang="en-US" sz="2700" dirty="0" smtClean="0">
              <a:solidFill>
                <a:srgbClr val="FF0000"/>
              </a:solidFill>
              <a:latin typeface="+mn-lt"/>
            </a:endParaRPr>
          </a:p>
          <a:p>
            <a:pPr>
              <a:buFont typeface="Wingdings" pitchFamily="2" charset="2"/>
              <a:buChar char="Ø"/>
            </a:pPr>
            <a:r>
              <a:rPr lang="en-GB" altLang="en-US" sz="2700" dirty="0" smtClean="0">
                <a:solidFill>
                  <a:srgbClr val="FF0000"/>
                </a:solidFill>
                <a:latin typeface="+mn-lt"/>
              </a:rPr>
              <a:t>Builds </a:t>
            </a:r>
            <a:r>
              <a:rPr lang="en-GB" altLang="en-US" sz="2700" dirty="0">
                <a:solidFill>
                  <a:srgbClr val="FF0000"/>
                </a:solidFill>
                <a:latin typeface="+mn-lt"/>
              </a:rPr>
              <a:t>on working </a:t>
            </a:r>
            <a:r>
              <a:rPr lang="en-GB" altLang="en-US" sz="2700" dirty="0" smtClean="0">
                <a:solidFill>
                  <a:srgbClr val="FF0000"/>
                </a:solidFill>
                <a:latin typeface="+mn-lt"/>
              </a:rPr>
              <a:t>relationship</a:t>
            </a:r>
            <a:endParaRPr lang="en-GB" altLang="en-US" sz="2700" dirty="0">
              <a:solidFill>
                <a:srgbClr val="FF0000"/>
              </a:solidFill>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23581">
            <a:off x="516417" y="3551354"/>
            <a:ext cx="3316287"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743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395288" y="1773238"/>
            <a:ext cx="8229600" cy="4525962"/>
          </a:xfrm>
        </p:spPr>
        <p:txBody>
          <a:bodyPr/>
          <a:lstStyle/>
          <a:p>
            <a:r>
              <a:rPr lang="en-GB" dirty="0" smtClean="0"/>
              <a:t>CPD is a combination of approaches, ideas and techniques that will help you manage your own learning and growth. The focus of CPD is firmly on results – the benefits that professional development can bring you in the real world. Perhaps the most important message is that one size doesn’t fit all. Wherever you are in your career now, and whatever you want to achieve, your CPD should be exactly that: yours. (CIPD 2013)</a:t>
            </a:r>
          </a:p>
          <a:p>
            <a:endParaRPr lang="en-GB" dirty="0" smtClean="0"/>
          </a:p>
        </p:txBody>
      </p:sp>
      <p:sp>
        <p:nvSpPr>
          <p:cNvPr id="3" name="Title 2"/>
          <p:cNvSpPr>
            <a:spLocks noGrp="1"/>
          </p:cNvSpPr>
          <p:nvPr>
            <p:ph type="title"/>
          </p:nvPr>
        </p:nvSpPr>
        <p:spPr>
          <a:xfrm>
            <a:off x="467544" y="692696"/>
            <a:ext cx="8229600" cy="1143000"/>
          </a:xfrm>
        </p:spPr>
        <p:txBody>
          <a:bodyPr>
            <a:normAutofit fontScale="90000"/>
          </a:bodyPr>
          <a:lstStyle/>
          <a:p>
            <a:pPr algn="ctr">
              <a:defRPr/>
            </a:pPr>
            <a:r>
              <a:rPr lang="en-GB" sz="4000" dirty="0">
                <a:solidFill>
                  <a:srgbClr val="66FF33"/>
                </a:solidFill>
              </a:rPr>
              <a:t>What is </a:t>
            </a:r>
            <a:r>
              <a:rPr lang="en-GB" sz="4000" dirty="0" smtClean="0">
                <a:solidFill>
                  <a:srgbClr val="66FF33"/>
                </a:solidFill>
              </a:rPr>
              <a:t>Continuing Professional Development</a:t>
            </a:r>
            <a:r>
              <a:rPr lang="en-GB" sz="4400" dirty="0" smtClean="0">
                <a:solidFill>
                  <a:srgbClr val="66FF33"/>
                </a:solidFill>
              </a:rPr>
              <a:t>?</a:t>
            </a:r>
            <a:r>
              <a:rPr lang="en-GB" dirty="0"/>
              <a:t/>
            </a:r>
            <a:br>
              <a:rPr lang="en-GB" dirty="0"/>
            </a:br>
            <a:endParaRPr lang="en-GB" dirty="0"/>
          </a:p>
        </p:txBody>
      </p:sp>
    </p:spTree>
    <p:extLst>
      <p:ext uri="{BB962C8B-B14F-4D97-AF65-F5344CB8AC3E}">
        <p14:creationId xmlns:p14="http://schemas.microsoft.com/office/powerpoint/2010/main" val="129085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fade">
                                      <p:cBhvr>
                                        <p:cTn id="7" dur="800" decel="100000"/>
                                        <p:tgtEl>
                                          <p:spTgt spid="10242">
                                            <p:txEl>
                                              <p:pRg st="0" end="0"/>
                                            </p:txEl>
                                          </p:spTgt>
                                        </p:tgtEl>
                                      </p:cBhvr>
                                    </p:animEffect>
                                    <p:anim calcmode="lin" valueType="num">
                                      <p:cBhvr>
                                        <p:cTn id="8" dur="800" decel="100000" fill="hold"/>
                                        <p:tgtEl>
                                          <p:spTgt spid="1024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024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024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4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42">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4400" dirty="0" smtClean="0"/>
              <a:t>Staff Development</a:t>
            </a:r>
          </a:p>
          <a:p>
            <a:r>
              <a:rPr lang="en-GB" dirty="0" smtClean="0"/>
              <a:t>Sponsored by Organisation</a:t>
            </a:r>
          </a:p>
          <a:p>
            <a:r>
              <a:rPr lang="en-GB" dirty="0" smtClean="0"/>
              <a:t>Professional </a:t>
            </a:r>
          </a:p>
          <a:p>
            <a:r>
              <a:rPr lang="en-GB" dirty="0" smtClean="0"/>
              <a:t>Technical</a:t>
            </a:r>
          </a:p>
          <a:p>
            <a:r>
              <a:rPr lang="en-GB" dirty="0" smtClean="0"/>
              <a:t>Mandatory</a:t>
            </a:r>
          </a:p>
          <a:p>
            <a:r>
              <a:rPr lang="en-GB" dirty="0" smtClean="0"/>
              <a:t>Evaluated/reviewed</a:t>
            </a:r>
          </a:p>
          <a:p>
            <a:r>
              <a:rPr lang="en-GB" dirty="0" smtClean="0"/>
              <a:t>Return on Investment</a:t>
            </a:r>
          </a:p>
          <a:p>
            <a:r>
              <a:rPr lang="en-GB" dirty="0" smtClean="0"/>
              <a:t>Recorded</a:t>
            </a:r>
          </a:p>
          <a:p>
            <a:endParaRPr lang="en-GB" dirty="0"/>
          </a:p>
        </p:txBody>
      </p:sp>
      <p:sp>
        <p:nvSpPr>
          <p:cNvPr id="3" name="Title 2"/>
          <p:cNvSpPr>
            <a:spLocks noGrp="1"/>
          </p:cNvSpPr>
          <p:nvPr>
            <p:ph type="title"/>
          </p:nvPr>
        </p:nvSpPr>
        <p:spPr/>
        <p:txBody>
          <a:bodyPr>
            <a:normAutofit fontScale="90000"/>
          </a:bodyPr>
          <a:lstStyle/>
          <a:p>
            <a:r>
              <a:rPr lang="en-GB" dirty="0" smtClean="0"/>
              <a:t>Differences between CPD and Staff Development </a:t>
            </a:r>
            <a:endParaRPr lang="en-GB" dirty="0"/>
          </a:p>
        </p:txBody>
      </p:sp>
    </p:spTree>
    <p:extLst>
      <p:ext uri="{BB962C8B-B14F-4D97-AF65-F5344CB8AC3E}">
        <p14:creationId xmlns:p14="http://schemas.microsoft.com/office/powerpoint/2010/main" val="16060701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0</TotalTime>
  <Words>677</Words>
  <Application>Microsoft Office PowerPoint</Application>
  <PresentationFormat>Bildschirmpräsentation (4:3)</PresentationFormat>
  <Paragraphs>164</Paragraphs>
  <Slides>21</Slides>
  <Notes>1</Notes>
  <HiddenSlides>0</HiddenSlides>
  <MMClips>2</MMClips>
  <ScaleCrop>false</ScaleCrop>
  <HeadingPairs>
    <vt:vector size="4" baseType="variant">
      <vt:variant>
        <vt:lpstr>Design</vt:lpstr>
      </vt:variant>
      <vt:variant>
        <vt:i4>1</vt:i4>
      </vt:variant>
      <vt:variant>
        <vt:lpstr>Folientitel</vt:lpstr>
      </vt:variant>
      <vt:variant>
        <vt:i4>21</vt:i4>
      </vt:variant>
    </vt:vector>
  </HeadingPairs>
  <TitlesOfParts>
    <vt:vector size="22" baseType="lpstr">
      <vt:lpstr>Concourse</vt:lpstr>
      <vt:lpstr>         Gillian Westrip Lifelong Learning Manager New College Durham           </vt:lpstr>
      <vt:lpstr>New College Durham is in the North East of England</vt:lpstr>
      <vt:lpstr>Lifelong Learning ….</vt:lpstr>
      <vt:lpstr>Mission of NCD</vt:lpstr>
      <vt:lpstr>Lifelong Learning Strategy at NCD</vt:lpstr>
      <vt:lpstr>PowerPoint-Präsentation</vt:lpstr>
      <vt:lpstr>PowerPoint-Präsentation</vt:lpstr>
      <vt:lpstr>What is Continuing Professional Development? </vt:lpstr>
      <vt:lpstr>Differences between CPD and Staff Development </vt:lpstr>
      <vt:lpstr>CPD</vt:lpstr>
      <vt:lpstr>Professions /Codes of Conduct and CPD</vt:lpstr>
      <vt:lpstr>Why important</vt:lpstr>
      <vt:lpstr>What might CPD look like</vt:lpstr>
      <vt:lpstr>CPD Reflecting back</vt:lpstr>
      <vt:lpstr>Moving forward</vt:lpstr>
      <vt:lpstr>Know Thyself - Right Brain Left Brain?</vt:lpstr>
      <vt:lpstr>Which are you?</vt:lpstr>
      <vt:lpstr>Left Brain     Right Brain</vt:lpstr>
      <vt:lpstr>Know thyself</vt:lpstr>
      <vt:lpstr>Personal and Professional Plan</vt:lpstr>
      <vt:lpstr>Any Questions and Thank you</vt:lpstr>
    </vt:vector>
  </TitlesOfParts>
  <Company>New College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COLLEGE DURHAM</dc:title>
  <dc:creator>st0199</dc:creator>
  <cp:lastModifiedBy>Florian Höltje</cp:lastModifiedBy>
  <cp:revision>358</cp:revision>
  <cp:lastPrinted>2013-11-24T22:42:19Z</cp:lastPrinted>
  <dcterms:created xsi:type="dcterms:W3CDTF">2002-08-20T12:14:38Z</dcterms:created>
  <dcterms:modified xsi:type="dcterms:W3CDTF">2013-11-29T16:07:20Z</dcterms:modified>
</cp:coreProperties>
</file>