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34"/>
  </p:notesMasterIdLst>
  <p:handoutMasterIdLst>
    <p:handoutMasterId r:id="rId35"/>
  </p:handoutMasterIdLst>
  <p:sldIdLst>
    <p:sldId id="256" r:id="rId2"/>
    <p:sldId id="296" r:id="rId3"/>
    <p:sldId id="260" r:id="rId4"/>
    <p:sldId id="268" r:id="rId5"/>
    <p:sldId id="284" r:id="rId6"/>
    <p:sldId id="285" r:id="rId7"/>
    <p:sldId id="286" r:id="rId8"/>
    <p:sldId id="287" r:id="rId9"/>
    <p:sldId id="288" r:id="rId10"/>
    <p:sldId id="289" r:id="rId11"/>
    <p:sldId id="290" r:id="rId12"/>
    <p:sldId id="267" r:id="rId13"/>
    <p:sldId id="269" r:id="rId14"/>
    <p:sldId id="280" r:id="rId15"/>
    <p:sldId id="270" r:id="rId16"/>
    <p:sldId id="291" r:id="rId17"/>
    <p:sldId id="292" r:id="rId18"/>
    <p:sldId id="293" r:id="rId19"/>
    <p:sldId id="294" r:id="rId20"/>
    <p:sldId id="271" r:id="rId21"/>
    <p:sldId id="272" r:id="rId22"/>
    <p:sldId id="297" r:id="rId23"/>
    <p:sldId id="295" r:id="rId24"/>
    <p:sldId id="298" r:id="rId25"/>
    <p:sldId id="273" r:id="rId26"/>
    <p:sldId id="299" r:id="rId27"/>
    <p:sldId id="275" r:id="rId28"/>
    <p:sldId id="278" r:id="rId29"/>
    <p:sldId id="279" r:id="rId30"/>
    <p:sldId id="300" r:id="rId31"/>
    <p:sldId id="283" r:id="rId32"/>
    <p:sldId id="281" r:id="rId3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FFFF"/>
    <a:srgbClr val="FFFF00"/>
    <a:srgbClr val="A553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14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News Gothic MT" charset="0"/>
              </a:defRPr>
            </a:lvl1pPr>
          </a:lstStyle>
          <a:p>
            <a:pPr>
              <a:defRPr/>
            </a:pPr>
            <a:endParaRPr lang="en-GB"/>
          </a:p>
        </p:txBody>
      </p:sp>
      <p:sp>
        <p:nvSpPr>
          <p:cNvPr id="849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News Gothic MT" charset="0"/>
              </a:defRPr>
            </a:lvl1pPr>
          </a:lstStyle>
          <a:p>
            <a:pPr>
              <a:defRPr/>
            </a:pPr>
            <a:fld id="{53BD74D6-34A0-4780-9BB9-9F4B2636179F}" type="datetime1">
              <a:rPr lang="en-GB"/>
              <a:pPr>
                <a:defRPr/>
              </a:pPr>
              <a:t>25/11/2013</a:t>
            </a:fld>
            <a:endParaRPr lang="en-GB"/>
          </a:p>
        </p:txBody>
      </p:sp>
      <p:sp>
        <p:nvSpPr>
          <p:cNvPr id="849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News Gothic MT" charset="0"/>
              </a:defRPr>
            </a:lvl1pPr>
          </a:lstStyle>
          <a:p>
            <a:pPr>
              <a:defRPr/>
            </a:pPr>
            <a:endParaRPr lang="en-GB"/>
          </a:p>
        </p:txBody>
      </p:sp>
      <p:sp>
        <p:nvSpPr>
          <p:cNvPr id="849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News Gothic MT" charset="0"/>
              </a:defRPr>
            </a:lvl1pPr>
          </a:lstStyle>
          <a:p>
            <a:pPr>
              <a:defRPr/>
            </a:pPr>
            <a:fld id="{8360ECA5-CAF5-480A-AA1E-0CDF821F334C}" type="slidenum">
              <a:rPr lang="en-GB"/>
              <a:pPr>
                <a:defRPr/>
              </a:pPr>
              <a:t>‹#›</a:t>
            </a:fld>
            <a:endParaRPr lang="en-GB"/>
          </a:p>
        </p:txBody>
      </p:sp>
    </p:spTree>
    <p:extLst>
      <p:ext uri="{BB962C8B-B14F-4D97-AF65-F5344CB8AC3E}">
        <p14:creationId xmlns:p14="http://schemas.microsoft.com/office/powerpoint/2010/main" val="3732387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25A35E4E-97EA-4423-B1A6-D487157D5398}" type="datetime1">
              <a:rPr lang="en-US"/>
              <a:pPr>
                <a:defRPr/>
              </a:pPr>
              <a:t>11/25/2013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767124C5-FDEE-48C4-897C-636B9E90682C}" type="slidenum">
              <a:rPr lang="en-US"/>
              <a:pPr>
                <a:defRPr/>
              </a:pPr>
              <a:t>‹#›</a:t>
            </a:fld>
            <a:endParaRPr lang="en-US"/>
          </a:p>
        </p:txBody>
      </p:sp>
    </p:spTree>
    <p:extLst>
      <p:ext uri="{BB962C8B-B14F-4D97-AF65-F5344CB8AC3E}">
        <p14:creationId xmlns:p14="http://schemas.microsoft.com/office/powerpoint/2010/main" val="375435548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13E3319-1493-4F33-8DFC-DFF429E532B7}" type="slidenum">
              <a:rPr lang="en-US" sz="1200" smtClean="0">
                <a:latin typeface="Calibri" charset="0"/>
              </a:rPr>
              <a:pPr eaLnBrk="1" hangingPunct="1"/>
              <a:t>1</a:t>
            </a:fld>
            <a:endParaRPr lang="en-US" sz="1200" smtClean="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882530F-DA8E-47C9-9D62-5AEB2EA6A5A4}" type="slidenum">
              <a:rPr lang="en-US" sz="1200" smtClean="0">
                <a:latin typeface="Calibri" charset="0"/>
              </a:rPr>
              <a:pPr eaLnBrk="1" hangingPunct="1"/>
              <a:t>10</a:t>
            </a:fld>
            <a:endParaRPr lang="en-US" sz="1200" smtClean="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F90A203-C0A4-4BDA-A592-DC084EC87DEA}" type="slidenum">
              <a:rPr lang="en-US" sz="1200" smtClean="0">
                <a:latin typeface="Calibri" charset="0"/>
              </a:rPr>
              <a:pPr eaLnBrk="1" hangingPunct="1"/>
              <a:t>11</a:t>
            </a:fld>
            <a:endParaRPr lang="en-US" sz="1200" smtClean="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D5BC5FC-24B8-45A7-BCCA-BB0514A3B782}" type="slidenum">
              <a:rPr lang="en-US" sz="1200" smtClean="0">
                <a:latin typeface="Calibri" charset="0"/>
              </a:rPr>
              <a:pPr eaLnBrk="1" hangingPunct="1"/>
              <a:t>12</a:t>
            </a:fld>
            <a:endParaRPr lang="en-US" sz="1200" smtClean="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5C696B7-5287-46AA-BC71-419955FAEA64}" type="slidenum">
              <a:rPr lang="en-US" sz="1200" smtClean="0">
                <a:latin typeface="Calibri" charset="0"/>
              </a:rPr>
              <a:pPr eaLnBrk="1" hangingPunct="1"/>
              <a:t>13</a:t>
            </a:fld>
            <a:endParaRPr lang="en-US" sz="1200" smtClean="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7B0119D-9720-4077-B5D1-6BB7706BFB48}" type="slidenum">
              <a:rPr lang="en-US" sz="1200" smtClean="0">
                <a:latin typeface="Calibri" charset="0"/>
              </a:rPr>
              <a:pPr eaLnBrk="1" hangingPunct="1"/>
              <a:t>14</a:t>
            </a:fld>
            <a:endParaRPr lang="en-US" sz="1200" smtClean="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488ADA4-656B-4753-8FA8-D8C48B1BF862}" type="slidenum">
              <a:rPr lang="en-US" sz="1200" smtClean="0">
                <a:latin typeface="Calibri" charset="0"/>
              </a:rPr>
              <a:pPr eaLnBrk="1" hangingPunct="1"/>
              <a:t>15</a:t>
            </a:fld>
            <a:endParaRPr lang="en-US" sz="1200" smtClean="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1948699-E8A1-4873-ABF2-1D3486207FC0}" type="slidenum">
              <a:rPr lang="en-US" sz="1200" smtClean="0">
                <a:latin typeface="Calibri" charset="0"/>
              </a:rPr>
              <a:pPr eaLnBrk="1" hangingPunct="1"/>
              <a:t>16</a:t>
            </a:fld>
            <a:endParaRPr lang="en-US" sz="1200" smtClean="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1917C8B-D910-48F0-994A-AE87B727E94F}" type="slidenum">
              <a:rPr lang="en-US" sz="1200" smtClean="0">
                <a:latin typeface="Calibri" charset="0"/>
              </a:rPr>
              <a:pPr eaLnBrk="1" hangingPunct="1"/>
              <a:t>17</a:t>
            </a:fld>
            <a:endParaRPr lang="en-US" sz="1200" smtClean="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BD0D4C2-6C88-44A2-ACB6-71F5F54A7AEC}" type="slidenum">
              <a:rPr lang="en-US" sz="1200" smtClean="0">
                <a:latin typeface="Calibri" charset="0"/>
              </a:rPr>
              <a:pPr eaLnBrk="1" hangingPunct="1"/>
              <a:t>18</a:t>
            </a:fld>
            <a:endParaRPr lang="en-US" sz="1200" smtClean="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A011772-B1FC-40B3-BEDA-E28EF95BF4BA}" type="slidenum">
              <a:rPr lang="en-US" sz="1200" smtClean="0">
                <a:latin typeface="Calibri" charset="0"/>
              </a:rPr>
              <a:pPr eaLnBrk="1" hangingPunct="1"/>
              <a:t>19</a:t>
            </a:fld>
            <a:endParaRPr lang="en-US" sz="1200" smtClean="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5F7D2A4-0DF6-4656-92CD-FDD5799C113C}" type="slidenum">
              <a:rPr lang="en-US" sz="1200" smtClean="0">
                <a:latin typeface="Calibri" charset="0"/>
              </a:rPr>
              <a:pPr eaLnBrk="1" hangingPunct="1"/>
              <a:t>2</a:t>
            </a:fld>
            <a:endParaRPr lang="en-US" sz="1200" smtClean="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940B50E-74EC-4740-96E2-6AA20242AF2E}" type="slidenum">
              <a:rPr lang="en-US" sz="1200" smtClean="0">
                <a:latin typeface="Calibri" charset="0"/>
              </a:rPr>
              <a:pPr eaLnBrk="1" hangingPunct="1"/>
              <a:t>20</a:t>
            </a:fld>
            <a:endParaRPr lang="en-US" sz="1200" smtClean="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D40B5D8-0F78-46BE-AF1B-D91036F8E38F}" type="slidenum">
              <a:rPr lang="en-US" sz="1200" smtClean="0">
                <a:latin typeface="Calibri" charset="0"/>
              </a:rPr>
              <a:pPr eaLnBrk="1" hangingPunct="1"/>
              <a:t>21</a:t>
            </a:fld>
            <a:endParaRPr lang="en-US" sz="1200" smtClean="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D40B5D8-0F78-46BE-AF1B-D91036F8E38F}" type="slidenum">
              <a:rPr lang="en-US" sz="1200" smtClean="0">
                <a:latin typeface="Calibri" charset="0"/>
              </a:rPr>
              <a:pPr eaLnBrk="1" hangingPunct="1"/>
              <a:t>22</a:t>
            </a:fld>
            <a:endParaRPr lang="en-US" sz="1200" smtClean="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AE9D32-B0A5-4647-8BA8-B0113C9EF11C}" type="slidenum">
              <a:rPr lang="en-US" sz="1200" smtClean="0">
                <a:latin typeface="Calibri" charset="0"/>
              </a:rPr>
              <a:pPr eaLnBrk="1" hangingPunct="1"/>
              <a:t>23</a:t>
            </a:fld>
            <a:endParaRPr lang="en-US" sz="1200" smtClean="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C24E47D-271A-4913-AF14-4C3F16BF40CF}" type="slidenum">
              <a:rPr lang="en-US" sz="1200" smtClean="0">
                <a:latin typeface="Calibri" charset="0"/>
              </a:rPr>
              <a:pPr eaLnBrk="1" hangingPunct="1"/>
              <a:t>24</a:t>
            </a:fld>
            <a:endParaRPr lang="en-US" sz="1200" smtClean="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20F3AA7-9928-4E9B-81CB-301420E5BB52}" type="slidenum">
              <a:rPr lang="en-US" sz="1200" smtClean="0">
                <a:latin typeface="Calibri" charset="0"/>
              </a:rPr>
              <a:pPr eaLnBrk="1" hangingPunct="1"/>
              <a:t>25</a:t>
            </a:fld>
            <a:endParaRPr lang="en-US" sz="1200" smtClean="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08C760E-4F72-40F0-B712-D63E3F5C078F}" type="slidenum">
              <a:rPr lang="en-US" sz="1200" smtClean="0">
                <a:latin typeface="Calibri" charset="0"/>
              </a:rPr>
              <a:pPr eaLnBrk="1" hangingPunct="1"/>
              <a:t>26</a:t>
            </a:fld>
            <a:endParaRPr lang="en-US" sz="1200" smtClean="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714FA7D-571D-4B6D-A958-6706E28C7AEF}" type="slidenum">
              <a:rPr lang="en-US" sz="1200" smtClean="0">
                <a:latin typeface="Calibri" charset="0"/>
              </a:rPr>
              <a:pPr eaLnBrk="1" hangingPunct="1"/>
              <a:t>27</a:t>
            </a:fld>
            <a:endParaRPr lang="en-US" sz="1200" smtClean="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685033C-D30E-4055-9BD1-BBE513A45E65}" type="slidenum">
              <a:rPr lang="en-US" sz="1200" smtClean="0">
                <a:latin typeface="Calibri" charset="0"/>
              </a:rPr>
              <a:pPr eaLnBrk="1" hangingPunct="1"/>
              <a:t>28</a:t>
            </a:fld>
            <a:endParaRPr lang="en-US" sz="1200" smtClean="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2D2D5B2-4500-4416-BE64-42C68F3A9E0C}" type="slidenum">
              <a:rPr lang="en-US" sz="1200" smtClean="0">
                <a:latin typeface="Calibri" charset="0"/>
              </a:rPr>
              <a:pPr eaLnBrk="1" hangingPunct="1"/>
              <a:t>29</a:t>
            </a:fld>
            <a:endParaRPr lang="en-US" sz="120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34DD74C-7B6E-467B-AD1D-493876277145}" type="slidenum">
              <a:rPr lang="en-US" sz="1200" smtClean="0">
                <a:latin typeface="Calibri" charset="0"/>
              </a:rPr>
              <a:pPr eaLnBrk="1" hangingPunct="1"/>
              <a:t>3</a:t>
            </a:fld>
            <a:endParaRPr lang="en-US" sz="1200" smtClean="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2D2D5B2-4500-4416-BE64-42C68F3A9E0C}" type="slidenum">
              <a:rPr lang="en-US" sz="1200" smtClean="0">
                <a:latin typeface="Calibri" charset="0"/>
              </a:rPr>
              <a:pPr eaLnBrk="1" hangingPunct="1"/>
              <a:t>30</a:t>
            </a:fld>
            <a:endParaRPr lang="en-US" sz="1200" smtClean="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950B132-718D-4D20-9FCA-C1C38E9F85C2}" type="slidenum">
              <a:rPr lang="en-US" sz="1200" smtClean="0">
                <a:latin typeface="Calibri" charset="0"/>
              </a:rPr>
              <a:pPr eaLnBrk="1" hangingPunct="1"/>
              <a:t>31</a:t>
            </a:fld>
            <a:endParaRPr lang="en-US" sz="1200" smtClean="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45669CC-A56F-42A3-90B1-9063510C888E}" type="slidenum">
              <a:rPr lang="en-US" sz="1200" smtClean="0">
                <a:latin typeface="Calibri" charset="0"/>
              </a:rPr>
              <a:pPr eaLnBrk="1" hangingPunct="1"/>
              <a:t>32</a:t>
            </a:fld>
            <a:endParaRPr lang="en-US" sz="1200" smtClean="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FF0B699-3EAB-43F2-96B0-623A6254F3FA}" type="slidenum">
              <a:rPr lang="en-US" sz="1200" smtClean="0">
                <a:latin typeface="Calibri" charset="0"/>
              </a:rPr>
              <a:pPr eaLnBrk="1" hangingPunct="1"/>
              <a:t>4</a:t>
            </a:fld>
            <a:endParaRPr lang="en-US" sz="1200" smtClean="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26E6BAB-3F5A-4707-B315-1F17371D8BCC}" type="slidenum">
              <a:rPr lang="en-US" sz="1200" smtClean="0">
                <a:latin typeface="Calibri" charset="0"/>
              </a:rPr>
              <a:pPr eaLnBrk="1" hangingPunct="1"/>
              <a:t>5</a:t>
            </a:fld>
            <a:endParaRPr lang="en-US" sz="1200" smtClean="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74B177E-82D6-4BA4-9B85-A88AC573CF00}" type="slidenum">
              <a:rPr lang="en-US" sz="1200" smtClean="0">
                <a:latin typeface="Calibri" charset="0"/>
              </a:rPr>
              <a:pPr eaLnBrk="1" hangingPunct="1"/>
              <a:t>6</a:t>
            </a:fld>
            <a:endParaRPr lang="en-US" sz="1200" smtClean="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36C5952-1C86-40D4-9162-ED739E9C4BCC}" type="slidenum">
              <a:rPr lang="en-US" sz="1200" smtClean="0">
                <a:latin typeface="Calibri" charset="0"/>
              </a:rPr>
              <a:pPr eaLnBrk="1" hangingPunct="1"/>
              <a:t>7</a:t>
            </a:fld>
            <a:endParaRPr lang="en-US" sz="1200" smtClean="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0BC202B-9E8E-4B0B-BACF-E3C3865AA592}" type="slidenum">
              <a:rPr lang="en-US" sz="1200" smtClean="0">
                <a:latin typeface="Calibri" charset="0"/>
              </a:rPr>
              <a:pPr eaLnBrk="1" hangingPunct="1"/>
              <a:t>8</a:t>
            </a:fld>
            <a:endParaRPr lang="en-US" sz="1200" smtClean="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934910A-D8E4-4DE2-B71C-3681B18D43BE}" type="slidenum">
              <a:rPr lang="en-US" sz="1200" smtClean="0">
                <a:latin typeface="Calibri" charset="0"/>
              </a:rPr>
              <a:pPr eaLnBrk="1" hangingPunct="1"/>
              <a:t>9</a:t>
            </a:fld>
            <a:endParaRPr lang="en-US" sz="1200" smtClean="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Same Side Corner Rectangle 6"/>
          <p:cNvSpPr/>
          <p:nvPr/>
        </p:nvSpPr>
        <p:spPr>
          <a:xfrm rot="16200000">
            <a:off x="1066800" y="1981200"/>
            <a:ext cx="3475038" cy="3475038"/>
          </a:xfrm>
          <a:prstGeom prst="round2SameRect">
            <a:avLst>
              <a:gd name="adj1" fmla="val 3122"/>
              <a:gd name="adj2" fmla="val 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nvGrpSpPr>
          <p:cNvPr id="5" name="Group 25"/>
          <p:cNvGrpSpPr>
            <a:grpSpLocks noChangeAspect="1"/>
          </p:cNvGrpSpPr>
          <p:nvPr/>
        </p:nvGrpSpPr>
        <p:grpSpPr bwMode="auto">
          <a:xfrm>
            <a:off x="2071688" y="2879725"/>
            <a:ext cx="1466850" cy="1676400"/>
            <a:chOff x="1230573" y="1890215"/>
            <a:chExt cx="1444388" cy="1650696"/>
          </a:xfrm>
        </p:grpSpPr>
        <p:sp>
          <p:nvSpPr>
            <p:cNvPr id="6" name="Oval 8"/>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7" name="Oval 9"/>
            <p:cNvSpPr/>
            <p:nvPr/>
          </p:nvSpPr>
          <p:spPr>
            <a:xfrm>
              <a:off x="1935571" y="2845306"/>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8" name="Oval 10"/>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9" name="Oval 11"/>
            <p:cNvSpPr/>
            <p:nvPr/>
          </p:nvSpPr>
          <p:spPr>
            <a:xfrm>
              <a:off x="1633876" y="2395116"/>
              <a:ext cx="620586" cy="401731"/>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sp>
        <p:nvSpPr>
          <p:cNvPr id="10" name="Round Same Side Corner Rectangle 12"/>
          <p:cNvSpPr/>
          <p:nvPr/>
        </p:nvSpPr>
        <p:spPr>
          <a:xfrm rot="5400000" flipH="1">
            <a:off x="4572000" y="1981200"/>
            <a:ext cx="3475038" cy="3475038"/>
          </a:xfrm>
          <a:prstGeom prst="round2SameRect">
            <a:avLst>
              <a:gd name="adj1" fmla="val 3122"/>
              <a:gd name="adj2"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2" name="Title 1"/>
          <p:cNvSpPr>
            <a:spLocks noGrp="1"/>
          </p:cNvSpPr>
          <p:nvPr>
            <p:ph type="ctrTitle"/>
          </p:nvPr>
        </p:nvSpPr>
        <p:spPr>
          <a:xfrm>
            <a:off x="4651248" y="2058296"/>
            <a:ext cx="3273552" cy="1640541"/>
          </a:xfrm>
        </p:spPr>
        <p:txBody>
          <a:bodyPr tIns="0" bIns="0" rtlCol="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4651248" y="3761591"/>
            <a:ext cx="3273552" cy="530352"/>
          </a:xfrm>
        </p:spPr>
        <p:txBody>
          <a:bodyPr tIns="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11" name="Date Placeholder 3"/>
          <p:cNvSpPr>
            <a:spLocks noGrp="1"/>
          </p:cNvSpPr>
          <p:nvPr>
            <p:ph type="dt" sz="half" idx="10"/>
          </p:nvPr>
        </p:nvSpPr>
        <p:spPr/>
        <p:txBody>
          <a:bodyPr/>
          <a:lstStyle>
            <a:lvl1pPr>
              <a:defRPr/>
            </a:lvl1pPr>
          </a:lstStyle>
          <a:p>
            <a:pPr>
              <a:defRPr/>
            </a:pPr>
            <a:fld id="{A24E9C49-07E3-4E5E-A399-8950CD75E8E5}" type="datetime1">
              <a:rPr lang="en-US"/>
              <a:pPr>
                <a:defRPr/>
              </a:pPr>
              <a:t>11/25/2013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p:spPr>
        <p:txBody>
          <a:bodyPr/>
          <a:lstStyle>
            <a:lvl1pPr algn="ctr">
              <a:defRPr sz="900">
                <a:solidFill>
                  <a:srgbClr val="BFBFBF"/>
                </a:solidFill>
              </a:defRPr>
            </a:lvl1pPr>
          </a:lstStyle>
          <a:p>
            <a:pPr>
              <a:defRPr/>
            </a:pPr>
            <a:fld id="{B2E84A54-998E-4A70-87A4-821EF2762BD8}" type="slidenum">
              <a:rPr lang="en-US"/>
              <a:pPr>
                <a:defRPr/>
              </a:pPr>
              <a:t>‹#›</a:t>
            </a:fld>
            <a:endParaRPr lang="en-US"/>
          </a:p>
        </p:txBody>
      </p:sp>
    </p:spTree>
    <p:extLst>
      <p:ext uri="{BB962C8B-B14F-4D97-AF65-F5344CB8AC3E}">
        <p14:creationId xmlns:p14="http://schemas.microsoft.com/office/powerpoint/2010/main" val="26047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en-GB"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en-GB"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7631A944-2CB8-4B27-8B0D-E308C0A00DFF}" type="datetime1">
              <a:rPr lang="en-US"/>
              <a:pPr>
                <a:defRPr/>
              </a:pPr>
              <a:t>11/25/2013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39DD30C-E089-411A-9701-8741017AF6D4}" type="slidenum">
              <a:rPr lang="en-US"/>
              <a:pPr>
                <a:defRPr/>
              </a:pPr>
              <a:t>‹#›</a:t>
            </a:fld>
            <a:endParaRPr lang="en-US"/>
          </a:p>
        </p:txBody>
      </p:sp>
    </p:spTree>
    <p:extLst>
      <p:ext uri="{BB962C8B-B14F-4D97-AF65-F5344CB8AC3E}">
        <p14:creationId xmlns:p14="http://schemas.microsoft.com/office/powerpoint/2010/main" val="246507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en-GB"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en-GB"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E7F8F24D-135E-4CC3-8EAF-6E3308B55E24}" type="datetime1">
              <a:rPr lang="en-US"/>
              <a:pPr>
                <a:defRPr/>
              </a:pPr>
              <a:t>11/25/2013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FECCB1A-CC69-4503-8E94-2DF407045462}" type="slidenum">
              <a:rPr lang="en-US"/>
              <a:pPr>
                <a:defRPr/>
              </a:pPr>
              <a:t>‹#›</a:t>
            </a:fld>
            <a:endParaRPr lang="en-US"/>
          </a:p>
        </p:txBody>
      </p:sp>
    </p:spTree>
    <p:extLst>
      <p:ext uri="{BB962C8B-B14F-4D97-AF65-F5344CB8AC3E}">
        <p14:creationId xmlns:p14="http://schemas.microsoft.com/office/powerpoint/2010/main" val="68488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en-GB"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en-GB"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en-GB"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en-GB" noProof="0" smtClean="0"/>
              <a:t>Click icon to add picture</a:t>
            </a:r>
            <a:endParaRPr noProof="0"/>
          </a:p>
        </p:txBody>
      </p:sp>
      <p:sp>
        <p:nvSpPr>
          <p:cNvPr id="7" name="Date Placeholder 3"/>
          <p:cNvSpPr>
            <a:spLocks noGrp="1"/>
          </p:cNvSpPr>
          <p:nvPr>
            <p:ph type="dt" sz="half" idx="16"/>
          </p:nvPr>
        </p:nvSpPr>
        <p:spPr/>
        <p:txBody>
          <a:bodyPr/>
          <a:lstStyle>
            <a:lvl1pPr>
              <a:defRPr/>
            </a:lvl1pPr>
          </a:lstStyle>
          <a:p>
            <a:pPr>
              <a:defRPr/>
            </a:pPr>
            <a:fld id="{7EACBEB1-8CA4-4C83-BCAD-60901AC2DA2F}" type="datetime1">
              <a:rPr lang="en-US"/>
              <a:pPr>
                <a:defRPr/>
              </a:pPr>
              <a:t>11/25/2013</a:t>
            </a:fld>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9" name="Slide Number Placeholder 5"/>
          <p:cNvSpPr>
            <a:spLocks noGrp="1"/>
          </p:cNvSpPr>
          <p:nvPr>
            <p:ph type="sldNum" sz="quarter" idx="18"/>
          </p:nvPr>
        </p:nvSpPr>
        <p:spPr/>
        <p:txBody>
          <a:bodyPr/>
          <a:lstStyle>
            <a:lvl1pPr>
              <a:defRPr/>
            </a:lvl1pPr>
          </a:lstStyle>
          <a:p>
            <a:pPr>
              <a:defRPr/>
            </a:pPr>
            <a:fld id="{962E6D2C-8BA7-4344-B6A9-AB6ED4AA11F3}" type="slidenum">
              <a:rPr lang="en-US"/>
              <a:pPr>
                <a:defRPr/>
              </a:pPr>
              <a:t>‹#›</a:t>
            </a:fld>
            <a:endParaRPr lang="en-US"/>
          </a:p>
        </p:txBody>
      </p:sp>
    </p:spTree>
    <p:extLst>
      <p:ext uri="{BB962C8B-B14F-4D97-AF65-F5344CB8AC3E}">
        <p14:creationId xmlns:p14="http://schemas.microsoft.com/office/powerpoint/2010/main" val="2484808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en-GB"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GB"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GB"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en-GB"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en-GB" noProof="0" smtClean="0"/>
              <a:t>Click icon to add picture</a:t>
            </a:r>
            <a:endParaRPr noProof="0"/>
          </a:p>
        </p:txBody>
      </p:sp>
      <p:sp>
        <p:nvSpPr>
          <p:cNvPr id="8" name="Date Placeholder 3"/>
          <p:cNvSpPr>
            <a:spLocks noGrp="1"/>
          </p:cNvSpPr>
          <p:nvPr>
            <p:ph type="dt" sz="half" idx="18"/>
          </p:nvPr>
        </p:nvSpPr>
        <p:spPr/>
        <p:txBody>
          <a:bodyPr/>
          <a:lstStyle>
            <a:lvl1pPr>
              <a:defRPr/>
            </a:lvl1pPr>
          </a:lstStyle>
          <a:p>
            <a:pPr>
              <a:defRPr/>
            </a:pPr>
            <a:fld id="{8D6E3434-3714-4A94-A4EA-E466D45980C2}" type="datetime1">
              <a:rPr lang="en-US"/>
              <a:pPr>
                <a:defRPr/>
              </a:pPr>
              <a:t>11/25/2013</a:t>
            </a:fld>
            <a:endParaRPr lang="en-US"/>
          </a:p>
        </p:txBody>
      </p:sp>
      <p:sp>
        <p:nvSpPr>
          <p:cNvPr id="9" name="Footer Placeholder 4"/>
          <p:cNvSpPr>
            <a:spLocks noGrp="1"/>
          </p:cNvSpPr>
          <p:nvPr>
            <p:ph type="ftr" sz="quarter" idx="19"/>
          </p:nvPr>
        </p:nvSpPr>
        <p:spPr/>
        <p:txBody>
          <a:bodyPr/>
          <a:lstStyle>
            <a:lvl1pPr>
              <a:defRPr/>
            </a:lvl1pPr>
          </a:lstStyle>
          <a:p>
            <a:pPr>
              <a:defRPr/>
            </a:pPr>
            <a:endParaRPr lang="en-US"/>
          </a:p>
        </p:txBody>
      </p:sp>
      <p:sp>
        <p:nvSpPr>
          <p:cNvPr id="12" name="Slide Number Placeholder 5"/>
          <p:cNvSpPr>
            <a:spLocks noGrp="1"/>
          </p:cNvSpPr>
          <p:nvPr>
            <p:ph type="sldNum" sz="quarter" idx="20"/>
          </p:nvPr>
        </p:nvSpPr>
        <p:spPr/>
        <p:txBody>
          <a:bodyPr/>
          <a:lstStyle>
            <a:lvl1pPr>
              <a:defRPr/>
            </a:lvl1pPr>
          </a:lstStyle>
          <a:p>
            <a:pPr>
              <a:defRPr/>
            </a:pPr>
            <a:fld id="{981288F9-BCAD-4F01-86A6-4B75AACE0A83}" type="slidenum">
              <a:rPr lang="en-US"/>
              <a:pPr>
                <a:defRPr/>
              </a:pPr>
              <a:t>‹#›</a:t>
            </a:fld>
            <a:endParaRPr lang="en-US"/>
          </a:p>
        </p:txBody>
      </p:sp>
    </p:spTree>
    <p:extLst>
      <p:ext uri="{BB962C8B-B14F-4D97-AF65-F5344CB8AC3E}">
        <p14:creationId xmlns:p14="http://schemas.microsoft.com/office/powerpoint/2010/main" val="202486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en-GB"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GB"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Date Placeholder 3"/>
          <p:cNvSpPr>
            <a:spLocks noGrp="1"/>
          </p:cNvSpPr>
          <p:nvPr>
            <p:ph type="dt" sz="half" idx="18"/>
          </p:nvPr>
        </p:nvSpPr>
        <p:spPr/>
        <p:txBody>
          <a:bodyPr/>
          <a:lstStyle>
            <a:lvl1pPr>
              <a:defRPr/>
            </a:lvl1pPr>
          </a:lstStyle>
          <a:p>
            <a:pPr>
              <a:defRPr/>
            </a:pPr>
            <a:fld id="{5AB36019-8A29-4B5E-AEBE-12DEAB2DF735}" type="datetime1">
              <a:rPr lang="en-US"/>
              <a:pPr>
                <a:defRPr/>
              </a:pPr>
              <a:t>11/25/2013</a:t>
            </a:fld>
            <a:endParaRPr lang="en-US"/>
          </a:p>
        </p:txBody>
      </p:sp>
      <p:sp>
        <p:nvSpPr>
          <p:cNvPr id="9" name="Footer Placeholder 4"/>
          <p:cNvSpPr>
            <a:spLocks noGrp="1"/>
          </p:cNvSpPr>
          <p:nvPr>
            <p:ph type="ftr" sz="quarter" idx="19"/>
          </p:nvPr>
        </p:nvSpPr>
        <p:spPr/>
        <p:txBody>
          <a:bodyPr/>
          <a:lstStyle>
            <a:lvl1pPr>
              <a:defRPr/>
            </a:lvl1pPr>
          </a:lstStyle>
          <a:p>
            <a:pPr>
              <a:defRPr/>
            </a:pPr>
            <a:endParaRPr lang="en-US"/>
          </a:p>
        </p:txBody>
      </p:sp>
      <p:sp>
        <p:nvSpPr>
          <p:cNvPr id="10" name="Slide Number Placeholder 5"/>
          <p:cNvSpPr>
            <a:spLocks noGrp="1"/>
          </p:cNvSpPr>
          <p:nvPr>
            <p:ph type="sldNum" sz="quarter" idx="20"/>
          </p:nvPr>
        </p:nvSpPr>
        <p:spPr/>
        <p:txBody>
          <a:bodyPr/>
          <a:lstStyle>
            <a:lvl1pPr>
              <a:defRPr/>
            </a:lvl1pPr>
          </a:lstStyle>
          <a:p>
            <a:pPr>
              <a:defRPr/>
            </a:pPr>
            <a:fld id="{DE6770AF-66A6-4E63-85F7-1D8AE91F42EC}" type="slidenum">
              <a:rPr lang="en-US"/>
              <a:pPr>
                <a:defRPr/>
              </a:pPr>
              <a:t>‹#›</a:t>
            </a:fld>
            <a:endParaRPr lang="en-US"/>
          </a:p>
        </p:txBody>
      </p:sp>
    </p:spTree>
    <p:extLst>
      <p:ext uri="{BB962C8B-B14F-4D97-AF65-F5344CB8AC3E}">
        <p14:creationId xmlns:p14="http://schemas.microsoft.com/office/powerpoint/2010/main" val="2352397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en-GB"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GB"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en-GB"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7" name="Date Placeholder 3"/>
          <p:cNvSpPr>
            <a:spLocks noGrp="1"/>
          </p:cNvSpPr>
          <p:nvPr>
            <p:ph type="dt" sz="half" idx="23"/>
          </p:nvPr>
        </p:nvSpPr>
        <p:spPr/>
        <p:txBody>
          <a:bodyPr/>
          <a:lstStyle>
            <a:lvl1pPr>
              <a:defRPr/>
            </a:lvl1pPr>
          </a:lstStyle>
          <a:p>
            <a:pPr>
              <a:defRPr/>
            </a:pPr>
            <a:fld id="{F67719B8-3172-4CBB-BED5-8B3B6CA8D5DD}" type="datetime1">
              <a:rPr lang="en-US"/>
              <a:pPr>
                <a:defRPr/>
              </a:pPr>
              <a:t>11/25/2013</a:t>
            </a:fld>
            <a:endParaRPr lang="en-US"/>
          </a:p>
        </p:txBody>
      </p:sp>
      <p:sp>
        <p:nvSpPr>
          <p:cNvPr id="19" name="Footer Placeholder 4"/>
          <p:cNvSpPr>
            <a:spLocks noGrp="1"/>
          </p:cNvSpPr>
          <p:nvPr>
            <p:ph type="ftr" sz="quarter" idx="24"/>
          </p:nvPr>
        </p:nvSpPr>
        <p:spPr/>
        <p:txBody>
          <a:bodyPr/>
          <a:lstStyle>
            <a:lvl1pPr>
              <a:defRPr/>
            </a:lvl1pPr>
          </a:lstStyle>
          <a:p>
            <a:pPr>
              <a:defRPr/>
            </a:pPr>
            <a:endParaRPr lang="en-US"/>
          </a:p>
        </p:txBody>
      </p:sp>
      <p:sp>
        <p:nvSpPr>
          <p:cNvPr id="20" name="Slide Number Placeholder 5"/>
          <p:cNvSpPr>
            <a:spLocks noGrp="1"/>
          </p:cNvSpPr>
          <p:nvPr>
            <p:ph type="sldNum" sz="quarter" idx="25"/>
          </p:nvPr>
        </p:nvSpPr>
        <p:spPr/>
        <p:txBody>
          <a:bodyPr/>
          <a:lstStyle>
            <a:lvl1pPr>
              <a:defRPr/>
            </a:lvl1pPr>
          </a:lstStyle>
          <a:p>
            <a:pPr>
              <a:defRPr/>
            </a:pPr>
            <a:fld id="{DC36CBC4-D639-4102-9D43-87C7EEECDF61}" type="slidenum">
              <a:rPr lang="en-US"/>
              <a:pPr>
                <a:defRPr/>
              </a:pPr>
              <a:t>‹#›</a:t>
            </a:fld>
            <a:endParaRPr lang="en-US"/>
          </a:p>
        </p:txBody>
      </p:sp>
    </p:spTree>
    <p:extLst>
      <p:ext uri="{BB962C8B-B14F-4D97-AF65-F5344CB8AC3E}">
        <p14:creationId xmlns:p14="http://schemas.microsoft.com/office/powerpoint/2010/main" val="381264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lvl1pPr>
              <a:defRPr/>
            </a:lvl1pPr>
          </a:lstStyle>
          <a:p>
            <a:pPr>
              <a:defRPr/>
            </a:pPr>
            <a:fld id="{463566F2-04D6-481B-B0C4-15C0091419E7}" type="datetime1">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7B36BD-E3F2-4629-A54D-805C35F54864}" type="slidenum">
              <a:rPr lang="en-US"/>
              <a:pPr>
                <a:defRPr/>
              </a:pPr>
              <a:t>‹#›</a:t>
            </a:fld>
            <a:endParaRPr lang="en-US"/>
          </a:p>
        </p:txBody>
      </p:sp>
    </p:spTree>
    <p:extLst>
      <p:ext uri="{BB962C8B-B14F-4D97-AF65-F5344CB8AC3E}">
        <p14:creationId xmlns:p14="http://schemas.microsoft.com/office/powerpoint/2010/main" val="3021939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lvl1pPr>
              <a:defRPr/>
            </a:lvl1pPr>
          </a:lstStyle>
          <a:p>
            <a:pPr>
              <a:defRPr/>
            </a:pPr>
            <a:fld id="{D46D014C-99B0-4DE5-9726-5ACAD4EE4D44}" type="datetime1">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FDD885-EA22-4240-8BF2-5B0F05338E53}" type="slidenum">
              <a:rPr lang="en-US"/>
              <a:pPr>
                <a:defRPr/>
              </a:pPr>
              <a:t>‹#›</a:t>
            </a:fld>
            <a:endParaRPr lang="en-US"/>
          </a:p>
        </p:txBody>
      </p:sp>
    </p:spTree>
    <p:extLst>
      <p:ext uri="{BB962C8B-B14F-4D97-AF65-F5344CB8AC3E}">
        <p14:creationId xmlns:p14="http://schemas.microsoft.com/office/powerpoint/2010/main" val="397750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lvl1pPr>
              <a:defRPr/>
            </a:lvl1pPr>
          </a:lstStyle>
          <a:p>
            <a:pPr>
              <a:defRPr/>
            </a:pPr>
            <a:fld id="{62F0CABD-0351-42EB-86A2-48E8E42D03AC}" type="datetime1">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160ADC-8564-488F-A8A1-41FAA75B90C7}" type="slidenum">
              <a:rPr lang="en-US"/>
              <a:pPr>
                <a:defRPr/>
              </a:pPr>
              <a:t>‹#›</a:t>
            </a:fld>
            <a:endParaRPr lang="en-US"/>
          </a:p>
        </p:txBody>
      </p:sp>
    </p:spTree>
    <p:extLst>
      <p:ext uri="{BB962C8B-B14F-4D97-AF65-F5344CB8AC3E}">
        <p14:creationId xmlns:p14="http://schemas.microsoft.com/office/powerpoint/2010/main" val="53511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en-GB"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en-GB"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FBC6F64F-91C8-4E26-8BE8-0A02D9367542}" type="datetime1">
              <a:rPr lang="en-US"/>
              <a:pPr>
                <a:defRPr/>
              </a:pPr>
              <a:t>11/25/2013</a:t>
            </a:fld>
            <a:endParaRPr lang="en-US"/>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p:spPr>
        <p:txBody>
          <a:bodyPr/>
          <a:lstStyle>
            <a:lvl1pPr algn="ctr">
              <a:defRPr sz="900">
                <a:solidFill>
                  <a:srgbClr val="BFBFBF"/>
                </a:solidFill>
              </a:defRPr>
            </a:lvl1pPr>
          </a:lstStyle>
          <a:p>
            <a:pPr>
              <a:defRPr/>
            </a:pPr>
            <a:fld id="{91547A3A-B5CD-4F9B-829B-E635A5FF130E}" type="slidenum">
              <a:rPr lang="en-US"/>
              <a:pPr>
                <a:defRPr/>
              </a:pPr>
              <a:t>‹#›</a:t>
            </a:fld>
            <a:endParaRPr lang="en-US"/>
          </a:p>
        </p:txBody>
      </p:sp>
    </p:spTree>
    <p:extLst>
      <p:ext uri="{BB962C8B-B14F-4D97-AF65-F5344CB8AC3E}">
        <p14:creationId xmlns:p14="http://schemas.microsoft.com/office/powerpoint/2010/main" val="193926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E328ECD3-A3F2-40FA-BE53-6D8A4BD934CE}" type="datetime1">
              <a:rPr lang="en-US"/>
              <a:pPr>
                <a:defRPr/>
              </a:pPr>
              <a:t>11/25/2013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p:spPr>
        <p:txBody>
          <a:bodyPr/>
          <a:lstStyle>
            <a:lvl1pPr algn="ctr">
              <a:defRPr sz="900">
                <a:solidFill>
                  <a:srgbClr val="BFBFBF"/>
                </a:solidFill>
              </a:defRPr>
            </a:lvl1pPr>
          </a:lstStyle>
          <a:p>
            <a:pPr>
              <a:defRPr/>
            </a:pPr>
            <a:fld id="{11CA8722-CA72-4A2B-AC04-E6D0F0BC7533}" type="slidenum">
              <a:rPr lang="en-US"/>
              <a:pPr>
                <a:defRPr/>
              </a:pPr>
              <a:t>‹#›</a:t>
            </a:fld>
            <a:endParaRPr lang="en-US"/>
          </a:p>
        </p:txBody>
      </p:sp>
    </p:spTree>
    <p:extLst>
      <p:ext uri="{BB962C8B-B14F-4D97-AF65-F5344CB8AC3E}">
        <p14:creationId xmlns:p14="http://schemas.microsoft.com/office/powerpoint/2010/main" val="121919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grpSp>
      <p:sp>
        <p:nvSpPr>
          <p:cNvPr id="2" name="Title 1"/>
          <p:cNvSpPr>
            <a:spLocks noGrp="1"/>
          </p:cNvSpPr>
          <p:nvPr>
            <p:ph type="title"/>
          </p:nvPr>
        </p:nvSpPr>
        <p:spPr>
          <a:xfrm>
            <a:off x="744070" y="224118"/>
            <a:ext cx="4800600" cy="886968"/>
          </a:xfrm>
        </p:spPr>
        <p:txBody>
          <a:bodyPr lIns="45720"/>
          <a:lstStyle/>
          <a:p>
            <a:r>
              <a:rPr lang="en-GB"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2" name="Date Placeholder 4"/>
          <p:cNvSpPr>
            <a:spLocks noGrp="1"/>
          </p:cNvSpPr>
          <p:nvPr>
            <p:ph type="dt" sz="half" idx="10"/>
          </p:nvPr>
        </p:nvSpPr>
        <p:spPr/>
        <p:txBody>
          <a:bodyPr/>
          <a:lstStyle>
            <a:lvl1pPr>
              <a:defRPr/>
            </a:lvl1pPr>
          </a:lstStyle>
          <a:p>
            <a:pPr>
              <a:defRPr/>
            </a:pPr>
            <a:fld id="{31E27D67-9319-4426-8C7B-474A87371714}" type="datetime1">
              <a:rPr lang="en-US"/>
              <a:pPr>
                <a:defRPr/>
              </a:pPr>
              <a:t>11/25/2013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p:spPr>
        <p:txBody>
          <a:bodyPr/>
          <a:lstStyle>
            <a:lvl1pPr>
              <a:defRPr/>
            </a:lvl1pPr>
          </a:lstStyle>
          <a:p>
            <a:pPr>
              <a:defRPr/>
            </a:pPr>
            <a:fld id="{8FE4F9AB-A5A3-48B5-AD3D-6F2D87BECF05}" type="slidenum">
              <a:rPr lang="en-US"/>
              <a:pPr>
                <a:defRPr/>
              </a:pPr>
              <a:t>‹#›</a:t>
            </a:fld>
            <a:endParaRPr lang="en-US"/>
          </a:p>
        </p:txBody>
      </p:sp>
    </p:spTree>
    <p:extLst>
      <p:ext uri="{BB962C8B-B14F-4D97-AF65-F5344CB8AC3E}">
        <p14:creationId xmlns:p14="http://schemas.microsoft.com/office/powerpoint/2010/main" val="67320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Rounded Rectangle 1"/>
          <p:cNvSpPr/>
          <p:nvPr userDrawn="1"/>
        </p:nvSpPr>
        <p:spPr>
          <a:xfrm>
            <a:off x="533400" y="381000"/>
            <a:ext cx="8077200" cy="304800"/>
          </a:xfrm>
          <a:prstGeom prst="roundRect">
            <a:avLst/>
          </a:prstGeom>
          <a:gradFill flip="none" rotWithShape="1">
            <a:gsLst>
              <a:gs pos="24000">
                <a:schemeClr val="accent3">
                  <a:lumMod val="50000"/>
                </a:schemeClr>
              </a:gs>
              <a:gs pos="100000">
                <a:srgbClr val="FFFFFF"/>
              </a:gs>
            </a:gsLst>
            <a:lin ang="0" scaled="1"/>
            <a:tileRect/>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pic>
        <p:nvPicPr>
          <p:cNvPr id="3" name="Picture 12" descr="People 1st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00800" y="304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3"/>
          <p:cNvSpPr/>
          <p:nvPr userDrawn="1"/>
        </p:nvSpPr>
        <p:spPr>
          <a:xfrm>
            <a:off x="6324600" y="304800"/>
            <a:ext cx="76200" cy="45719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5" name="Rectangle 14"/>
          <p:cNvSpPr/>
          <p:nvPr userDrawn="1"/>
        </p:nvSpPr>
        <p:spPr>
          <a:xfrm>
            <a:off x="8153400" y="380040"/>
            <a:ext cx="76200" cy="381960"/>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Tree>
    <p:extLst>
      <p:ext uri="{BB962C8B-B14F-4D97-AF65-F5344CB8AC3E}">
        <p14:creationId xmlns:p14="http://schemas.microsoft.com/office/powerpoint/2010/main" val="60786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GB"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50E3486-5C86-4512-9B01-65ED09BE2112}" type="datetime1">
              <a:rPr lang="en-US"/>
              <a:pPr>
                <a:defRPr/>
              </a:pPr>
              <a:t>11/25/2013</a:t>
            </a:fld>
            <a:endParaRPr lang="en-US"/>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p:spPr>
        <p:txBody>
          <a:bodyPr/>
          <a:lstStyle>
            <a:lvl1pPr>
              <a:defRPr/>
            </a:lvl1pPr>
          </a:lstStyle>
          <a:p>
            <a:pPr>
              <a:defRPr/>
            </a:pPr>
            <a:fld id="{C4E36A5D-F1F2-45FE-9AA9-6A14336A140B}" type="slidenum">
              <a:rPr lang="en-US"/>
              <a:pPr>
                <a:defRPr/>
              </a:pPr>
              <a:t>‹#›</a:t>
            </a:fld>
            <a:endParaRPr lang="en-US"/>
          </a:p>
        </p:txBody>
      </p:sp>
    </p:spTree>
    <p:extLst>
      <p:ext uri="{BB962C8B-B14F-4D97-AF65-F5344CB8AC3E}">
        <p14:creationId xmlns:p14="http://schemas.microsoft.com/office/powerpoint/2010/main" val="198174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grpSp>
      <p:sp>
        <p:nvSpPr>
          <p:cNvPr id="9" name="Date Placeholder 1"/>
          <p:cNvSpPr>
            <a:spLocks noGrp="1"/>
          </p:cNvSpPr>
          <p:nvPr>
            <p:ph type="dt" sz="half" idx="10"/>
          </p:nvPr>
        </p:nvSpPr>
        <p:spPr/>
        <p:txBody>
          <a:bodyPr/>
          <a:lstStyle>
            <a:lvl1pPr>
              <a:defRPr/>
            </a:lvl1pPr>
          </a:lstStyle>
          <a:p>
            <a:pPr>
              <a:defRPr/>
            </a:pPr>
            <a:fld id="{21F188FC-53AD-4B11-B2EC-973CC0C54B0A}" type="datetime1">
              <a:rPr lang="en-US"/>
              <a:pPr>
                <a:defRPr/>
              </a:pPr>
              <a:t>11/25/2013</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p:spPr>
        <p:txBody>
          <a:bodyPr/>
          <a:lstStyle>
            <a:lvl1pPr>
              <a:defRPr/>
            </a:lvl1pPr>
          </a:lstStyle>
          <a:p>
            <a:pPr>
              <a:defRPr/>
            </a:pPr>
            <a:fld id="{0786774E-A5FD-4ACF-860C-2531DEDD1DAC}" type="slidenum">
              <a:rPr lang="en-US"/>
              <a:pPr>
                <a:defRPr/>
              </a:pPr>
              <a:t>‹#›</a:t>
            </a:fld>
            <a:endParaRPr lang="en-US"/>
          </a:p>
        </p:txBody>
      </p:sp>
    </p:spTree>
    <p:extLst>
      <p:ext uri="{BB962C8B-B14F-4D97-AF65-F5344CB8AC3E}">
        <p14:creationId xmlns:p14="http://schemas.microsoft.com/office/powerpoint/2010/main" val="352183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en-GB"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47C7FE-DFAA-419C-B781-C1901E5779DD}" type="datetime1">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F937D3-2A5A-4C49-AB61-ACE9D8BD371E}" type="slidenum">
              <a:rPr lang="en-US"/>
              <a:pPr>
                <a:defRPr/>
              </a:pPr>
              <a:t>‹#›</a:t>
            </a:fld>
            <a:endParaRPr lang="en-US"/>
          </a:p>
        </p:txBody>
      </p:sp>
    </p:spTree>
    <p:extLst>
      <p:ext uri="{BB962C8B-B14F-4D97-AF65-F5344CB8AC3E}">
        <p14:creationId xmlns:p14="http://schemas.microsoft.com/office/powerpoint/2010/main" val="335569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BFBFBF"/>
                </a:solidFill>
                <a:latin typeface="News Gothic MT" charset="0"/>
              </a:defRPr>
            </a:lvl1pPr>
          </a:lstStyle>
          <a:p>
            <a:pPr>
              <a:defRPr/>
            </a:pPr>
            <a:fld id="{91B13FA1-CD0D-4A24-980A-4232C08A9186}" type="datetime1">
              <a:rPr lang="en-US"/>
              <a:pPr>
                <a:defRPr/>
              </a:pPr>
              <a:t>11/25/2013</a:t>
            </a:fld>
            <a:endParaRPr lang="en-US"/>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endParaRPr 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900" b="1">
                <a:solidFill>
                  <a:srgbClr val="BFBFBF"/>
                </a:solidFill>
                <a:latin typeface="News Gothic MT" charset="0"/>
              </a:defRPr>
            </a:lvl1pPr>
          </a:lstStyle>
          <a:p>
            <a:pPr>
              <a:defRPr/>
            </a:pPr>
            <a:endParaRPr lang="en-US"/>
          </a:p>
        </p:txBody>
      </p:sp>
      <p:sp>
        <p:nvSpPr>
          <p:cNvPr id="6" name="Slide Number Placeholder 5"/>
          <p:cNvSpPr>
            <a:spLocks noGrp="1"/>
          </p:cNvSpPr>
          <p:nvPr>
            <p:ph type="sldNum" sz="quarter" idx="4"/>
          </p:nvPr>
        </p:nvSpPr>
        <p:spPr>
          <a:xfrm>
            <a:off x="1752600" y="2878138"/>
            <a:ext cx="609600" cy="365125"/>
          </a:xfrm>
          <a:prstGeom prst="rect">
            <a:avLst/>
          </a:prstGeom>
        </p:spPr>
        <p:txBody>
          <a:bodyPr vert="horz" wrap="square" lIns="91440" tIns="45720" rIns="91440" bIns="45720" numCol="1" anchor="ctr" anchorCtr="0" compatLnSpc="1">
            <a:prstTxWarp prst="textNoShape">
              <a:avLst/>
            </a:prstTxWarp>
          </a:bodyPr>
          <a:lstStyle>
            <a:lvl1pPr>
              <a:defRPr sz="1800" b="1">
                <a:solidFill>
                  <a:schemeClr val="accent1"/>
                </a:solidFill>
                <a:latin typeface="News Gothic MT" charset="0"/>
              </a:defRPr>
            </a:lvl1pPr>
          </a:lstStyle>
          <a:p>
            <a:pPr>
              <a:defRPr/>
            </a:pPr>
            <a:fld id="{59C240FE-EF59-4E36-999E-DBFF68FBE794}" type="slidenum">
              <a:rPr lang="en-US"/>
              <a:pPr>
                <a:defRPr/>
              </a:pPr>
              <a:t>‹#›</a:t>
            </a:fld>
            <a:endParaRPr lang="en-US"/>
          </a:p>
        </p:txBody>
      </p:sp>
      <p:grpSp>
        <p:nvGrpSpPr>
          <p:cNvPr id="1031" name="Group 18"/>
          <p:cNvGrpSpPr>
            <a:grpSpLocks/>
          </p:cNvGrpSpPr>
          <p:nvPr/>
        </p:nvGrpSpPr>
        <p:grpSpPr bwMode="auto">
          <a:xfrm>
            <a:off x="842963"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nvGrpSpPr>
            <p:cNvPr id="1033" name="Group 10"/>
            <p:cNvGrpSpPr>
              <a:grpSpLocks noChangeAspect="1"/>
            </p:cNvGrpSpPr>
            <p:nvPr userDrawn="1"/>
          </p:nvGrpSpPr>
          <p:grpSpPr bwMode="auto">
            <a:xfrm>
              <a:off x="948372" y="3034352"/>
              <a:ext cx="700732" cy="800822"/>
              <a:chOff x="1230573" y="1890215"/>
              <a:chExt cx="1444388" cy="1650696"/>
            </a:xfrm>
          </p:grpSpPr>
          <p:sp>
            <p:nvSpPr>
              <p:cNvPr id="12" name="Oval 11"/>
              <p:cNvSpPr/>
              <p:nvPr userDrawn="1"/>
            </p:nvSpPr>
            <p:spPr>
              <a:xfrm>
                <a:off x="1231958" y="1888898"/>
                <a:ext cx="1443061" cy="939131"/>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3" name="Oval 12"/>
              <p:cNvSpPr/>
              <p:nvPr userDrawn="1"/>
            </p:nvSpPr>
            <p:spPr>
              <a:xfrm>
                <a:off x="1935492" y="2844391"/>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4" name="Oval 13"/>
              <p:cNvSpPr/>
              <p:nvPr userDrawn="1"/>
            </p:nvSpPr>
            <p:spPr>
              <a:xfrm>
                <a:off x="1902769" y="3276327"/>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5" name="Oval 14"/>
              <p:cNvSpPr/>
              <p:nvPr userDrawn="1"/>
            </p:nvSpPr>
            <p:spPr>
              <a:xfrm>
                <a:off x="1634445" y="2392822"/>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grpSp>
    </p:spTree>
  </p:cSld>
  <p:clrMap bg1="lt1" tx1="dk1" bg2="lt2" tx2="dk2" accent1="accent1" accent2="accent2" accent3="accent3" accent4="accent4" accent5="accent5" accent6="accent6" hlink="hlink" folHlink="folHlink"/>
  <p:sldLayoutIdLst>
    <p:sldLayoutId id="2147483791" r:id="rId1"/>
    <p:sldLayoutId id="2147483781" r:id="rId2"/>
    <p:sldLayoutId id="2147483792" r:id="rId3"/>
    <p:sldLayoutId id="2147483793" r:id="rId4"/>
    <p:sldLayoutId id="2147483794" r:id="rId5"/>
    <p:sldLayoutId id="2147483795" r:id="rId6"/>
    <p:sldLayoutId id="2147483796" r:id="rId7"/>
    <p:sldLayoutId id="2147483797"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l" rtl="0" eaLnBrk="0" fontAlgn="base" hangingPunct="0">
        <a:spcBef>
          <a:spcPct val="0"/>
        </a:spcBef>
        <a:spcAft>
          <a:spcPct val="0"/>
        </a:spcAft>
        <a:defRPr sz="2800" kern="1200">
          <a:solidFill>
            <a:schemeClr val="accent1"/>
          </a:solidFill>
          <a:latin typeface="+mj-lt"/>
          <a:ea typeface="ＭＳ Ｐゴシック" charset="-128"/>
          <a:cs typeface="+mj-cs"/>
        </a:defRPr>
      </a:lvl1pPr>
      <a:lvl2pPr algn="l" rtl="0" eaLnBrk="0" fontAlgn="base" hangingPunct="0">
        <a:spcBef>
          <a:spcPct val="0"/>
        </a:spcBef>
        <a:spcAft>
          <a:spcPct val="0"/>
        </a:spcAft>
        <a:defRPr sz="2800">
          <a:solidFill>
            <a:schemeClr val="accent1"/>
          </a:solidFill>
          <a:latin typeface="News Gothic MT"/>
          <a:ea typeface="ＭＳ Ｐゴシック" charset="-128"/>
        </a:defRPr>
      </a:lvl2pPr>
      <a:lvl3pPr algn="l" rtl="0" eaLnBrk="0" fontAlgn="base" hangingPunct="0">
        <a:spcBef>
          <a:spcPct val="0"/>
        </a:spcBef>
        <a:spcAft>
          <a:spcPct val="0"/>
        </a:spcAft>
        <a:defRPr sz="2800">
          <a:solidFill>
            <a:schemeClr val="accent1"/>
          </a:solidFill>
          <a:latin typeface="News Gothic MT"/>
          <a:ea typeface="ＭＳ Ｐゴシック" charset="-128"/>
        </a:defRPr>
      </a:lvl3pPr>
      <a:lvl4pPr algn="l" rtl="0" eaLnBrk="0" fontAlgn="base" hangingPunct="0">
        <a:spcBef>
          <a:spcPct val="0"/>
        </a:spcBef>
        <a:spcAft>
          <a:spcPct val="0"/>
        </a:spcAft>
        <a:defRPr sz="2800">
          <a:solidFill>
            <a:schemeClr val="accent1"/>
          </a:solidFill>
          <a:latin typeface="News Gothic MT"/>
          <a:ea typeface="ＭＳ Ｐゴシック" charset="-128"/>
        </a:defRPr>
      </a:lvl4pPr>
      <a:lvl5pPr algn="l" rtl="0" eaLnBrk="0" fontAlgn="base" hangingPunct="0">
        <a:spcBef>
          <a:spcPct val="0"/>
        </a:spcBef>
        <a:spcAft>
          <a:spcPct val="0"/>
        </a:spcAft>
        <a:defRPr sz="2800">
          <a:solidFill>
            <a:schemeClr val="accent1"/>
          </a:solidFill>
          <a:latin typeface="News Gothic MT"/>
          <a:ea typeface="ＭＳ Ｐゴシック" charset="-128"/>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charset="2"/>
        <a:buChar char="§"/>
        <a:defRPr kern="1200">
          <a:solidFill>
            <a:srgbClr val="404040"/>
          </a:solidFill>
          <a:latin typeface="+mn-lt"/>
          <a:ea typeface="ＭＳ Ｐゴシック" charset="-128"/>
          <a:cs typeface="+mn-cs"/>
        </a:defRPr>
      </a:lvl1pPr>
      <a:lvl2pPr marL="457200" indent="-228600" algn="l" rtl="0" eaLnBrk="0" fontAlgn="base" hangingPunct="0">
        <a:spcBef>
          <a:spcPts val="600"/>
        </a:spcBef>
        <a:spcAft>
          <a:spcPct val="0"/>
        </a:spcAft>
        <a:buClr>
          <a:schemeClr val="accent2"/>
        </a:buClr>
        <a:buSzPct val="130000"/>
        <a:buFont typeface="Wingdings" charset="2"/>
        <a:buChar char="§"/>
        <a:defRPr kern="1200">
          <a:solidFill>
            <a:srgbClr val="404040"/>
          </a:solidFill>
          <a:latin typeface="+mn-lt"/>
          <a:ea typeface="ＭＳ Ｐゴシック" charset="-128"/>
          <a:cs typeface="+mn-cs"/>
        </a:defRPr>
      </a:lvl2pPr>
      <a:lvl3pPr marL="685800" indent="-228600" algn="l" rtl="0" eaLnBrk="0" fontAlgn="base" hangingPunct="0">
        <a:spcBef>
          <a:spcPts val="600"/>
        </a:spcBef>
        <a:spcAft>
          <a:spcPct val="0"/>
        </a:spcAft>
        <a:buClr>
          <a:schemeClr val="accent1"/>
        </a:buClr>
        <a:buSzPct val="130000"/>
        <a:buFont typeface="Wingdings" charset="2"/>
        <a:buChar char="§"/>
        <a:defRPr kern="1200">
          <a:solidFill>
            <a:srgbClr val="404040"/>
          </a:solidFill>
          <a:latin typeface="+mn-lt"/>
          <a:ea typeface="ＭＳ Ｐゴシック" charset="-128"/>
          <a:cs typeface="+mn-cs"/>
        </a:defRPr>
      </a:lvl3pPr>
      <a:lvl4pPr marL="914400" indent="-228600" algn="l" rtl="0" eaLnBrk="0" fontAlgn="base" hangingPunct="0">
        <a:spcBef>
          <a:spcPts val="600"/>
        </a:spcBef>
        <a:spcAft>
          <a:spcPct val="0"/>
        </a:spcAft>
        <a:buClr>
          <a:schemeClr val="accent2"/>
        </a:buClr>
        <a:buSzPct val="130000"/>
        <a:buFont typeface="Wingdings" charset="2"/>
        <a:buChar char="§"/>
        <a:defRPr kern="1200">
          <a:solidFill>
            <a:srgbClr val="404040"/>
          </a:solidFill>
          <a:latin typeface="+mn-lt"/>
          <a:ea typeface="ＭＳ Ｐゴシック" charset="-128"/>
          <a:cs typeface="+mn-cs"/>
        </a:defRPr>
      </a:lvl4pPr>
      <a:lvl5pPr marL="1143000" indent="-228600" algn="l" rtl="0" eaLnBrk="0" fontAlgn="base" hangingPunct="0">
        <a:spcBef>
          <a:spcPts val="600"/>
        </a:spcBef>
        <a:spcAft>
          <a:spcPct val="0"/>
        </a:spcAft>
        <a:buClr>
          <a:schemeClr val="accent1"/>
        </a:buClr>
        <a:buSzPct val="130000"/>
        <a:buFont typeface="Wingdings" charset="2"/>
        <a:buChar char="§"/>
        <a:defRPr kern="1200">
          <a:solidFill>
            <a:srgbClr val="404040"/>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651375" y="2286000"/>
            <a:ext cx="3273425" cy="1106488"/>
          </a:xfrm>
        </p:spPr>
        <p:txBody>
          <a:bodyPr/>
          <a:lstStyle/>
          <a:p>
            <a:r>
              <a:rPr lang="en-US" sz="2800" smtClean="0">
                <a:solidFill>
                  <a:srgbClr val="2D506B"/>
                </a:solidFill>
                <a:ea typeface="ＭＳ Ｐゴシック" charset="-128"/>
              </a:rPr>
              <a:t>Planning Your Future</a:t>
            </a:r>
          </a:p>
        </p:txBody>
      </p:sp>
      <p:sp>
        <p:nvSpPr>
          <p:cNvPr id="9219" name="Subtitle 2"/>
          <p:cNvSpPr>
            <a:spLocks noGrp="1"/>
          </p:cNvSpPr>
          <p:nvPr>
            <p:ph type="subTitle" idx="1"/>
          </p:nvPr>
        </p:nvSpPr>
        <p:spPr>
          <a:xfrm>
            <a:off x="4651375" y="4803775"/>
            <a:ext cx="3273425" cy="530225"/>
          </a:xfrm>
        </p:spPr>
        <p:txBody>
          <a:bodyPr/>
          <a:lstStyle/>
          <a:p>
            <a:pPr>
              <a:spcBef>
                <a:spcPct val="0"/>
              </a:spcBef>
              <a:buFont typeface="Wingdings" charset="2"/>
              <a:buNone/>
            </a:pPr>
            <a:r>
              <a:rPr lang="en-US" b="1" dirty="0" smtClean="0">
                <a:solidFill>
                  <a:srgbClr val="595959"/>
                </a:solidFill>
                <a:ea typeface="ＭＳ Ｐゴシック" charset="-128"/>
              </a:rPr>
              <a:t>David Allen (BA, </a:t>
            </a:r>
            <a:r>
              <a:rPr lang="en-US" b="1" dirty="0" err="1" smtClean="0">
                <a:solidFill>
                  <a:srgbClr val="595959"/>
                </a:solidFill>
                <a:ea typeface="ＭＳ Ｐゴシック" charset="-128"/>
              </a:rPr>
              <a:t>MIoH</a:t>
            </a:r>
            <a:r>
              <a:rPr lang="en-US" b="1" dirty="0" smtClean="0">
                <a:solidFill>
                  <a:srgbClr val="595959"/>
                </a:solidFill>
                <a:ea typeface="ＭＳ Ｐゴシック" charset="-128"/>
              </a:rPr>
              <a:t>)</a:t>
            </a:r>
          </a:p>
          <a:p>
            <a:pPr>
              <a:spcBef>
                <a:spcPct val="0"/>
              </a:spcBef>
              <a:buFont typeface="Wingdings" charset="2"/>
              <a:buNone/>
            </a:pPr>
            <a:r>
              <a:rPr lang="en-US" sz="1200" i="1" dirty="0" smtClean="0">
                <a:solidFill>
                  <a:srgbClr val="595959"/>
                </a:solidFill>
                <a:ea typeface="ＭＳ Ｐゴシック" charset="-128"/>
              </a:rPr>
              <a:t>Director of Scotland, People 1</a:t>
            </a:r>
            <a:r>
              <a:rPr lang="en-US" sz="1200" i="1" baseline="30000" dirty="0" smtClean="0">
                <a:solidFill>
                  <a:srgbClr val="595959"/>
                </a:solidFill>
                <a:ea typeface="ＭＳ Ｐゴシック" charset="-128"/>
              </a:rPr>
              <a:t>st</a:t>
            </a:r>
            <a:endParaRPr lang="en-US" sz="1200" i="1" dirty="0" smtClean="0">
              <a:solidFill>
                <a:srgbClr val="595959"/>
              </a:solidFill>
              <a:ea typeface="ＭＳ Ｐゴシック" charset="-128"/>
            </a:endParaRPr>
          </a:p>
        </p:txBody>
      </p:sp>
      <p:pic>
        <p:nvPicPr>
          <p:cNvPr id="9220" name="Picture 5" descr="People 1s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457200"/>
            <a:ext cx="284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4"/>
          <p:cNvSpPr txBox="1">
            <a:spLocks noChangeArrowheads="1"/>
          </p:cNvSpPr>
          <p:nvPr/>
        </p:nvSpPr>
        <p:spPr bwMode="auto">
          <a:xfrm>
            <a:off x="4572000" y="3578225"/>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400" b="1" i="1">
                <a:solidFill>
                  <a:srgbClr val="595959"/>
                </a:solidFill>
                <a:latin typeface="Arial Unicode MS" charset="0"/>
                <a:cs typeface="Arial Unicode MS" charset="0"/>
              </a:rPr>
              <a:t>Finding &amp; keeping the right job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2000" smtClean="0">
              <a:solidFill>
                <a:srgbClr val="FFFFFF"/>
              </a:solidFill>
              <a:latin typeface="News Gothic MT" charset="0"/>
            </a:endParaRPr>
          </a:p>
        </p:txBody>
      </p:sp>
      <p:sp>
        <p:nvSpPr>
          <p:cNvPr id="18438" name="Rectangle 7"/>
          <p:cNvSpPr>
            <a:spLocks noChangeArrowheads="1"/>
          </p:cNvSpPr>
          <p:nvPr/>
        </p:nvSpPr>
        <p:spPr bwMode="auto">
          <a:xfrm>
            <a:off x="914400" y="1630363"/>
            <a:ext cx="71024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buFont typeface="Wingdings" charset="2"/>
              <a:buNone/>
            </a:pPr>
            <a:r>
              <a:rPr lang="en-GB" sz="1600" i="1">
                <a:solidFill>
                  <a:schemeClr val="bg1"/>
                </a:solidFill>
                <a:latin typeface="Arial Unicode MS" charset="0"/>
                <a:cs typeface="Arial Unicode MS" charset="0"/>
              </a:rPr>
              <a:t>“ …. my first priority is the people who work for my companies, then the customers and then the shareholders.   If the staff are motivated and happy, then the customers will be happy, and in turn, the shareholders will benefit through the companies success.”</a:t>
            </a:r>
          </a:p>
        </p:txBody>
      </p:sp>
      <p:pic>
        <p:nvPicPr>
          <p:cNvPr id="18439" name="Picture 12" descr="Richard Branson and model of spacel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00400"/>
            <a:ext cx="26828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0"/>
          <p:cNvSpPr txBox="1">
            <a:spLocks noChangeArrowheads="1"/>
          </p:cNvSpPr>
          <p:nvPr/>
        </p:nvSpPr>
        <p:spPr bwMode="auto">
          <a:xfrm>
            <a:off x="1219200" y="5089525"/>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spcBef>
                <a:spcPct val="50000"/>
              </a:spcBef>
            </a:pPr>
            <a:r>
              <a:rPr lang="en-GB" sz="1600" b="1">
                <a:latin typeface="Arial Unicode MS" charset="0"/>
                <a:cs typeface="Arial Unicode MS" charset="0"/>
              </a:rPr>
              <a:t>Richard Branson </a:t>
            </a:r>
          </a:p>
          <a:p>
            <a:pPr algn="ctr" defTabSz="914400" eaLnBrk="1" hangingPunct="1">
              <a:spcBef>
                <a:spcPct val="50000"/>
              </a:spcBef>
            </a:pPr>
            <a:r>
              <a:rPr lang="en-GB" sz="1600" b="1" i="1">
                <a:solidFill>
                  <a:srgbClr val="2E4159"/>
                </a:solidFill>
                <a:latin typeface="Arial Unicode MS" charset="0"/>
                <a:cs typeface="Arial Unicode MS" charset="0"/>
              </a:rPr>
              <a:t>CEO Virgin Corporation</a:t>
            </a:r>
            <a:r>
              <a:rPr lang="en-GB" sz="1600" b="1">
                <a:solidFill>
                  <a:srgbClr val="2E4159"/>
                </a:solidFill>
                <a:latin typeface="Arial Unicode MS" charset="0"/>
                <a:cs typeface="Arial Unicode MS" charset="0"/>
              </a:rPr>
              <a:t> </a:t>
            </a:r>
          </a:p>
        </p:txBody>
      </p:sp>
      <p:sp>
        <p:nvSpPr>
          <p:cNvPr id="7" name="Title 1"/>
          <p:cNvSpPr txBox="1">
            <a:spLocks/>
          </p:cNvSpPr>
          <p:nvPr/>
        </p:nvSpPr>
        <p:spPr bwMode="auto">
          <a:xfrm>
            <a:off x="539750" y="612304"/>
            <a:ext cx="288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Finding the right job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2000" smtClean="0">
              <a:solidFill>
                <a:srgbClr val="FFFFFF"/>
              </a:solidFill>
              <a:latin typeface="News Gothic MT" charset="0"/>
            </a:endParaRPr>
          </a:p>
        </p:txBody>
      </p:sp>
      <p:pic>
        <p:nvPicPr>
          <p:cNvPr id="19462" name="Picture 6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47800"/>
            <a:ext cx="35052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1128713" y="4311650"/>
            <a:ext cx="7100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spcBef>
                <a:spcPct val="50000"/>
              </a:spcBef>
            </a:pPr>
            <a:r>
              <a:rPr lang="en-GB" sz="1800" b="1">
                <a:solidFill>
                  <a:srgbClr val="0D0D0D"/>
                </a:solidFill>
                <a:latin typeface="Arial Unicode MS" charset="0"/>
                <a:cs typeface="Arial Unicode MS" charset="0"/>
              </a:rPr>
              <a:t>This all sounds great in theory, but how do I make myself stand out from the competition and find that “Right Job”??</a:t>
            </a:r>
          </a:p>
        </p:txBody>
      </p:sp>
      <p:sp>
        <p:nvSpPr>
          <p:cNvPr id="19464" name="Text Box 13"/>
          <p:cNvSpPr txBox="1">
            <a:spLocks noChangeArrowheads="1"/>
          </p:cNvSpPr>
          <p:nvPr/>
        </p:nvSpPr>
        <p:spPr bwMode="auto">
          <a:xfrm>
            <a:off x="914400" y="5148263"/>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spcBef>
                <a:spcPct val="50000"/>
              </a:spcBef>
            </a:pPr>
            <a:r>
              <a:rPr lang="en-GB" sz="2000" b="1" i="1">
                <a:solidFill>
                  <a:srgbClr val="FFFF00"/>
                </a:solidFill>
                <a:latin typeface="Arial Unicode MS" charset="0"/>
                <a:cs typeface="Arial Unicode MS" charset="0"/>
              </a:rPr>
              <a:t>FOLLOW THE 5 STEP RULE !!!!!</a:t>
            </a:r>
          </a:p>
        </p:txBody>
      </p:sp>
      <p:sp>
        <p:nvSpPr>
          <p:cNvPr id="7" name="Title 1"/>
          <p:cNvSpPr txBox="1">
            <a:spLocks/>
          </p:cNvSpPr>
          <p:nvPr/>
        </p:nvSpPr>
        <p:spPr bwMode="auto">
          <a:xfrm>
            <a:off x="539750" y="612304"/>
            <a:ext cx="288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Finding the right job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20488" name="Title 1"/>
          <p:cNvSpPr txBox="1">
            <a:spLocks/>
          </p:cNvSpPr>
          <p:nvPr/>
        </p:nvSpPr>
        <p:spPr bwMode="auto">
          <a:xfrm>
            <a:off x="533400" y="612304"/>
            <a:ext cx="449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Step 1 – Be clear what it is that you want</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46091" name="Content Placeholder 5"/>
          <p:cNvSpPr txBox="1">
            <a:spLocks/>
          </p:cNvSpPr>
          <p:nvPr/>
        </p:nvSpPr>
        <p:spPr bwMode="auto">
          <a:xfrm>
            <a:off x="747713" y="16764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685800" indent="-2286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500" dirty="0">
                <a:solidFill>
                  <a:schemeClr val="bg1"/>
                </a:solidFill>
                <a:latin typeface="Arial Unicode MS" charset="0"/>
                <a:cs typeface="Arial Unicode MS" charset="0"/>
              </a:rPr>
              <a:t>Sounds obvious, but before you think about looking at and / or approaching a potential employer about a job, ask yourself the following questions.  </a:t>
            </a:r>
          </a:p>
          <a:p>
            <a:pPr algn="just" defTabSz="914400" eaLnBrk="1" hangingPunct="1">
              <a:spcBef>
                <a:spcPts val="1800"/>
              </a:spcBef>
              <a:buClr>
                <a:schemeClr val="accent1"/>
              </a:buClr>
              <a:buSzPct val="130000"/>
            </a:pPr>
            <a:endParaRPr lang="en-US" sz="800" dirty="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What kind of role am I interested in doing / what are my career goals</a:t>
            </a: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Are these roles / goals realistic in relation to the skills, experience and qualifications I currently have, if not what do I need to do to get them</a:t>
            </a: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What sort of company will help me achieve these roles / goals i.e. Small </a:t>
            </a:r>
            <a:r>
              <a:rPr lang="en-US" sz="1500" dirty="0" err="1">
                <a:solidFill>
                  <a:schemeClr val="bg1"/>
                </a:solidFill>
                <a:latin typeface="Arial Unicode MS" charset="0"/>
                <a:cs typeface="Arial Unicode MS" charset="0"/>
              </a:rPr>
              <a:t>vs</a:t>
            </a:r>
            <a:r>
              <a:rPr lang="en-US" sz="1500" dirty="0">
                <a:solidFill>
                  <a:schemeClr val="bg1"/>
                </a:solidFill>
                <a:latin typeface="Arial Unicode MS" charset="0"/>
                <a:cs typeface="Arial Unicode MS" charset="0"/>
              </a:rPr>
              <a:t> Large organisation / Local or International Chain / independent.</a:t>
            </a: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Do you I have a clear expectation of what I want from my next job and employer</a:t>
            </a:r>
          </a:p>
          <a:p>
            <a:pPr algn="just" defTabSz="914400" eaLnBrk="1" hangingPunct="1">
              <a:spcBef>
                <a:spcPts val="1800"/>
              </a:spcBef>
              <a:buClr>
                <a:schemeClr val="accent1"/>
              </a:buClr>
              <a:buSzPct val="130000"/>
              <a:buFont typeface="Wingdings" charset="2"/>
              <a:buChar char="§"/>
            </a:pPr>
            <a:endParaRPr lang="en-US" sz="1500" dirty="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b="1" i="1" dirty="0">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500" b="1" dirty="0">
              <a:solidFill>
                <a:schemeClr val="bg1"/>
              </a:solidFill>
              <a:latin typeface="Arial Unicode MS" charset="0"/>
              <a:cs typeface="Arial Unicode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6091">
                                            <p:txEl>
                                              <p:pRg st="0" end="0"/>
                                            </p:txEl>
                                          </p:spTgt>
                                        </p:tgtEl>
                                        <p:attrNameLst>
                                          <p:attrName>style.visibility</p:attrName>
                                        </p:attrNameLst>
                                      </p:cBhvr>
                                      <p:to>
                                        <p:strVal val="visible"/>
                                      </p:to>
                                    </p:set>
                                    <p:anim calcmode="lin" valueType="num">
                                      <p:cBhvr additive="base">
                                        <p:cTn id="7" dur="1000" fill="hold"/>
                                        <p:tgtEl>
                                          <p:spTgt spid="4609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6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6091">
                                            <p:txEl>
                                              <p:pRg st="2" end="2"/>
                                            </p:txEl>
                                          </p:spTgt>
                                        </p:tgtEl>
                                        <p:attrNameLst>
                                          <p:attrName>style.visibility</p:attrName>
                                        </p:attrNameLst>
                                      </p:cBhvr>
                                      <p:to>
                                        <p:strVal val="visible"/>
                                      </p:to>
                                    </p:set>
                                    <p:anim calcmode="lin" valueType="num">
                                      <p:cBhvr additive="base">
                                        <p:cTn id="13" dur="1000" fill="hold"/>
                                        <p:tgtEl>
                                          <p:spTgt spid="46091">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6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46091">
                                            <p:txEl>
                                              <p:pRg st="3" end="3"/>
                                            </p:txEl>
                                          </p:spTgt>
                                        </p:tgtEl>
                                        <p:attrNameLst>
                                          <p:attrName>style.visibility</p:attrName>
                                        </p:attrNameLst>
                                      </p:cBhvr>
                                      <p:to>
                                        <p:strVal val="visible"/>
                                      </p:to>
                                    </p:set>
                                    <p:anim calcmode="lin" valueType="num">
                                      <p:cBhvr additive="base">
                                        <p:cTn id="19" dur="1000" fill="hold"/>
                                        <p:tgtEl>
                                          <p:spTgt spid="46091">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60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46091">
                                            <p:txEl>
                                              <p:pRg st="4" end="4"/>
                                            </p:txEl>
                                          </p:spTgt>
                                        </p:tgtEl>
                                        <p:attrNameLst>
                                          <p:attrName>style.visibility</p:attrName>
                                        </p:attrNameLst>
                                      </p:cBhvr>
                                      <p:to>
                                        <p:strVal val="visible"/>
                                      </p:to>
                                    </p:set>
                                    <p:anim calcmode="lin" valueType="num">
                                      <p:cBhvr additive="base">
                                        <p:cTn id="25" dur="1000" fill="hold"/>
                                        <p:tgtEl>
                                          <p:spTgt spid="46091">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60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46091">
                                            <p:txEl>
                                              <p:pRg st="5" end="5"/>
                                            </p:txEl>
                                          </p:spTgt>
                                        </p:tgtEl>
                                        <p:attrNameLst>
                                          <p:attrName>style.visibility</p:attrName>
                                        </p:attrNameLst>
                                      </p:cBhvr>
                                      <p:to>
                                        <p:strVal val="visible"/>
                                      </p:to>
                                    </p:set>
                                    <p:anim calcmode="lin" valueType="num">
                                      <p:cBhvr additive="base">
                                        <p:cTn id="31" dur="1000" fill="hold"/>
                                        <p:tgtEl>
                                          <p:spTgt spid="46091">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60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21512" name="Title 1"/>
          <p:cNvSpPr txBox="1">
            <a:spLocks/>
          </p:cNvSpPr>
          <p:nvPr/>
        </p:nvSpPr>
        <p:spPr bwMode="auto">
          <a:xfrm>
            <a:off x="457200" y="612304"/>
            <a:ext cx="4648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Step 2 – Research / Research / Research</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48139" name="Content Placeholder 5"/>
          <p:cNvSpPr txBox="1">
            <a:spLocks/>
          </p:cNvSpPr>
          <p:nvPr/>
        </p:nvSpPr>
        <p:spPr bwMode="auto">
          <a:xfrm>
            <a:off x="747713" y="16002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685800" indent="-2286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500" dirty="0">
                <a:solidFill>
                  <a:schemeClr val="bg1"/>
                </a:solidFill>
                <a:latin typeface="Arial Unicode MS" charset="0"/>
                <a:cs typeface="Arial Unicode MS" charset="0"/>
              </a:rPr>
              <a:t>With any business reputation is the key to success and most businesses don’t mind telling you when they are good at something.  Some simple things to consider when looking at a potential employer are</a:t>
            </a:r>
            <a:r>
              <a:rPr lang="en-US" sz="1500" dirty="0" smtClean="0">
                <a:solidFill>
                  <a:schemeClr val="bg1"/>
                </a:solidFill>
                <a:latin typeface="Arial Unicode MS" charset="0"/>
                <a:cs typeface="Arial Unicode MS" charset="0"/>
              </a:rPr>
              <a:t>;</a:t>
            </a:r>
          </a:p>
          <a:p>
            <a:pPr algn="just" defTabSz="914400" eaLnBrk="1" hangingPunct="1">
              <a:spcBef>
                <a:spcPts val="1800"/>
              </a:spcBef>
              <a:buClr>
                <a:schemeClr val="accent1"/>
              </a:buClr>
              <a:buSzPct val="130000"/>
              <a:buFont typeface="Wingdings" charset="2"/>
              <a:buChar char="§"/>
            </a:pPr>
            <a:endParaRPr lang="en-US" sz="400" dirty="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r>
              <a:rPr lang="en-US" sz="1500" dirty="0" smtClean="0">
                <a:solidFill>
                  <a:schemeClr val="bg1"/>
                </a:solidFill>
                <a:latin typeface="Arial Unicode MS" charset="0"/>
                <a:cs typeface="Arial Unicode MS" charset="0"/>
              </a:rPr>
              <a:t>How </a:t>
            </a:r>
            <a:r>
              <a:rPr lang="en-US" sz="1500" dirty="0">
                <a:solidFill>
                  <a:schemeClr val="bg1"/>
                </a:solidFill>
                <a:latin typeface="Arial Unicode MS" charset="0"/>
                <a:cs typeface="Arial Unicode MS" charset="0"/>
              </a:rPr>
              <a:t>long have they been in business</a:t>
            </a: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Do they conform to any industry standards or won any </a:t>
            </a:r>
            <a:r>
              <a:rPr lang="en-US" sz="1500" dirty="0" smtClean="0">
                <a:solidFill>
                  <a:schemeClr val="bg1"/>
                </a:solidFill>
                <a:latin typeface="Arial Unicode MS" charset="0"/>
                <a:cs typeface="Arial Unicode MS" charset="0"/>
              </a:rPr>
              <a:t>awards</a:t>
            </a:r>
            <a:endParaRPr lang="en-US" sz="1500" dirty="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What do other people say about </a:t>
            </a:r>
            <a:r>
              <a:rPr lang="en-US" sz="1500" dirty="0" smtClean="0">
                <a:solidFill>
                  <a:schemeClr val="bg1"/>
                </a:solidFill>
                <a:latin typeface="Arial Unicode MS" charset="0"/>
                <a:cs typeface="Arial Unicode MS" charset="0"/>
              </a:rPr>
              <a:t>them</a:t>
            </a: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H</a:t>
            </a:r>
            <a:r>
              <a:rPr lang="en-US" sz="1500" dirty="0" smtClean="0">
                <a:solidFill>
                  <a:schemeClr val="bg1"/>
                </a:solidFill>
                <a:latin typeface="Arial Unicode MS" charset="0"/>
                <a:cs typeface="Arial Unicode MS" charset="0"/>
              </a:rPr>
              <a:t>ow </a:t>
            </a:r>
            <a:r>
              <a:rPr lang="en-US" sz="1500" dirty="0">
                <a:solidFill>
                  <a:schemeClr val="bg1"/>
                </a:solidFill>
                <a:latin typeface="Arial Unicode MS" charset="0"/>
                <a:cs typeface="Arial Unicode MS" charset="0"/>
              </a:rPr>
              <a:t>do they promote themselves in the marketplace / what's on the internet</a:t>
            </a: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What are there corporate aims / mission statement – does this fit with your </a:t>
            </a:r>
            <a:r>
              <a:rPr lang="en-US" sz="1500" dirty="0" smtClean="0">
                <a:solidFill>
                  <a:schemeClr val="bg1"/>
                </a:solidFill>
                <a:latin typeface="Arial Unicode MS" charset="0"/>
                <a:cs typeface="Arial Unicode MS" charset="0"/>
              </a:rPr>
              <a:t>own ecology</a:t>
            </a:r>
            <a:endParaRPr lang="en-US" sz="1500" dirty="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Are you able to visit the company before you apply for a job</a:t>
            </a:r>
          </a:p>
          <a:p>
            <a:pPr algn="just" defTabSz="914400" eaLnBrk="1" hangingPunct="1">
              <a:spcBef>
                <a:spcPts val="1800"/>
              </a:spcBef>
              <a:buClr>
                <a:schemeClr val="accent1"/>
              </a:buClr>
              <a:buSzPct val="130000"/>
              <a:buFont typeface="Wingdings" charset="2"/>
              <a:buChar char="§"/>
            </a:pPr>
            <a:endParaRPr lang="en-US" sz="1500" dirty="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b="1" i="1" dirty="0">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500" b="1" dirty="0">
              <a:solidFill>
                <a:schemeClr val="bg1"/>
              </a:solidFill>
              <a:latin typeface="Arial Unicode MS" charset="0"/>
              <a:cs typeface="Arial Unicode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8139">
                                            <p:txEl>
                                              <p:pRg st="0" end="0"/>
                                            </p:txEl>
                                          </p:spTgt>
                                        </p:tgtEl>
                                        <p:attrNameLst>
                                          <p:attrName>style.visibility</p:attrName>
                                        </p:attrNameLst>
                                      </p:cBhvr>
                                      <p:to>
                                        <p:strVal val="visible"/>
                                      </p:to>
                                    </p:set>
                                    <p:anim calcmode="lin" valueType="num">
                                      <p:cBhvr additive="base">
                                        <p:cTn id="7" dur="1000" fill="hold"/>
                                        <p:tgtEl>
                                          <p:spTgt spid="4813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8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8139">
                                            <p:txEl>
                                              <p:pRg st="2" end="2"/>
                                            </p:txEl>
                                          </p:spTgt>
                                        </p:tgtEl>
                                        <p:attrNameLst>
                                          <p:attrName>style.visibility</p:attrName>
                                        </p:attrNameLst>
                                      </p:cBhvr>
                                      <p:to>
                                        <p:strVal val="visible"/>
                                      </p:to>
                                    </p:set>
                                    <p:anim calcmode="lin" valueType="num">
                                      <p:cBhvr additive="base">
                                        <p:cTn id="13" dur="1000" fill="hold"/>
                                        <p:tgtEl>
                                          <p:spTgt spid="48139">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8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48139">
                                            <p:txEl>
                                              <p:pRg st="3" end="3"/>
                                            </p:txEl>
                                          </p:spTgt>
                                        </p:tgtEl>
                                        <p:attrNameLst>
                                          <p:attrName>style.visibility</p:attrName>
                                        </p:attrNameLst>
                                      </p:cBhvr>
                                      <p:to>
                                        <p:strVal val="visible"/>
                                      </p:to>
                                    </p:set>
                                    <p:anim calcmode="lin" valueType="num">
                                      <p:cBhvr additive="base">
                                        <p:cTn id="19" dur="1000" fill="hold"/>
                                        <p:tgtEl>
                                          <p:spTgt spid="48139">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8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48139">
                                            <p:txEl>
                                              <p:pRg st="4" end="4"/>
                                            </p:txEl>
                                          </p:spTgt>
                                        </p:tgtEl>
                                        <p:attrNameLst>
                                          <p:attrName>style.visibility</p:attrName>
                                        </p:attrNameLst>
                                      </p:cBhvr>
                                      <p:to>
                                        <p:strVal val="visible"/>
                                      </p:to>
                                    </p:set>
                                    <p:anim calcmode="lin" valueType="num">
                                      <p:cBhvr additive="base">
                                        <p:cTn id="25" dur="1000" fill="hold"/>
                                        <p:tgtEl>
                                          <p:spTgt spid="48139">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81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48139">
                                            <p:txEl>
                                              <p:pRg st="5" end="5"/>
                                            </p:txEl>
                                          </p:spTgt>
                                        </p:tgtEl>
                                        <p:attrNameLst>
                                          <p:attrName>style.visibility</p:attrName>
                                        </p:attrNameLst>
                                      </p:cBhvr>
                                      <p:to>
                                        <p:strVal val="visible"/>
                                      </p:to>
                                    </p:set>
                                    <p:anim calcmode="lin" valueType="num">
                                      <p:cBhvr additive="base">
                                        <p:cTn id="31" dur="1000" fill="hold"/>
                                        <p:tgtEl>
                                          <p:spTgt spid="48139">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81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48139">
                                            <p:txEl>
                                              <p:pRg st="6" end="6"/>
                                            </p:txEl>
                                          </p:spTgt>
                                        </p:tgtEl>
                                        <p:attrNameLst>
                                          <p:attrName>style.visibility</p:attrName>
                                        </p:attrNameLst>
                                      </p:cBhvr>
                                      <p:to>
                                        <p:strVal val="visible"/>
                                      </p:to>
                                    </p:set>
                                    <p:anim calcmode="lin" valueType="num">
                                      <p:cBhvr additive="base">
                                        <p:cTn id="37" dur="1000" fill="hold"/>
                                        <p:tgtEl>
                                          <p:spTgt spid="48139">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481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48139">
                                            <p:txEl>
                                              <p:pRg st="7" end="7"/>
                                            </p:txEl>
                                          </p:spTgt>
                                        </p:tgtEl>
                                        <p:attrNameLst>
                                          <p:attrName>style.visibility</p:attrName>
                                        </p:attrNameLst>
                                      </p:cBhvr>
                                      <p:to>
                                        <p:strVal val="visible"/>
                                      </p:to>
                                    </p:set>
                                    <p:anim calcmode="lin" valueType="num">
                                      <p:cBhvr additive="base">
                                        <p:cTn id="43" dur="1000" fill="hold"/>
                                        <p:tgtEl>
                                          <p:spTgt spid="48139">
                                            <p:txEl>
                                              <p:pRg st="7" end="7"/>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481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9"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a:xfrm>
            <a:off x="3724275" y="2057400"/>
            <a:ext cx="4200525" cy="1981200"/>
          </a:xfrm>
        </p:spPr>
        <p:txBody>
          <a:bodyPr/>
          <a:lstStyle/>
          <a:p>
            <a:r>
              <a:rPr lang="en-US" sz="3200" i="1" smtClean="0">
                <a:latin typeface="Arial Unicode MS" charset="0"/>
                <a:ea typeface="ＭＳ Ｐゴシック" charset="-128"/>
                <a:cs typeface="Arial Unicode MS" charset="0"/>
              </a:rPr>
              <a:t>“Getting information off the Internet is a bit like taking a drink from a fire hydrant”</a:t>
            </a:r>
          </a:p>
        </p:txBody>
      </p:sp>
      <p:sp>
        <p:nvSpPr>
          <p:cNvPr id="22531" name="Text Placeholder 7"/>
          <p:cNvSpPr>
            <a:spLocks noGrp="1"/>
          </p:cNvSpPr>
          <p:nvPr>
            <p:ph type="body" idx="1"/>
          </p:nvPr>
        </p:nvSpPr>
        <p:spPr>
          <a:xfrm>
            <a:off x="3321050" y="4648200"/>
            <a:ext cx="4603750" cy="268288"/>
          </a:xfrm>
        </p:spPr>
        <p:txBody>
          <a:bodyPr/>
          <a:lstStyle/>
          <a:p>
            <a:pPr>
              <a:spcBef>
                <a:spcPct val="0"/>
              </a:spcBef>
              <a:buFont typeface="Wingdings" charset="2"/>
              <a:buNone/>
            </a:pPr>
            <a:r>
              <a:rPr lang="en-US" b="1" dirty="0" smtClean="0">
                <a:ea typeface="ＭＳ Ｐゴシック" charset="-128"/>
              </a:rPr>
              <a:t>Mitchell </a:t>
            </a:r>
            <a:r>
              <a:rPr lang="en-US" b="1" dirty="0" err="1" smtClean="0">
                <a:ea typeface="ＭＳ Ｐゴシック" charset="-128"/>
              </a:rPr>
              <a:t>Kapor</a:t>
            </a:r>
            <a:endParaRPr lang="en-US" b="1" dirty="0" smtClean="0">
              <a:ea typeface="ＭＳ Ｐゴシック" charset="-128"/>
            </a:endParaRPr>
          </a:p>
        </p:txBody>
      </p:sp>
      <p:pic>
        <p:nvPicPr>
          <p:cNvPr id="22532" name="Picture 5" descr="People 1s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334000"/>
            <a:ext cx="1625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23560" name="Title 1"/>
          <p:cNvSpPr txBox="1">
            <a:spLocks/>
          </p:cNvSpPr>
          <p:nvPr/>
        </p:nvSpPr>
        <p:spPr bwMode="auto">
          <a:xfrm>
            <a:off x="457200" y="620688"/>
            <a:ext cx="5791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Step 3 – Applying for the job / stand out from the crowd</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50187" name="Content Placeholder 5"/>
          <p:cNvSpPr txBox="1">
            <a:spLocks/>
          </p:cNvSpPr>
          <p:nvPr/>
        </p:nvSpPr>
        <p:spPr bwMode="auto">
          <a:xfrm>
            <a:off x="747713" y="17526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685800" indent="-2286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500">
                <a:solidFill>
                  <a:schemeClr val="bg1"/>
                </a:solidFill>
                <a:latin typeface="Arial Unicode MS" charset="0"/>
                <a:cs typeface="Arial Unicode MS" charset="0"/>
              </a:rPr>
              <a:t>Before applying for the job check to see if you have completed the 3 actions below;</a:t>
            </a:r>
          </a:p>
          <a:p>
            <a:pPr algn="just" defTabSz="914400" eaLnBrk="1" hangingPunct="1">
              <a:spcBef>
                <a:spcPts val="1800"/>
              </a:spcBef>
              <a:buClr>
                <a:schemeClr val="accent1"/>
              </a:buClr>
              <a:buSzPct val="130000"/>
            </a:pPr>
            <a:endParaRPr lang="en-US" sz="80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r>
              <a:rPr lang="en-US" sz="1500">
                <a:solidFill>
                  <a:schemeClr val="bg1"/>
                </a:solidFill>
                <a:latin typeface="Arial Unicode MS" charset="0"/>
                <a:cs typeface="Arial Unicode MS" charset="0"/>
              </a:rPr>
              <a:t>Have you fully read, understood and picked out the key aspects of the job from the job advert – does this actually match your skills and qualifications</a:t>
            </a:r>
          </a:p>
          <a:p>
            <a:pPr lvl="1" algn="just" defTabSz="914400" eaLnBrk="1" hangingPunct="1">
              <a:spcBef>
                <a:spcPts val="1800"/>
              </a:spcBef>
              <a:buClr>
                <a:schemeClr val="accent1"/>
              </a:buClr>
              <a:buSzPct val="130000"/>
              <a:buFont typeface="Arial" charset="0"/>
              <a:buChar char="•"/>
            </a:pPr>
            <a:r>
              <a:rPr lang="en-US" sz="1500">
                <a:solidFill>
                  <a:schemeClr val="bg1"/>
                </a:solidFill>
                <a:latin typeface="Arial Unicode MS" charset="0"/>
                <a:cs typeface="Arial Unicode MS" charset="0"/>
              </a:rPr>
              <a:t>Have you tailored your CV and covering letter to fit with the job advertised (Within reason)</a:t>
            </a:r>
          </a:p>
          <a:p>
            <a:pPr lvl="1" algn="just" defTabSz="914400" eaLnBrk="1" hangingPunct="1">
              <a:spcBef>
                <a:spcPts val="1800"/>
              </a:spcBef>
              <a:buClr>
                <a:schemeClr val="accent1"/>
              </a:buClr>
              <a:buSzPct val="130000"/>
              <a:buFont typeface="Arial" charset="0"/>
              <a:buChar char="•"/>
            </a:pPr>
            <a:r>
              <a:rPr lang="en-US" sz="1500">
                <a:solidFill>
                  <a:schemeClr val="bg1"/>
                </a:solidFill>
                <a:latin typeface="Arial Unicode MS" charset="0"/>
                <a:cs typeface="Arial Unicode MS" charset="0"/>
              </a:rPr>
              <a:t>Have you asked for and received from the potential employer a detailed job description which you have read and fully understood.</a:t>
            </a:r>
          </a:p>
          <a:p>
            <a:pPr algn="just" defTabSz="914400" eaLnBrk="1" hangingPunct="1">
              <a:spcBef>
                <a:spcPts val="1800"/>
              </a:spcBef>
              <a:buClr>
                <a:schemeClr val="accent1"/>
              </a:buClr>
              <a:buSzPct val="130000"/>
              <a:buFont typeface="Wingdings" charset="2"/>
              <a:buChar char="§"/>
            </a:pPr>
            <a:endParaRPr lang="en-US" sz="150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b="1" i="1">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500" b="1">
              <a:solidFill>
                <a:schemeClr val="bg1"/>
              </a:solidFill>
              <a:latin typeface="Arial Unicode MS" charset="0"/>
              <a:cs typeface="Arial Unicode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0187">
                                            <p:txEl>
                                              <p:pRg st="0" end="0"/>
                                            </p:txEl>
                                          </p:spTgt>
                                        </p:tgtEl>
                                        <p:attrNameLst>
                                          <p:attrName>style.visibility</p:attrName>
                                        </p:attrNameLst>
                                      </p:cBhvr>
                                      <p:to>
                                        <p:strVal val="visible"/>
                                      </p:to>
                                    </p:set>
                                    <p:anim calcmode="lin" valueType="num">
                                      <p:cBhvr additive="base">
                                        <p:cTn id="7" dur="1000" fill="hold"/>
                                        <p:tgtEl>
                                          <p:spTgt spid="5018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0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50187">
                                            <p:txEl>
                                              <p:pRg st="2" end="2"/>
                                            </p:txEl>
                                          </p:spTgt>
                                        </p:tgtEl>
                                        <p:attrNameLst>
                                          <p:attrName>style.visibility</p:attrName>
                                        </p:attrNameLst>
                                      </p:cBhvr>
                                      <p:to>
                                        <p:strVal val="visible"/>
                                      </p:to>
                                    </p:set>
                                    <p:anim calcmode="lin" valueType="num">
                                      <p:cBhvr additive="base">
                                        <p:cTn id="13" dur="1000" fill="hold"/>
                                        <p:tgtEl>
                                          <p:spTgt spid="50187">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0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50187">
                                            <p:txEl>
                                              <p:pRg st="3" end="3"/>
                                            </p:txEl>
                                          </p:spTgt>
                                        </p:tgtEl>
                                        <p:attrNameLst>
                                          <p:attrName>style.visibility</p:attrName>
                                        </p:attrNameLst>
                                      </p:cBhvr>
                                      <p:to>
                                        <p:strVal val="visible"/>
                                      </p:to>
                                    </p:set>
                                    <p:anim calcmode="lin" valueType="num">
                                      <p:cBhvr additive="base">
                                        <p:cTn id="19" dur="1000" fill="hold"/>
                                        <p:tgtEl>
                                          <p:spTgt spid="5018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0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50187">
                                            <p:txEl>
                                              <p:pRg st="4" end="4"/>
                                            </p:txEl>
                                          </p:spTgt>
                                        </p:tgtEl>
                                        <p:attrNameLst>
                                          <p:attrName>style.visibility</p:attrName>
                                        </p:attrNameLst>
                                      </p:cBhvr>
                                      <p:to>
                                        <p:strVal val="visible"/>
                                      </p:to>
                                    </p:set>
                                    <p:anim calcmode="lin" valueType="num">
                                      <p:cBhvr additive="base">
                                        <p:cTn id="25" dur="1000" fill="hold"/>
                                        <p:tgtEl>
                                          <p:spTgt spid="50187">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01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457200" y="612304"/>
            <a:ext cx="5791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a:solidFill>
                  <a:schemeClr val="bg1"/>
                </a:solidFill>
                <a:latin typeface="News Gothic MT" charset="0"/>
              </a:rPr>
              <a:t>Step 3 – Applying for the job / stand out from the crowd</a:t>
            </a:r>
          </a:p>
        </p:txBody>
      </p:sp>
      <p:sp>
        <p:nvSpPr>
          <p:cNvPr id="7" name="Text Box 9"/>
          <p:cNvSpPr txBox="1">
            <a:spLocks noChangeArrowheads="1"/>
          </p:cNvSpPr>
          <p:nvPr/>
        </p:nvSpPr>
        <p:spPr bwMode="auto">
          <a:xfrm>
            <a:off x="228600" y="1447800"/>
            <a:ext cx="8713788" cy="489426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defRPr/>
            </a:pPr>
            <a:r>
              <a:rPr lang="en-GB" sz="1200" smtClean="0">
                <a:solidFill>
                  <a:srgbClr val="0D0D0D"/>
                </a:solidFill>
                <a:latin typeface="Arial Unicode MS" charset="0"/>
                <a:cs typeface="Arial Unicode MS" charset="0"/>
              </a:rPr>
              <a:t>An exciting opportunity has arisen at “</a:t>
            </a:r>
            <a:r>
              <a:rPr lang="en-GB" sz="1200" b="1" smtClean="0">
                <a:solidFill>
                  <a:srgbClr val="0D0D0D"/>
                </a:solidFill>
                <a:latin typeface="Arial Unicode MS" charset="0"/>
                <a:cs typeface="Arial Unicode MS" charset="0"/>
              </a:rPr>
              <a:t>David’s Coffee House” </a:t>
            </a:r>
            <a:r>
              <a:rPr lang="en-GB" sz="1200" smtClean="0">
                <a:solidFill>
                  <a:srgbClr val="0D0D0D"/>
                </a:solidFill>
                <a:latin typeface="Arial Unicode MS" charset="0"/>
                <a:cs typeface="Arial Unicode MS" charset="0"/>
              </a:rPr>
              <a:t>for an experienced Assistant Manager at its new Edinburgh store. </a:t>
            </a:r>
            <a:r>
              <a:rPr lang="en-GB" sz="1200" b="1" smtClean="0">
                <a:solidFill>
                  <a:srgbClr val="0D0D0D"/>
                </a:solidFill>
                <a:latin typeface="Arial Unicode MS" charset="0"/>
                <a:cs typeface="Arial Unicode MS" charset="0"/>
              </a:rPr>
              <a:t>David’s Coffee House </a:t>
            </a:r>
            <a:r>
              <a:rPr lang="en-GB" sz="1200" smtClean="0">
                <a:solidFill>
                  <a:srgbClr val="0D0D0D"/>
                </a:solidFill>
                <a:latin typeface="Arial Unicode MS" charset="0"/>
                <a:cs typeface="Arial Unicode MS" charset="0"/>
              </a:rPr>
              <a:t>is a leading player in a fast-moving, competitive industry. Part of a International Catering Group, </a:t>
            </a:r>
            <a:r>
              <a:rPr lang="en-GB" sz="1200" b="1" smtClean="0">
                <a:solidFill>
                  <a:srgbClr val="0D0D0D"/>
                </a:solidFill>
                <a:latin typeface="Arial Unicode MS" charset="0"/>
                <a:cs typeface="Arial Unicode MS" charset="0"/>
              </a:rPr>
              <a:t>David’s Coffee House </a:t>
            </a:r>
            <a:r>
              <a:rPr lang="en-GB" sz="1200" smtClean="0">
                <a:solidFill>
                  <a:srgbClr val="0D0D0D"/>
                </a:solidFill>
                <a:latin typeface="Arial Unicode MS" charset="0"/>
                <a:cs typeface="Arial Unicode MS" charset="0"/>
              </a:rPr>
              <a:t>is officially the fastest growing coffee shop chain across Europe, with 400 stores operating across 12 countries, with the latest global expansion taking the brand into Scotland.</a:t>
            </a:r>
          </a:p>
          <a:p>
            <a:pPr algn="just" defTabSz="914400" eaLnBrk="1" hangingPunct="1">
              <a:defRPr/>
            </a:pPr>
            <a:endParaRPr lang="en-GB" sz="1200" b="1" smtClean="0">
              <a:solidFill>
                <a:srgbClr val="0D0D0D"/>
              </a:solidFill>
              <a:latin typeface="Arial Unicode MS" charset="0"/>
              <a:cs typeface="Arial Unicode MS" charset="0"/>
            </a:endParaRPr>
          </a:p>
          <a:p>
            <a:pPr algn="just" defTabSz="914400" eaLnBrk="1" hangingPunct="1">
              <a:defRPr/>
            </a:pPr>
            <a:r>
              <a:rPr lang="en-GB" sz="1200" b="1" u="sng" smtClean="0">
                <a:solidFill>
                  <a:srgbClr val="0D0D0D"/>
                </a:solidFill>
                <a:effectLst>
                  <a:outerShdw blurRad="38100" dist="38100" dir="2700000" algn="tl">
                    <a:srgbClr val="C0C0C0"/>
                  </a:outerShdw>
                </a:effectLst>
                <a:latin typeface="Arial Unicode MS" charset="0"/>
                <a:cs typeface="Arial Unicode MS" charset="0"/>
              </a:rPr>
              <a:t>As Assistant Manager your main responsibilities will include:</a:t>
            </a:r>
            <a:r>
              <a:rPr lang="en-GB" sz="1200" b="1" smtClean="0">
                <a:solidFill>
                  <a:srgbClr val="0D0D0D"/>
                </a:solidFill>
                <a:latin typeface="Arial Unicode MS" charset="0"/>
                <a:cs typeface="Arial Unicode MS" charset="0"/>
              </a:rPr>
              <a:t> </a:t>
            </a:r>
            <a:endParaRPr lang="en-GB" sz="1200" smtClean="0">
              <a:solidFill>
                <a:srgbClr val="0D0D0D"/>
              </a:solidFill>
              <a:latin typeface="Arial Unicode MS" charset="0"/>
              <a:cs typeface="Arial Unicode MS" charset="0"/>
            </a:endParaRPr>
          </a:p>
          <a:p>
            <a:pPr algn="just" defTabSz="914400" eaLnBrk="1" hangingPunct="1">
              <a:defRPr/>
            </a:pPr>
            <a:endParaRPr lang="en-GB" sz="1200" smtClean="0">
              <a:solidFill>
                <a:srgbClr val="0D0D0D"/>
              </a:solidFill>
              <a:latin typeface="Arial Unicode MS" charset="0"/>
              <a:cs typeface="Arial Unicode MS" charset="0"/>
            </a:endParaRPr>
          </a:p>
          <a:p>
            <a:pPr algn="just" defTabSz="914400" eaLnBrk="1" hangingPunct="1">
              <a:defRPr/>
            </a:pPr>
            <a:r>
              <a:rPr lang="en-GB" sz="1200" smtClean="0">
                <a:solidFill>
                  <a:srgbClr val="0D0D0D"/>
                </a:solidFill>
                <a:latin typeface="Arial Unicode MS" charset="0"/>
                <a:cs typeface="Arial Unicode MS" charset="0"/>
              </a:rPr>
              <a:t>Assisting the Manager in the development of all members of the team through identifying training needs and performance management processes / ensuring that all food and drinks are prepared and served in a safe and hygienic way / effectively helping to manage the security of the store including stock, cash, premises and personnel  / experience of a customer-facing environment, in the retail or hospitality sectors would be an advantage.</a:t>
            </a:r>
          </a:p>
          <a:p>
            <a:pPr defTabSz="914400" eaLnBrk="1" hangingPunct="1">
              <a:defRPr/>
            </a:pPr>
            <a:endParaRPr lang="en-GB" sz="1200" b="1" smtClean="0">
              <a:solidFill>
                <a:srgbClr val="0D0D0D"/>
              </a:solidFill>
              <a:latin typeface="Arial Unicode MS" charset="0"/>
              <a:cs typeface="Arial Unicode MS" charset="0"/>
            </a:endParaRPr>
          </a:p>
          <a:p>
            <a:pPr algn="just" defTabSz="914400" eaLnBrk="1" hangingPunct="1">
              <a:defRPr/>
            </a:pPr>
            <a:r>
              <a:rPr lang="en-GB" sz="1200" b="1" u="sng" smtClean="0">
                <a:solidFill>
                  <a:srgbClr val="0D0D0D"/>
                </a:solidFill>
                <a:effectLst>
                  <a:outerShdw blurRad="38100" dist="38100" dir="2700000" algn="tl">
                    <a:srgbClr val="C0C0C0"/>
                  </a:outerShdw>
                </a:effectLst>
                <a:latin typeface="Arial Unicode MS" charset="0"/>
                <a:cs typeface="Arial Unicode MS" charset="0"/>
              </a:rPr>
              <a:t>What we will be looking for in you: </a:t>
            </a:r>
            <a:endParaRPr lang="en-GB" sz="1200" u="sng" smtClean="0">
              <a:solidFill>
                <a:srgbClr val="0D0D0D"/>
              </a:solidFill>
              <a:effectLst>
                <a:outerShdw blurRad="38100" dist="38100" dir="2700000" algn="tl">
                  <a:srgbClr val="C0C0C0"/>
                </a:outerShdw>
              </a:effectLst>
              <a:latin typeface="Arial Unicode MS" charset="0"/>
              <a:cs typeface="Arial Unicode MS" charset="0"/>
            </a:endParaRPr>
          </a:p>
          <a:p>
            <a:pPr algn="just" defTabSz="914400" eaLnBrk="1" hangingPunct="1">
              <a:defRPr/>
            </a:pPr>
            <a:endParaRPr lang="en-GB" sz="1200" u="sng" smtClean="0">
              <a:solidFill>
                <a:srgbClr val="0D0D0D"/>
              </a:solidFill>
              <a:effectLst>
                <a:outerShdw blurRad="38100" dist="38100" dir="2700000" algn="tl">
                  <a:srgbClr val="C0C0C0"/>
                </a:outerShdw>
              </a:effectLst>
              <a:latin typeface="Arial Unicode MS" charset="0"/>
              <a:cs typeface="Arial Unicode MS" charset="0"/>
            </a:endParaRPr>
          </a:p>
          <a:p>
            <a:pPr algn="just" defTabSz="914400" eaLnBrk="1" hangingPunct="1">
              <a:defRPr/>
            </a:pPr>
            <a:r>
              <a:rPr lang="en-GB" sz="1200" smtClean="0">
                <a:solidFill>
                  <a:srgbClr val="0D0D0D"/>
                </a:solidFill>
                <a:latin typeface="Arial Unicode MS" charset="0"/>
                <a:cs typeface="Arial Unicode MS" charset="0"/>
              </a:rPr>
              <a:t>As an Assistant Manager at </a:t>
            </a:r>
            <a:r>
              <a:rPr lang="en-GB" sz="1200" b="1" smtClean="0">
                <a:solidFill>
                  <a:srgbClr val="0D0D0D"/>
                </a:solidFill>
                <a:latin typeface="Arial Unicode MS" charset="0"/>
                <a:cs typeface="Arial Unicode MS" charset="0"/>
              </a:rPr>
              <a:t>David’s Coffee House </a:t>
            </a:r>
            <a:r>
              <a:rPr lang="en-GB" sz="1200" smtClean="0">
                <a:solidFill>
                  <a:srgbClr val="0D0D0D"/>
                </a:solidFill>
                <a:latin typeface="Arial Unicode MS" charset="0"/>
                <a:cs typeface="Arial Unicode MS" charset="0"/>
              </a:rPr>
              <a:t>you will be passionate about caring for our guests. Self-motivated, you will have an overall desire to deliver a superior service to all of our customers.</a:t>
            </a:r>
          </a:p>
          <a:p>
            <a:pPr algn="just" defTabSz="914400" eaLnBrk="1" hangingPunct="1">
              <a:defRPr/>
            </a:pPr>
            <a:endParaRPr lang="en-GB" sz="1200" b="1" smtClean="0">
              <a:solidFill>
                <a:srgbClr val="0D0D0D"/>
              </a:solidFill>
              <a:latin typeface="Arial Unicode MS" charset="0"/>
              <a:cs typeface="Arial Unicode MS" charset="0"/>
            </a:endParaRPr>
          </a:p>
          <a:p>
            <a:pPr algn="just" defTabSz="914400" eaLnBrk="1" hangingPunct="1">
              <a:defRPr/>
            </a:pPr>
            <a:r>
              <a:rPr lang="en-GB" sz="1200" b="1" u="sng" smtClean="0">
                <a:solidFill>
                  <a:srgbClr val="0D0D0D"/>
                </a:solidFill>
                <a:effectLst>
                  <a:outerShdw blurRad="38100" dist="38100" dir="2700000" algn="tl">
                    <a:srgbClr val="C0C0C0"/>
                  </a:outerShdw>
                </a:effectLst>
                <a:latin typeface="Arial Unicode MS" charset="0"/>
                <a:cs typeface="Arial Unicode MS" charset="0"/>
              </a:rPr>
              <a:t>What we will be offering you:</a:t>
            </a:r>
          </a:p>
          <a:p>
            <a:pPr algn="just" defTabSz="914400" eaLnBrk="1" hangingPunct="1">
              <a:defRPr/>
            </a:pPr>
            <a:endParaRPr lang="en-GB" sz="1200" b="1" u="sng" smtClean="0">
              <a:solidFill>
                <a:srgbClr val="0D0D0D"/>
              </a:solidFill>
              <a:effectLst>
                <a:outerShdw blurRad="38100" dist="38100" dir="2700000" algn="tl">
                  <a:srgbClr val="C0C0C0"/>
                </a:outerShdw>
              </a:effectLst>
              <a:latin typeface="Arial Unicode MS" charset="0"/>
              <a:cs typeface="Arial Unicode MS" charset="0"/>
            </a:endParaRPr>
          </a:p>
          <a:p>
            <a:pPr algn="just" defTabSz="914400" eaLnBrk="1" hangingPunct="1">
              <a:defRPr/>
            </a:pPr>
            <a:r>
              <a:rPr lang="en-GB" sz="1200" b="1" smtClean="0">
                <a:solidFill>
                  <a:srgbClr val="0D0D0D"/>
                </a:solidFill>
                <a:latin typeface="Arial Unicode MS" charset="0"/>
                <a:cs typeface="Arial Unicode MS" charset="0"/>
              </a:rPr>
              <a:t>David’s Coffee House </a:t>
            </a:r>
            <a:r>
              <a:rPr lang="en-GB" sz="1200" smtClean="0">
                <a:solidFill>
                  <a:srgbClr val="0D0D0D"/>
                </a:solidFill>
                <a:latin typeface="Arial Unicode MS" charset="0"/>
                <a:cs typeface="Arial Unicode MS" charset="0"/>
              </a:rPr>
              <a:t>is full of people who’ve gone from strength to strength, expanding their skills and experience as they progress through our business. We can offer you excellent development opportunities, what we need from you is passion, energy and commitment. When you join us as an Assistant Manager you will find out how you could benefit from a great reward structure, discounts across the Group, incentive pay and 25 days holiday. Supporting the Manager in training and developing the team, and assisting with the administration side of running the business, you will help to deliver our high quality service to our guests.</a:t>
            </a:r>
          </a:p>
          <a:p>
            <a:pPr algn="just" defTabSz="914400" eaLnBrk="1" hangingPunct="1">
              <a:defRPr/>
            </a:pPr>
            <a:endParaRPr lang="en-GB" sz="1200" b="1" smtClean="0">
              <a:solidFill>
                <a:srgbClr val="0D0D0D"/>
              </a:solidFill>
              <a:latin typeface="Arial Unicode MS" charset="0"/>
              <a:cs typeface="Arial Unicode MS"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457200" y="612304"/>
            <a:ext cx="5791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a:solidFill>
                  <a:schemeClr val="bg1"/>
                </a:solidFill>
                <a:latin typeface="News Gothic MT" charset="0"/>
              </a:rPr>
              <a:t>Step 3 – Applying for the job / stand out from the crowd</a:t>
            </a:r>
          </a:p>
        </p:txBody>
      </p:sp>
      <p:sp>
        <p:nvSpPr>
          <p:cNvPr id="7" name="Text Box 9"/>
          <p:cNvSpPr txBox="1">
            <a:spLocks noChangeArrowheads="1"/>
          </p:cNvSpPr>
          <p:nvPr/>
        </p:nvSpPr>
        <p:spPr bwMode="auto">
          <a:xfrm>
            <a:off x="228600" y="1447800"/>
            <a:ext cx="8713788" cy="489426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defRPr/>
            </a:pPr>
            <a:r>
              <a:rPr lang="en-GB" sz="1200" dirty="0" smtClean="0">
                <a:solidFill>
                  <a:srgbClr val="BFBFBF"/>
                </a:solidFill>
                <a:latin typeface="Arial Unicode MS" charset="0"/>
                <a:cs typeface="Arial Unicode MS" charset="0"/>
              </a:rPr>
              <a:t>An exciting opportunity has arisen at “</a:t>
            </a:r>
            <a:r>
              <a:rPr lang="en-GB" sz="1200" b="1" dirty="0" smtClean="0">
                <a:solidFill>
                  <a:srgbClr val="BFBFBF"/>
                </a:solidFill>
                <a:latin typeface="Arial Unicode MS" charset="0"/>
                <a:cs typeface="Arial Unicode MS" charset="0"/>
              </a:rPr>
              <a:t>David’s Coffee House” </a:t>
            </a:r>
            <a:r>
              <a:rPr lang="en-GB" sz="1200" dirty="0" smtClean="0">
                <a:solidFill>
                  <a:srgbClr val="BFBFBF"/>
                </a:solidFill>
                <a:latin typeface="Arial Unicode MS" charset="0"/>
                <a:cs typeface="Arial Unicode MS" charset="0"/>
              </a:rPr>
              <a:t>for an </a:t>
            </a:r>
            <a:r>
              <a:rPr lang="en-GB" sz="1200" b="1" dirty="0" smtClean="0">
                <a:solidFill>
                  <a:srgbClr val="FF0000"/>
                </a:solidFill>
                <a:latin typeface="Arial Unicode MS" charset="0"/>
                <a:cs typeface="Arial Unicode MS" charset="0"/>
              </a:rPr>
              <a:t>experienced Assistant Manager </a:t>
            </a:r>
            <a:r>
              <a:rPr lang="en-GB" sz="1200" dirty="0" smtClean="0">
                <a:solidFill>
                  <a:srgbClr val="BFBFBF"/>
                </a:solidFill>
                <a:latin typeface="Arial Unicode MS" charset="0"/>
                <a:cs typeface="Arial Unicode MS" charset="0"/>
              </a:rPr>
              <a:t>at its new Edinburgh store. </a:t>
            </a:r>
            <a:r>
              <a:rPr lang="en-GB" sz="1200" b="1" dirty="0" smtClean="0">
                <a:solidFill>
                  <a:srgbClr val="BFBFBF"/>
                </a:solidFill>
                <a:latin typeface="Arial Unicode MS" charset="0"/>
                <a:cs typeface="Arial Unicode MS" charset="0"/>
              </a:rPr>
              <a:t>David’s Coffee House </a:t>
            </a:r>
            <a:r>
              <a:rPr lang="en-GB" sz="1200" dirty="0" smtClean="0">
                <a:solidFill>
                  <a:srgbClr val="BFBFBF"/>
                </a:solidFill>
                <a:latin typeface="Arial Unicode MS" charset="0"/>
                <a:cs typeface="Arial Unicode MS" charset="0"/>
              </a:rPr>
              <a:t>is a leading player in a fast-moving, competitive industry. Part of a </a:t>
            </a:r>
            <a:r>
              <a:rPr lang="en-GB" sz="1200" b="1" dirty="0" smtClean="0">
                <a:solidFill>
                  <a:srgbClr val="FF0000"/>
                </a:solidFill>
                <a:latin typeface="Arial Unicode MS" charset="0"/>
                <a:cs typeface="Arial Unicode MS" charset="0"/>
              </a:rPr>
              <a:t>International Catering Group</a:t>
            </a:r>
            <a:r>
              <a:rPr lang="en-GB" sz="1200" dirty="0" smtClean="0">
                <a:solidFill>
                  <a:srgbClr val="BFBFBF"/>
                </a:solidFill>
                <a:latin typeface="Arial Unicode MS" charset="0"/>
                <a:cs typeface="Arial Unicode MS" charset="0"/>
              </a:rPr>
              <a:t>, </a:t>
            </a:r>
            <a:r>
              <a:rPr lang="en-GB" sz="1200" b="1" dirty="0" smtClean="0">
                <a:solidFill>
                  <a:srgbClr val="BFBFBF"/>
                </a:solidFill>
                <a:latin typeface="Arial Unicode MS" charset="0"/>
                <a:cs typeface="Arial Unicode MS" charset="0"/>
              </a:rPr>
              <a:t>David’s Coffee House </a:t>
            </a:r>
            <a:r>
              <a:rPr lang="en-GB" sz="1200" dirty="0" smtClean="0">
                <a:solidFill>
                  <a:srgbClr val="BFBFBF"/>
                </a:solidFill>
                <a:latin typeface="Arial Unicode MS" charset="0"/>
                <a:cs typeface="Arial Unicode MS" charset="0"/>
              </a:rPr>
              <a:t>is officially the </a:t>
            </a:r>
            <a:r>
              <a:rPr lang="en-GB" sz="1200" b="1" dirty="0" smtClean="0">
                <a:solidFill>
                  <a:srgbClr val="FF0000"/>
                </a:solidFill>
                <a:latin typeface="Arial Unicode MS" charset="0"/>
                <a:cs typeface="Arial Unicode MS" charset="0"/>
              </a:rPr>
              <a:t>fastest growing coffee shop chain </a:t>
            </a:r>
            <a:r>
              <a:rPr lang="en-GB" sz="1200" dirty="0" smtClean="0">
                <a:solidFill>
                  <a:srgbClr val="BFBFBF"/>
                </a:solidFill>
                <a:latin typeface="Arial Unicode MS" charset="0"/>
                <a:cs typeface="Arial Unicode MS" charset="0"/>
              </a:rPr>
              <a:t>across Europe, with 400 stores operating across 12 countries, with the latest global </a:t>
            </a:r>
            <a:r>
              <a:rPr lang="en-GB" sz="1200" b="1" dirty="0" smtClean="0">
                <a:solidFill>
                  <a:srgbClr val="FF0000"/>
                </a:solidFill>
                <a:latin typeface="Arial Unicode MS" charset="0"/>
                <a:cs typeface="Arial Unicode MS" charset="0"/>
              </a:rPr>
              <a:t>expansion</a:t>
            </a:r>
            <a:r>
              <a:rPr lang="en-GB" sz="1200" dirty="0" smtClean="0">
                <a:solidFill>
                  <a:srgbClr val="BFBFBF"/>
                </a:solidFill>
                <a:latin typeface="Arial Unicode MS" charset="0"/>
                <a:cs typeface="Arial Unicode MS" charset="0"/>
              </a:rPr>
              <a:t> taking the brand into Scotland.</a:t>
            </a:r>
          </a:p>
          <a:p>
            <a:pPr algn="just" defTabSz="914400" eaLnBrk="1" hangingPunct="1">
              <a:defRPr/>
            </a:pPr>
            <a:endParaRPr lang="en-GB" sz="1200" b="1" dirty="0" smtClean="0">
              <a:solidFill>
                <a:srgbClr val="BFBFBF"/>
              </a:solidFill>
              <a:latin typeface="Arial Unicode MS" charset="0"/>
              <a:cs typeface="Arial Unicode MS" charset="0"/>
            </a:endParaRPr>
          </a:p>
          <a:p>
            <a:pPr algn="just" defTabSz="914400" eaLnBrk="1" hangingPunct="1">
              <a:defRPr/>
            </a:pPr>
            <a:r>
              <a:rPr lang="en-GB" sz="1200" b="1" u="sng" dirty="0" smtClean="0">
                <a:solidFill>
                  <a:srgbClr val="BFBFBF"/>
                </a:solidFill>
                <a:effectLst>
                  <a:outerShdw blurRad="38100" dist="38100" dir="2700000" algn="tl">
                    <a:srgbClr val="C0C0C0"/>
                  </a:outerShdw>
                </a:effectLst>
                <a:latin typeface="Arial Unicode MS" charset="0"/>
                <a:cs typeface="Arial Unicode MS" charset="0"/>
              </a:rPr>
              <a:t>As Assistant Manager your main responsibilities will include:</a:t>
            </a:r>
            <a:r>
              <a:rPr lang="en-GB" sz="1200" b="1" dirty="0" smtClean="0">
                <a:solidFill>
                  <a:srgbClr val="BFBFBF"/>
                </a:solidFill>
                <a:latin typeface="Arial Unicode MS" charset="0"/>
                <a:cs typeface="Arial Unicode MS" charset="0"/>
              </a:rPr>
              <a:t> </a:t>
            </a:r>
            <a:endParaRPr lang="en-GB" sz="1200" dirty="0" smtClean="0">
              <a:solidFill>
                <a:srgbClr val="BFBFBF"/>
              </a:solidFill>
              <a:latin typeface="Arial Unicode MS" charset="0"/>
              <a:cs typeface="Arial Unicode MS" charset="0"/>
            </a:endParaRPr>
          </a:p>
          <a:p>
            <a:pPr algn="just" defTabSz="914400" eaLnBrk="1" hangingPunct="1">
              <a:defRPr/>
            </a:pPr>
            <a:endParaRPr lang="en-GB" sz="1200" dirty="0" smtClean="0">
              <a:solidFill>
                <a:srgbClr val="BFBFBF"/>
              </a:solidFill>
              <a:latin typeface="Arial Unicode MS" charset="0"/>
              <a:cs typeface="Arial Unicode MS" charset="0"/>
            </a:endParaRPr>
          </a:p>
          <a:p>
            <a:pPr algn="just" defTabSz="914400" eaLnBrk="1" hangingPunct="1">
              <a:defRPr/>
            </a:pPr>
            <a:r>
              <a:rPr lang="en-GB" sz="1200" dirty="0" smtClean="0">
                <a:solidFill>
                  <a:srgbClr val="BFBFBF"/>
                </a:solidFill>
                <a:latin typeface="Arial Unicode MS" charset="0"/>
                <a:cs typeface="Arial Unicode MS" charset="0"/>
              </a:rPr>
              <a:t>Assisting the Manager in the </a:t>
            </a:r>
            <a:r>
              <a:rPr lang="en-GB" sz="1200" b="1" dirty="0" smtClean="0">
                <a:solidFill>
                  <a:srgbClr val="FF0000"/>
                </a:solidFill>
                <a:latin typeface="Arial Unicode MS" charset="0"/>
                <a:cs typeface="Arial Unicode MS" charset="0"/>
              </a:rPr>
              <a:t>development</a:t>
            </a:r>
            <a:r>
              <a:rPr lang="en-GB" sz="1200" dirty="0" smtClean="0">
                <a:solidFill>
                  <a:srgbClr val="BFBFBF"/>
                </a:solidFill>
                <a:latin typeface="Arial Unicode MS" charset="0"/>
                <a:cs typeface="Arial Unicode MS" charset="0"/>
              </a:rPr>
              <a:t> of all members of the </a:t>
            </a:r>
            <a:r>
              <a:rPr lang="en-GB" sz="1200" b="1" dirty="0" smtClean="0">
                <a:solidFill>
                  <a:srgbClr val="FF0000"/>
                </a:solidFill>
                <a:latin typeface="Arial Unicode MS" charset="0"/>
                <a:cs typeface="Arial Unicode MS" charset="0"/>
              </a:rPr>
              <a:t>team</a:t>
            </a:r>
            <a:r>
              <a:rPr lang="en-GB" sz="1200" dirty="0" smtClean="0">
                <a:solidFill>
                  <a:srgbClr val="BFBFBF"/>
                </a:solidFill>
                <a:latin typeface="Arial Unicode MS" charset="0"/>
                <a:cs typeface="Arial Unicode MS" charset="0"/>
              </a:rPr>
              <a:t> through identifying training needs and </a:t>
            </a:r>
            <a:r>
              <a:rPr lang="en-GB" sz="1200" b="1" dirty="0" smtClean="0">
                <a:solidFill>
                  <a:srgbClr val="FF0000"/>
                </a:solidFill>
                <a:latin typeface="Arial Unicode MS" charset="0"/>
                <a:cs typeface="Arial Unicode MS" charset="0"/>
              </a:rPr>
              <a:t>performance management processes </a:t>
            </a:r>
            <a:r>
              <a:rPr lang="en-GB" sz="1200" dirty="0" smtClean="0">
                <a:solidFill>
                  <a:srgbClr val="BFBFBF"/>
                </a:solidFill>
                <a:latin typeface="Arial Unicode MS" charset="0"/>
                <a:cs typeface="Arial Unicode MS" charset="0"/>
              </a:rPr>
              <a:t>/ ensuring that all </a:t>
            </a:r>
            <a:r>
              <a:rPr lang="en-GB" sz="1200" b="1" dirty="0" smtClean="0">
                <a:solidFill>
                  <a:srgbClr val="FF0000"/>
                </a:solidFill>
                <a:latin typeface="Arial Unicode MS" charset="0"/>
                <a:cs typeface="Arial Unicode MS" charset="0"/>
              </a:rPr>
              <a:t>food and drinks are prepared and served </a:t>
            </a:r>
            <a:r>
              <a:rPr lang="en-GB" sz="1200" dirty="0" smtClean="0">
                <a:solidFill>
                  <a:srgbClr val="BFBFBF"/>
                </a:solidFill>
                <a:latin typeface="Arial Unicode MS" charset="0"/>
                <a:cs typeface="Arial Unicode MS" charset="0"/>
              </a:rPr>
              <a:t>in a safe and hygienic way / effectively helping to manage the </a:t>
            </a:r>
            <a:r>
              <a:rPr lang="en-GB" sz="1200" b="1" dirty="0" smtClean="0">
                <a:solidFill>
                  <a:srgbClr val="FF0000"/>
                </a:solidFill>
                <a:latin typeface="Arial Unicode MS" charset="0"/>
                <a:cs typeface="Arial Unicode MS" charset="0"/>
              </a:rPr>
              <a:t>security</a:t>
            </a:r>
            <a:r>
              <a:rPr lang="en-GB" sz="1200" dirty="0" smtClean="0">
                <a:solidFill>
                  <a:srgbClr val="BFBFBF"/>
                </a:solidFill>
                <a:latin typeface="Arial Unicode MS" charset="0"/>
                <a:cs typeface="Arial Unicode MS" charset="0"/>
              </a:rPr>
              <a:t> of the store including </a:t>
            </a:r>
            <a:r>
              <a:rPr lang="en-GB" sz="1200" b="1" dirty="0" smtClean="0">
                <a:solidFill>
                  <a:srgbClr val="FF0000"/>
                </a:solidFill>
                <a:latin typeface="Arial Unicode MS" charset="0"/>
                <a:cs typeface="Arial Unicode MS" charset="0"/>
              </a:rPr>
              <a:t>stock, cash, premises and personnel  </a:t>
            </a:r>
            <a:r>
              <a:rPr lang="en-GB" sz="1200" dirty="0" smtClean="0">
                <a:solidFill>
                  <a:srgbClr val="BFBFBF"/>
                </a:solidFill>
                <a:latin typeface="Arial Unicode MS" charset="0"/>
                <a:cs typeface="Arial Unicode MS" charset="0"/>
              </a:rPr>
              <a:t>/ </a:t>
            </a:r>
            <a:r>
              <a:rPr lang="en-GB" sz="1200" b="1" dirty="0" smtClean="0">
                <a:solidFill>
                  <a:srgbClr val="FF0000"/>
                </a:solidFill>
                <a:latin typeface="Arial Unicode MS" charset="0"/>
                <a:cs typeface="Arial Unicode MS" charset="0"/>
              </a:rPr>
              <a:t>experience of a customer-facing environment</a:t>
            </a:r>
            <a:r>
              <a:rPr lang="en-GB" sz="1200" dirty="0" smtClean="0">
                <a:solidFill>
                  <a:srgbClr val="BFBFBF"/>
                </a:solidFill>
                <a:latin typeface="Arial Unicode MS" charset="0"/>
                <a:cs typeface="Arial Unicode MS" charset="0"/>
              </a:rPr>
              <a:t>, in the retail or hospitality sectors would be an advantage.</a:t>
            </a:r>
          </a:p>
          <a:p>
            <a:pPr defTabSz="914400" eaLnBrk="1" hangingPunct="1">
              <a:defRPr/>
            </a:pPr>
            <a:endParaRPr lang="en-GB" sz="1200" b="1" dirty="0" smtClean="0">
              <a:solidFill>
                <a:srgbClr val="BFBFBF"/>
              </a:solidFill>
              <a:latin typeface="Arial Unicode MS" charset="0"/>
              <a:cs typeface="Arial Unicode MS" charset="0"/>
            </a:endParaRPr>
          </a:p>
          <a:p>
            <a:pPr algn="just" defTabSz="914400" eaLnBrk="1" hangingPunct="1">
              <a:defRPr/>
            </a:pPr>
            <a:r>
              <a:rPr lang="en-GB" sz="1200" b="1" u="sng" dirty="0" smtClean="0">
                <a:solidFill>
                  <a:srgbClr val="BFBFBF"/>
                </a:solidFill>
                <a:effectLst>
                  <a:outerShdw blurRad="38100" dist="38100" dir="2700000" algn="tl">
                    <a:srgbClr val="C0C0C0"/>
                  </a:outerShdw>
                </a:effectLst>
                <a:latin typeface="Arial Unicode MS" charset="0"/>
                <a:cs typeface="Arial Unicode MS" charset="0"/>
              </a:rPr>
              <a:t>What we will be looking for in you: </a:t>
            </a:r>
            <a:endParaRPr lang="en-GB" sz="1200" u="sng" dirty="0" smtClean="0">
              <a:solidFill>
                <a:srgbClr val="BFBFBF"/>
              </a:solidFill>
              <a:effectLst>
                <a:outerShdw blurRad="38100" dist="38100" dir="2700000" algn="tl">
                  <a:srgbClr val="C0C0C0"/>
                </a:outerShdw>
              </a:effectLst>
              <a:latin typeface="Arial Unicode MS" charset="0"/>
              <a:cs typeface="Arial Unicode MS" charset="0"/>
            </a:endParaRPr>
          </a:p>
          <a:p>
            <a:pPr algn="just" defTabSz="914400" eaLnBrk="1" hangingPunct="1">
              <a:defRPr/>
            </a:pPr>
            <a:endParaRPr lang="en-GB" sz="1200" u="sng" dirty="0" smtClean="0">
              <a:solidFill>
                <a:srgbClr val="BFBFBF"/>
              </a:solidFill>
              <a:effectLst>
                <a:outerShdw blurRad="38100" dist="38100" dir="2700000" algn="tl">
                  <a:srgbClr val="C0C0C0"/>
                </a:outerShdw>
              </a:effectLst>
              <a:latin typeface="Arial Unicode MS" charset="0"/>
              <a:cs typeface="Arial Unicode MS" charset="0"/>
            </a:endParaRPr>
          </a:p>
          <a:p>
            <a:pPr algn="just" defTabSz="914400" eaLnBrk="1" hangingPunct="1">
              <a:defRPr/>
            </a:pPr>
            <a:r>
              <a:rPr lang="en-GB" sz="1200" dirty="0" smtClean="0">
                <a:solidFill>
                  <a:srgbClr val="BFBFBF"/>
                </a:solidFill>
                <a:latin typeface="Arial Unicode MS" charset="0"/>
                <a:cs typeface="Arial Unicode MS" charset="0"/>
              </a:rPr>
              <a:t>As an Assistant Manager at </a:t>
            </a:r>
            <a:r>
              <a:rPr lang="en-GB" sz="1200" b="1" dirty="0" smtClean="0">
                <a:solidFill>
                  <a:srgbClr val="BFBFBF"/>
                </a:solidFill>
                <a:latin typeface="Arial Unicode MS" charset="0"/>
                <a:cs typeface="Arial Unicode MS" charset="0"/>
              </a:rPr>
              <a:t>David’s Coffee House </a:t>
            </a:r>
            <a:r>
              <a:rPr lang="en-GB" sz="1200" dirty="0" smtClean="0">
                <a:solidFill>
                  <a:srgbClr val="BFBFBF"/>
                </a:solidFill>
                <a:latin typeface="Arial Unicode MS" charset="0"/>
                <a:cs typeface="Arial Unicode MS" charset="0"/>
              </a:rPr>
              <a:t>you will be </a:t>
            </a:r>
            <a:r>
              <a:rPr lang="en-GB" sz="1200" b="1" dirty="0" smtClean="0">
                <a:solidFill>
                  <a:srgbClr val="FF0000"/>
                </a:solidFill>
                <a:latin typeface="Arial Unicode MS" charset="0"/>
                <a:cs typeface="Arial Unicode MS" charset="0"/>
              </a:rPr>
              <a:t>passionate about caring for our guests. Self-motivated</a:t>
            </a:r>
            <a:r>
              <a:rPr lang="en-GB" sz="1200" dirty="0" smtClean="0">
                <a:solidFill>
                  <a:srgbClr val="BFBFBF"/>
                </a:solidFill>
                <a:latin typeface="Arial Unicode MS" charset="0"/>
                <a:cs typeface="Arial Unicode MS" charset="0"/>
              </a:rPr>
              <a:t>, you will have an overall desire to deliver a </a:t>
            </a:r>
            <a:r>
              <a:rPr lang="en-GB" sz="1200" b="1" dirty="0" smtClean="0">
                <a:solidFill>
                  <a:srgbClr val="FF0000"/>
                </a:solidFill>
                <a:latin typeface="Arial Unicode MS" charset="0"/>
                <a:cs typeface="Arial Unicode MS" charset="0"/>
              </a:rPr>
              <a:t>superior service </a:t>
            </a:r>
            <a:r>
              <a:rPr lang="en-GB" sz="1200" dirty="0" smtClean="0">
                <a:solidFill>
                  <a:srgbClr val="BFBFBF"/>
                </a:solidFill>
                <a:latin typeface="Arial Unicode MS" charset="0"/>
                <a:cs typeface="Arial Unicode MS" charset="0"/>
              </a:rPr>
              <a:t>to all of our customers.</a:t>
            </a:r>
          </a:p>
          <a:p>
            <a:pPr algn="just" defTabSz="914400" eaLnBrk="1" hangingPunct="1">
              <a:defRPr/>
            </a:pPr>
            <a:endParaRPr lang="en-GB" sz="1200" b="1" dirty="0" smtClean="0">
              <a:solidFill>
                <a:srgbClr val="BFBFBF"/>
              </a:solidFill>
              <a:latin typeface="Arial Unicode MS" charset="0"/>
              <a:cs typeface="Arial Unicode MS" charset="0"/>
            </a:endParaRPr>
          </a:p>
          <a:p>
            <a:pPr algn="just" defTabSz="914400" eaLnBrk="1" hangingPunct="1">
              <a:defRPr/>
            </a:pPr>
            <a:r>
              <a:rPr lang="en-GB" sz="1200" b="1" u="sng" dirty="0" smtClean="0">
                <a:solidFill>
                  <a:srgbClr val="BFBFBF"/>
                </a:solidFill>
                <a:effectLst>
                  <a:outerShdw blurRad="38100" dist="38100" dir="2700000" algn="tl">
                    <a:srgbClr val="C0C0C0"/>
                  </a:outerShdw>
                </a:effectLst>
                <a:latin typeface="Arial Unicode MS" charset="0"/>
                <a:cs typeface="Arial Unicode MS" charset="0"/>
              </a:rPr>
              <a:t>What we will be offering you:</a:t>
            </a:r>
          </a:p>
          <a:p>
            <a:pPr algn="just" defTabSz="914400" eaLnBrk="1" hangingPunct="1">
              <a:defRPr/>
            </a:pPr>
            <a:endParaRPr lang="en-GB" sz="1200" b="1" u="sng" dirty="0" smtClean="0">
              <a:solidFill>
                <a:srgbClr val="BFBFBF"/>
              </a:solidFill>
              <a:effectLst>
                <a:outerShdw blurRad="38100" dist="38100" dir="2700000" algn="tl">
                  <a:srgbClr val="C0C0C0"/>
                </a:outerShdw>
              </a:effectLst>
              <a:latin typeface="Arial Unicode MS" charset="0"/>
              <a:cs typeface="Arial Unicode MS" charset="0"/>
            </a:endParaRPr>
          </a:p>
          <a:p>
            <a:pPr algn="just" defTabSz="914400" eaLnBrk="1" hangingPunct="1">
              <a:defRPr/>
            </a:pPr>
            <a:r>
              <a:rPr lang="en-GB" sz="1200" b="1" dirty="0" smtClean="0">
                <a:solidFill>
                  <a:srgbClr val="BFBFBF"/>
                </a:solidFill>
                <a:latin typeface="Arial Unicode MS" charset="0"/>
                <a:cs typeface="Arial Unicode MS" charset="0"/>
              </a:rPr>
              <a:t>David’s Coffee House </a:t>
            </a:r>
            <a:r>
              <a:rPr lang="en-GB" sz="1200" dirty="0" smtClean="0">
                <a:solidFill>
                  <a:srgbClr val="BFBFBF"/>
                </a:solidFill>
                <a:latin typeface="Arial Unicode MS" charset="0"/>
                <a:cs typeface="Arial Unicode MS" charset="0"/>
              </a:rPr>
              <a:t>is full of people who’ve gone from strength to strength, expanding their skills and experience as they progress through our business. We can offer you </a:t>
            </a:r>
            <a:r>
              <a:rPr lang="en-GB" sz="1200" b="1" dirty="0" smtClean="0">
                <a:solidFill>
                  <a:srgbClr val="FF0000"/>
                </a:solidFill>
                <a:latin typeface="Arial Unicode MS" charset="0"/>
                <a:cs typeface="Arial Unicode MS" charset="0"/>
              </a:rPr>
              <a:t>excellent development opportunities</a:t>
            </a:r>
            <a:r>
              <a:rPr lang="en-GB" sz="1200" dirty="0" smtClean="0">
                <a:solidFill>
                  <a:srgbClr val="BFBFBF"/>
                </a:solidFill>
                <a:latin typeface="Arial Unicode MS" charset="0"/>
                <a:cs typeface="Arial Unicode MS" charset="0"/>
              </a:rPr>
              <a:t>, what we need from you is </a:t>
            </a:r>
            <a:r>
              <a:rPr lang="en-GB" sz="1200" b="1" dirty="0" smtClean="0">
                <a:solidFill>
                  <a:srgbClr val="FF0000"/>
                </a:solidFill>
                <a:latin typeface="Arial Unicode MS" charset="0"/>
                <a:cs typeface="Arial Unicode MS" charset="0"/>
              </a:rPr>
              <a:t>passion, energy and commitment</a:t>
            </a:r>
            <a:r>
              <a:rPr lang="en-GB" sz="1200" dirty="0" smtClean="0">
                <a:solidFill>
                  <a:srgbClr val="BFBFBF"/>
                </a:solidFill>
                <a:latin typeface="Arial Unicode MS" charset="0"/>
                <a:cs typeface="Arial Unicode MS" charset="0"/>
              </a:rPr>
              <a:t>. When you join us as an Assistant Manager you will find out how you could benefit from a </a:t>
            </a:r>
            <a:r>
              <a:rPr lang="en-GB" sz="1200" b="1" dirty="0" smtClean="0">
                <a:solidFill>
                  <a:srgbClr val="FF0000"/>
                </a:solidFill>
                <a:latin typeface="Arial Unicode MS" charset="0"/>
                <a:cs typeface="Arial Unicode MS" charset="0"/>
              </a:rPr>
              <a:t>great reward structure</a:t>
            </a:r>
            <a:r>
              <a:rPr lang="en-GB" sz="1200" dirty="0" smtClean="0">
                <a:solidFill>
                  <a:srgbClr val="BFBFBF"/>
                </a:solidFill>
                <a:latin typeface="Arial Unicode MS" charset="0"/>
                <a:cs typeface="Arial Unicode MS" charset="0"/>
              </a:rPr>
              <a:t>, </a:t>
            </a:r>
            <a:r>
              <a:rPr lang="en-GB" sz="1200" b="1" dirty="0" smtClean="0">
                <a:solidFill>
                  <a:srgbClr val="FF0000"/>
                </a:solidFill>
                <a:latin typeface="Arial Unicode MS" charset="0"/>
                <a:cs typeface="Arial Unicode MS" charset="0"/>
              </a:rPr>
              <a:t>discounts across the Group, incentive pay and 25 days holiday</a:t>
            </a:r>
            <a:r>
              <a:rPr lang="en-GB" sz="1200" dirty="0" smtClean="0">
                <a:solidFill>
                  <a:srgbClr val="BFBFBF"/>
                </a:solidFill>
                <a:latin typeface="Arial Unicode MS" charset="0"/>
                <a:cs typeface="Arial Unicode MS" charset="0"/>
              </a:rPr>
              <a:t>. Supporting the Manager in training and developing the team, and </a:t>
            </a:r>
            <a:r>
              <a:rPr lang="en-GB" sz="1200" b="1" dirty="0" smtClean="0">
                <a:solidFill>
                  <a:srgbClr val="FF0000"/>
                </a:solidFill>
                <a:latin typeface="Arial Unicode MS" charset="0"/>
                <a:cs typeface="Arial Unicode MS" charset="0"/>
              </a:rPr>
              <a:t>assisting with the administration </a:t>
            </a:r>
            <a:r>
              <a:rPr lang="en-GB" sz="1200" dirty="0" smtClean="0">
                <a:solidFill>
                  <a:srgbClr val="BFBFBF"/>
                </a:solidFill>
                <a:latin typeface="Arial Unicode MS" charset="0"/>
                <a:cs typeface="Arial Unicode MS" charset="0"/>
              </a:rPr>
              <a:t>side of running the business, you will help to deliver our high quality service to our guests.</a:t>
            </a:r>
          </a:p>
          <a:p>
            <a:pPr algn="just" defTabSz="914400" eaLnBrk="1" hangingPunct="1">
              <a:defRPr/>
            </a:pPr>
            <a:endParaRPr lang="en-GB" sz="1200" b="1" dirty="0" smtClean="0">
              <a:solidFill>
                <a:srgbClr val="BFBFBF"/>
              </a:solidFill>
              <a:latin typeface="Arial Unicode MS" charset="0"/>
              <a:cs typeface="Arial Unicode MS"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457200" y="612304"/>
            <a:ext cx="5791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a:solidFill>
                  <a:schemeClr val="bg1"/>
                </a:solidFill>
                <a:latin typeface="News Gothic MT" charset="0"/>
              </a:rPr>
              <a:t>Step 3 – Applying for the job / stand out from the crowd</a:t>
            </a:r>
          </a:p>
        </p:txBody>
      </p:sp>
      <p:sp>
        <p:nvSpPr>
          <p:cNvPr id="4" name="Rectangle 3"/>
          <p:cNvSpPr>
            <a:spLocks noChangeArrowheads="1"/>
          </p:cNvSpPr>
          <p:nvPr/>
        </p:nvSpPr>
        <p:spPr bwMode="auto">
          <a:xfrm>
            <a:off x="533400" y="1365250"/>
            <a:ext cx="1828800" cy="5035550"/>
          </a:xfrm>
          <a:prstGeom prst="rect">
            <a:avLst/>
          </a:prstGeom>
          <a:solidFill>
            <a:schemeClr val="accent3">
              <a:lumMod val="40000"/>
              <a:lumOff val="60000"/>
            </a:schemeClr>
          </a:solidFill>
          <a:ln w="9525">
            <a:noFill/>
            <a:miter lim="800000"/>
            <a:headEnd/>
            <a:tailEnd/>
          </a:ln>
          <a:effectLst/>
        </p:spPr>
        <p:txBody>
          <a:bodyPr>
            <a:spAutoFit/>
          </a:bodyPr>
          <a:lstStyle/>
          <a:p>
            <a:pPr algn="just">
              <a:spcBef>
                <a:spcPct val="50000"/>
              </a:spcBef>
              <a:defRPr/>
            </a:pPr>
            <a:r>
              <a:rPr lang="en-GB" sz="1200" b="1" u="sng">
                <a:latin typeface="Arial Unicode MS" charset="0"/>
                <a:cs typeface="Arial Unicode MS" charset="0"/>
              </a:rPr>
              <a:t>Organisation</a:t>
            </a:r>
          </a:p>
          <a:p>
            <a:pPr algn="just">
              <a:spcBef>
                <a:spcPct val="50000"/>
              </a:spcBef>
              <a:defRPr/>
            </a:pPr>
            <a:endParaRPr lang="en-GB" sz="1200" b="1">
              <a:latin typeface="Arial Unicode MS" charset="0"/>
              <a:cs typeface="Arial Unicode MS" charset="0"/>
            </a:endParaRPr>
          </a:p>
          <a:p>
            <a:pPr algn="just">
              <a:spcBef>
                <a:spcPct val="50000"/>
              </a:spcBef>
              <a:buFontTx/>
              <a:buChar char="•"/>
              <a:defRPr/>
            </a:pPr>
            <a:r>
              <a:rPr lang="en-GB" sz="1200" b="1">
                <a:latin typeface="Arial Unicode MS" charset="0"/>
                <a:cs typeface="Arial Unicode MS" charset="0"/>
              </a:rPr>
              <a:t> Leading Player</a:t>
            </a:r>
          </a:p>
          <a:p>
            <a:pPr algn="just">
              <a:spcBef>
                <a:spcPct val="50000"/>
              </a:spcBef>
              <a:buFontTx/>
              <a:buChar char="•"/>
              <a:defRPr/>
            </a:pPr>
            <a:r>
              <a:rPr lang="en-GB" sz="1200" b="1">
                <a:latin typeface="Arial Unicode MS" charset="0"/>
                <a:cs typeface="Arial Unicode MS" charset="0"/>
              </a:rPr>
              <a:t> International Group</a:t>
            </a:r>
          </a:p>
          <a:p>
            <a:pPr algn="just">
              <a:spcBef>
                <a:spcPct val="50000"/>
              </a:spcBef>
              <a:buFontTx/>
              <a:buChar char="•"/>
              <a:defRPr/>
            </a:pPr>
            <a:r>
              <a:rPr lang="en-GB" sz="1200" b="1">
                <a:latin typeface="Arial Unicode MS" charset="0"/>
                <a:cs typeface="Arial Unicode MS" charset="0"/>
              </a:rPr>
              <a:t> Expansion</a:t>
            </a:r>
          </a:p>
          <a:p>
            <a:pPr algn="just">
              <a:spcBef>
                <a:spcPct val="50000"/>
              </a:spcBef>
              <a:buFontTx/>
              <a:buChar char="•"/>
              <a:defRPr/>
            </a:pPr>
            <a:r>
              <a:rPr lang="en-GB" sz="1200" b="1">
                <a:latin typeface="Arial Unicode MS" charset="0"/>
                <a:cs typeface="Arial Unicode MS" charset="0"/>
              </a:rPr>
              <a:t> Fastest Growing</a:t>
            </a: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p:txBody>
      </p:sp>
      <p:sp>
        <p:nvSpPr>
          <p:cNvPr id="5" name="Rectangle 4"/>
          <p:cNvSpPr>
            <a:spLocks noChangeArrowheads="1"/>
          </p:cNvSpPr>
          <p:nvPr/>
        </p:nvSpPr>
        <p:spPr bwMode="auto">
          <a:xfrm>
            <a:off x="2590800" y="1371600"/>
            <a:ext cx="1828800" cy="4986338"/>
          </a:xfrm>
          <a:prstGeom prst="rect">
            <a:avLst/>
          </a:prstGeom>
          <a:solidFill>
            <a:schemeClr val="accent5">
              <a:lumMod val="40000"/>
              <a:lumOff val="60000"/>
            </a:schemeClr>
          </a:solidFill>
          <a:ln w="9525">
            <a:noFill/>
            <a:miter lim="800000"/>
            <a:headEnd/>
            <a:tailEnd/>
          </a:ln>
          <a:effectLst/>
        </p:spPr>
        <p:txBody>
          <a:bodyPr>
            <a:spAutoFit/>
          </a:bodyPr>
          <a:lstStyle/>
          <a:p>
            <a:pPr algn="just">
              <a:spcBef>
                <a:spcPct val="50000"/>
              </a:spcBef>
              <a:defRPr/>
            </a:pPr>
            <a:r>
              <a:rPr lang="en-GB" sz="1200" b="1" u="sng">
                <a:latin typeface="Arial Unicode MS" charset="0"/>
                <a:cs typeface="Arial Unicode MS" charset="0"/>
              </a:rPr>
              <a:t>Role</a:t>
            </a:r>
          </a:p>
          <a:p>
            <a:pPr algn="just">
              <a:spcBef>
                <a:spcPct val="50000"/>
              </a:spcBef>
              <a:defRPr/>
            </a:pPr>
            <a:endParaRPr lang="en-GB" sz="1200" b="1" u="sng">
              <a:latin typeface="Arial Unicode MS" charset="0"/>
              <a:cs typeface="Arial Unicode MS" charset="0"/>
            </a:endParaRPr>
          </a:p>
          <a:p>
            <a:pPr algn="just">
              <a:spcBef>
                <a:spcPct val="50000"/>
              </a:spcBef>
              <a:buFontTx/>
              <a:buChar char="•"/>
              <a:defRPr/>
            </a:pPr>
            <a:r>
              <a:rPr lang="en-GB" sz="1200" b="1">
                <a:latin typeface="Arial Unicode MS" charset="0"/>
                <a:cs typeface="Arial Unicode MS" charset="0"/>
              </a:rPr>
              <a:t> Training</a:t>
            </a:r>
          </a:p>
          <a:p>
            <a:pPr algn="just">
              <a:spcBef>
                <a:spcPct val="50000"/>
              </a:spcBef>
              <a:buFontTx/>
              <a:buChar char="•"/>
              <a:defRPr/>
            </a:pPr>
            <a:r>
              <a:rPr lang="en-GB" sz="1200" b="1">
                <a:latin typeface="Arial Unicode MS" charset="0"/>
                <a:cs typeface="Arial Unicode MS" charset="0"/>
              </a:rPr>
              <a:t> Development</a:t>
            </a:r>
          </a:p>
          <a:p>
            <a:pPr algn="just">
              <a:spcBef>
                <a:spcPct val="50000"/>
              </a:spcBef>
              <a:buFontTx/>
              <a:buChar char="•"/>
              <a:defRPr/>
            </a:pPr>
            <a:r>
              <a:rPr lang="en-GB" sz="1200" b="1">
                <a:latin typeface="Arial Unicode MS" charset="0"/>
                <a:cs typeface="Arial Unicode MS" charset="0"/>
              </a:rPr>
              <a:t> Admin</a:t>
            </a:r>
          </a:p>
          <a:p>
            <a:pPr algn="just">
              <a:spcBef>
                <a:spcPct val="50000"/>
              </a:spcBef>
              <a:buFontTx/>
              <a:buChar char="•"/>
              <a:defRPr/>
            </a:pPr>
            <a:r>
              <a:rPr lang="en-GB" sz="1200" b="1">
                <a:latin typeface="Arial Unicode MS" charset="0"/>
                <a:cs typeface="Arial Unicode MS" charset="0"/>
              </a:rPr>
              <a:t> High Quality Service</a:t>
            </a:r>
          </a:p>
          <a:p>
            <a:pPr algn="just">
              <a:spcBef>
                <a:spcPct val="50000"/>
              </a:spcBef>
              <a:buFontTx/>
              <a:buChar char="•"/>
              <a:defRPr/>
            </a:pPr>
            <a:r>
              <a:rPr lang="en-GB" sz="1200" b="1">
                <a:latin typeface="Arial Unicode MS" charset="0"/>
                <a:cs typeface="Arial Unicode MS" charset="0"/>
              </a:rPr>
              <a:t> Mgt Processes</a:t>
            </a:r>
          </a:p>
          <a:p>
            <a:pPr algn="just">
              <a:spcBef>
                <a:spcPct val="50000"/>
              </a:spcBef>
              <a:buFontTx/>
              <a:buChar char="•"/>
              <a:defRPr/>
            </a:pPr>
            <a:r>
              <a:rPr lang="en-GB" sz="1200" b="1">
                <a:latin typeface="Arial Unicode MS" charset="0"/>
                <a:cs typeface="Arial Unicode MS" charset="0"/>
              </a:rPr>
              <a:t> Food Service</a:t>
            </a:r>
          </a:p>
          <a:p>
            <a:pPr algn="just">
              <a:spcBef>
                <a:spcPct val="50000"/>
              </a:spcBef>
              <a:buFontTx/>
              <a:buChar char="•"/>
              <a:defRPr/>
            </a:pPr>
            <a:r>
              <a:rPr lang="en-GB" sz="1200" b="1">
                <a:latin typeface="Arial Unicode MS" charset="0"/>
                <a:cs typeface="Arial Unicode MS" charset="0"/>
              </a:rPr>
              <a:t> Security</a:t>
            </a:r>
          </a:p>
          <a:p>
            <a:pPr algn="just">
              <a:spcBef>
                <a:spcPct val="50000"/>
              </a:spcBef>
              <a:buFontTx/>
              <a:buChar char="•"/>
              <a:defRPr/>
            </a:pPr>
            <a:r>
              <a:rPr lang="en-GB" sz="1200" b="1">
                <a:latin typeface="Arial Unicode MS" charset="0"/>
                <a:cs typeface="Arial Unicode MS" charset="0"/>
              </a:rPr>
              <a:t> Stock &amp; Cash Mgt</a:t>
            </a:r>
          </a:p>
          <a:p>
            <a:pPr algn="just">
              <a:spcBef>
                <a:spcPct val="50000"/>
              </a:spcBef>
              <a:buFontTx/>
              <a:buChar char="•"/>
              <a:defRPr/>
            </a:pPr>
            <a:r>
              <a:rPr lang="en-GB" sz="1200" b="1">
                <a:latin typeface="Arial Unicode MS" charset="0"/>
                <a:cs typeface="Arial Unicode MS" charset="0"/>
              </a:rPr>
              <a:t> People Mgt </a:t>
            </a: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p:txBody>
      </p:sp>
      <p:sp>
        <p:nvSpPr>
          <p:cNvPr id="6" name="Rectangle 5"/>
          <p:cNvSpPr>
            <a:spLocks noChangeArrowheads="1"/>
          </p:cNvSpPr>
          <p:nvPr/>
        </p:nvSpPr>
        <p:spPr bwMode="auto">
          <a:xfrm>
            <a:off x="4648200" y="1371600"/>
            <a:ext cx="1828800" cy="4986338"/>
          </a:xfrm>
          <a:prstGeom prst="rect">
            <a:avLst/>
          </a:prstGeom>
          <a:solidFill>
            <a:schemeClr val="bg1">
              <a:lumMod val="65000"/>
            </a:schemeClr>
          </a:solidFill>
          <a:ln w="9525">
            <a:noFill/>
            <a:miter lim="800000"/>
            <a:headEnd/>
            <a:tailEnd/>
          </a:ln>
          <a:effectLst/>
        </p:spPr>
        <p:txBody>
          <a:bodyPr>
            <a:spAutoFit/>
          </a:bodyPr>
          <a:lstStyle/>
          <a:p>
            <a:pPr algn="just">
              <a:spcBef>
                <a:spcPct val="50000"/>
              </a:spcBef>
              <a:defRPr/>
            </a:pPr>
            <a:r>
              <a:rPr lang="en-GB" sz="1200" b="1" u="sng">
                <a:latin typeface="Arial Unicode MS" charset="0"/>
                <a:cs typeface="Arial Unicode MS" charset="0"/>
              </a:rPr>
              <a:t>Required</a:t>
            </a:r>
          </a:p>
          <a:p>
            <a:pPr algn="just">
              <a:spcBef>
                <a:spcPct val="50000"/>
              </a:spcBef>
              <a:buFontTx/>
              <a:buChar char="•"/>
              <a:defRPr/>
            </a:pPr>
            <a:endParaRPr lang="en-GB" sz="1200" b="1" u="sng">
              <a:latin typeface="Arial Unicode MS" charset="0"/>
              <a:cs typeface="Arial Unicode MS" charset="0"/>
            </a:endParaRPr>
          </a:p>
          <a:p>
            <a:pPr algn="just">
              <a:spcBef>
                <a:spcPct val="50000"/>
              </a:spcBef>
              <a:buFontTx/>
              <a:buChar char="•"/>
              <a:defRPr/>
            </a:pPr>
            <a:r>
              <a:rPr lang="en-GB" sz="1200" b="1">
                <a:latin typeface="Arial Unicode MS" charset="0"/>
                <a:cs typeface="Arial Unicode MS" charset="0"/>
              </a:rPr>
              <a:t> Passion</a:t>
            </a:r>
          </a:p>
          <a:p>
            <a:pPr algn="just">
              <a:spcBef>
                <a:spcPct val="50000"/>
              </a:spcBef>
              <a:buFontTx/>
              <a:buChar char="•"/>
              <a:defRPr/>
            </a:pPr>
            <a:r>
              <a:rPr lang="en-GB" sz="1200" b="1">
                <a:latin typeface="Arial Unicode MS" charset="0"/>
                <a:cs typeface="Arial Unicode MS" charset="0"/>
              </a:rPr>
              <a:t> Customer Service</a:t>
            </a:r>
          </a:p>
          <a:p>
            <a:pPr algn="just">
              <a:spcBef>
                <a:spcPct val="50000"/>
              </a:spcBef>
              <a:buFontTx/>
              <a:buChar char="•"/>
              <a:defRPr/>
            </a:pPr>
            <a:r>
              <a:rPr lang="en-GB" sz="1200" b="1">
                <a:latin typeface="Arial Unicode MS" charset="0"/>
                <a:cs typeface="Arial Unicode MS" charset="0"/>
              </a:rPr>
              <a:t> Experience</a:t>
            </a:r>
          </a:p>
          <a:p>
            <a:pPr algn="just">
              <a:spcBef>
                <a:spcPct val="50000"/>
              </a:spcBef>
              <a:buFontTx/>
              <a:buChar char="•"/>
              <a:defRPr/>
            </a:pPr>
            <a:r>
              <a:rPr lang="en-GB" sz="1200" b="1">
                <a:latin typeface="Arial Unicode MS" charset="0"/>
                <a:cs typeface="Arial Unicode MS" charset="0"/>
              </a:rPr>
              <a:t> Energy</a:t>
            </a:r>
          </a:p>
          <a:p>
            <a:pPr algn="just">
              <a:spcBef>
                <a:spcPct val="50000"/>
              </a:spcBef>
              <a:buFontTx/>
              <a:buChar char="•"/>
              <a:defRPr/>
            </a:pPr>
            <a:r>
              <a:rPr lang="en-GB" sz="1200" b="1">
                <a:latin typeface="Arial Unicode MS" charset="0"/>
                <a:cs typeface="Arial Unicode MS" charset="0"/>
              </a:rPr>
              <a:t> Commitment</a:t>
            </a: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p:txBody>
      </p:sp>
      <p:sp>
        <p:nvSpPr>
          <p:cNvPr id="8" name="Rectangle 7"/>
          <p:cNvSpPr>
            <a:spLocks noChangeArrowheads="1"/>
          </p:cNvSpPr>
          <p:nvPr/>
        </p:nvSpPr>
        <p:spPr bwMode="auto">
          <a:xfrm>
            <a:off x="6705600" y="1371600"/>
            <a:ext cx="1828800" cy="4986338"/>
          </a:xfrm>
          <a:prstGeom prst="rect">
            <a:avLst/>
          </a:prstGeom>
          <a:solidFill>
            <a:schemeClr val="accent3">
              <a:lumMod val="50000"/>
            </a:schemeClr>
          </a:solidFill>
          <a:ln w="9525">
            <a:noFill/>
            <a:miter lim="800000"/>
            <a:headEnd/>
            <a:tailEnd/>
          </a:ln>
          <a:effectLst/>
        </p:spPr>
        <p:txBody>
          <a:bodyPr>
            <a:spAutoFit/>
          </a:bodyPr>
          <a:lstStyle/>
          <a:p>
            <a:pPr algn="just">
              <a:spcBef>
                <a:spcPct val="50000"/>
              </a:spcBef>
              <a:defRPr/>
            </a:pPr>
            <a:r>
              <a:rPr lang="en-GB" sz="1200" b="1" u="sng">
                <a:latin typeface="Arial Unicode MS" charset="0"/>
                <a:cs typeface="Arial Unicode MS" charset="0"/>
              </a:rPr>
              <a:t>Offer</a:t>
            </a:r>
          </a:p>
          <a:p>
            <a:pPr algn="just">
              <a:spcBef>
                <a:spcPct val="50000"/>
              </a:spcBef>
              <a:buFontTx/>
              <a:buChar char="•"/>
              <a:defRPr/>
            </a:pPr>
            <a:endParaRPr lang="en-GB" sz="1200" b="1" u="sng">
              <a:latin typeface="Arial Unicode MS" charset="0"/>
              <a:cs typeface="Arial Unicode MS" charset="0"/>
            </a:endParaRPr>
          </a:p>
          <a:p>
            <a:pPr algn="just">
              <a:spcBef>
                <a:spcPct val="50000"/>
              </a:spcBef>
              <a:buFontTx/>
              <a:buChar char="•"/>
              <a:defRPr/>
            </a:pPr>
            <a:r>
              <a:rPr lang="en-GB" sz="1200" b="1">
                <a:latin typeface="Arial Unicode MS" charset="0"/>
                <a:cs typeface="Arial Unicode MS" charset="0"/>
              </a:rPr>
              <a:t> Opportunities</a:t>
            </a:r>
          </a:p>
          <a:p>
            <a:pPr algn="just">
              <a:spcBef>
                <a:spcPct val="50000"/>
              </a:spcBef>
              <a:buFontTx/>
              <a:buChar char="•"/>
              <a:defRPr/>
            </a:pPr>
            <a:r>
              <a:rPr lang="en-GB" sz="1200" b="1">
                <a:latin typeface="Arial Unicode MS" charset="0"/>
                <a:cs typeface="Arial Unicode MS" charset="0"/>
              </a:rPr>
              <a:t> Reward Structure</a:t>
            </a:r>
          </a:p>
          <a:p>
            <a:pPr algn="just">
              <a:spcBef>
                <a:spcPct val="50000"/>
              </a:spcBef>
              <a:buFontTx/>
              <a:buChar char="•"/>
              <a:defRPr/>
            </a:pPr>
            <a:r>
              <a:rPr lang="en-GB" sz="1200" b="1">
                <a:latin typeface="Arial Unicode MS" charset="0"/>
                <a:cs typeface="Arial Unicode MS" charset="0"/>
              </a:rPr>
              <a:t> Discounts</a:t>
            </a:r>
          </a:p>
          <a:p>
            <a:pPr algn="just">
              <a:spcBef>
                <a:spcPct val="50000"/>
              </a:spcBef>
              <a:buFontTx/>
              <a:buChar char="•"/>
              <a:defRPr/>
            </a:pPr>
            <a:r>
              <a:rPr lang="en-GB" sz="1200" b="1">
                <a:latin typeface="Arial Unicode MS" charset="0"/>
                <a:cs typeface="Arial Unicode MS" charset="0"/>
              </a:rPr>
              <a:t> Incentive Pay</a:t>
            </a:r>
          </a:p>
          <a:p>
            <a:pPr algn="just">
              <a:spcBef>
                <a:spcPct val="50000"/>
              </a:spcBef>
              <a:buFontTx/>
              <a:buChar char="•"/>
              <a:defRPr/>
            </a:pPr>
            <a:r>
              <a:rPr lang="en-GB" sz="1200" b="1">
                <a:latin typeface="Arial Unicode MS" charset="0"/>
                <a:cs typeface="Arial Unicode MS" charset="0"/>
              </a:rPr>
              <a:t> Holidays</a:t>
            </a: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a:p>
            <a:pPr algn="just">
              <a:spcBef>
                <a:spcPct val="50000"/>
              </a:spcBef>
              <a:defRPr/>
            </a:pPr>
            <a:endParaRPr lang="en-GB" sz="1200" b="1">
              <a:latin typeface="Arial Unicode MS" charset="0"/>
              <a:cs typeface="Arial Unicode MS"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457200" y="612304"/>
            <a:ext cx="5791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a:solidFill>
                  <a:schemeClr val="bg1"/>
                </a:solidFill>
                <a:latin typeface="News Gothic MT" charset="0"/>
              </a:rPr>
              <a:t>Step 3 – Applying for the job / stand out from the crowd</a:t>
            </a:r>
          </a:p>
        </p:txBody>
      </p:sp>
      <p:sp>
        <p:nvSpPr>
          <p:cNvPr id="27651" name="Rectangle 6"/>
          <p:cNvSpPr>
            <a:spLocks noChangeArrowheads="1"/>
          </p:cNvSpPr>
          <p:nvPr/>
        </p:nvSpPr>
        <p:spPr bwMode="auto">
          <a:xfrm>
            <a:off x="228600" y="1143000"/>
            <a:ext cx="86868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p>
            <a:pPr algn="just"/>
            <a:endParaRPr lang="en-GB" sz="1200" b="1" dirty="0">
              <a:solidFill>
                <a:schemeClr val="bg2"/>
              </a:solidFill>
              <a:latin typeface="Arial Unicode MS" charset="0"/>
              <a:cs typeface="Times New Roman" charset="0"/>
            </a:endParaRPr>
          </a:p>
          <a:p>
            <a:pPr algn="just"/>
            <a:r>
              <a:rPr lang="en-GB" sz="1200" b="1" dirty="0">
                <a:solidFill>
                  <a:schemeClr val="bg2"/>
                </a:solidFill>
                <a:latin typeface="Arial Unicode MS" charset="0"/>
                <a:cs typeface="Times New Roman" charset="0"/>
              </a:rPr>
              <a:t>Dear Hiring Manager,</a:t>
            </a:r>
          </a:p>
          <a:p>
            <a:pPr algn="just"/>
            <a:r>
              <a:rPr lang="en-GB" sz="1200" b="1" dirty="0">
                <a:solidFill>
                  <a:schemeClr val="bg2"/>
                </a:solidFill>
                <a:latin typeface="Arial Unicode MS" charset="0"/>
                <a:cs typeface="Times New Roman" charset="0"/>
              </a:rPr>
              <a:t> </a:t>
            </a:r>
            <a:endParaRPr lang="en-GB" sz="1200" dirty="0">
              <a:solidFill>
                <a:schemeClr val="bg2"/>
              </a:solidFill>
              <a:latin typeface="Arial Unicode MS" charset="0"/>
              <a:cs typeface="Times New Roman" charset="0"/>
            </a:endParaRPr>
          </a:p>
          <a:p>
            <a:pPr algn="just" eaLnBrk="0" hangingPunct="0"/>
            <a:r>
              <a:rPr lang="en-GB" sz="1200" dirty="0">
                <a:solidFill>
                  <a:schemeClr val="bg2"/>
                </a:solidFill>
                <a:latin typeface="Arial Unicode MS" charset="0"/>
                <a:cs typeface="Times New Roman" charset="0"/>
              </a:rPr>
              <a:t>In respect of your recent advertisement, I wish to apply for the position of Assistant Manager at </a:t>
            </a:r>
            <a:r>
              <a:rPr lang="en-GB" sz="1200" b="1" dirty="0">
                <a:solidFill>
                  <a:schemeClr val="bg2"/>
                </a:solidFill>
                <a:latin typeface="Arial Unicode MS" charset="0"/>
                <a:cs typeface="Times New Roman" charset="0"/>
              </a:rPr>
              <a:t>David’s Coffee House </a:t>
            </a:r>
            <a:r>
              <a:rPr lang="en-GB" sz="1200" dirty="0">
                <a:solidFill>
                  <a:schemeClr val="bg2"/>
                </a:solidFill>
                <a:latin typeface="Arial Unicode MS" charset="0"/>
                <a:cs typeface="Times New Roman" charset="0"/>
              </a:rPr>
              <a:t>and have, as a first step in exploring the possibilities of employment with your company, attached my CV for your consideration.</a:t>
            </a:r>
          </a:p>
          <a:p>
            <a:pPr algn="just" eaLnBrk="0" hangingPunct="0"/>
            <a:r>
              <a:rPr lang="en-GB" sz="1200" dirty="0">
                <a:solidFill>
                  <a:schemeClr val="bg2"/>
                </a:solidFill>
                <a:latin typeface="Arial Unicode MS" charset="0"/>
                <a:cs typeface="Times New Roman" charset="0"/>
              </a:rPr>
              <a:t> </a:t>
            </a:r>
          </a:p>
          <a:p>
            <a:pPr algn="just" eaLnBrk="0" hangingPunct="0"/>
            <a:r>
              <a:rPr lang="en-GB" sz="1200" dirty="0">
                <a:solidFill>
                  <a:schemeClr val="bg2"/>
                </a:solidFill>
                <a:latin typeface="Arial Unicode MS" charset="0"/>
                <a:cs typeface="Times New Roman" charset="0"/>
              </a:rPr>
              <a:t>As you will see from my CV, I am currently employed within a </a:t>
            </a:r>
            <a:r>
              <a:rPr lang="en-GB" sz="1200" b="1" dirty="0">
                <a:solidFill>
                  <a:srgbClr val="FF0000"/>
                </a:solidFill>
                <a:latin typeface="Arial Unicode MS" charset="0"/>
                <a:cs typeface="Times New Roman" charset="0"/>
              </a:rPr>
              <a:t>supervisory role</a:t>
            </a:r>
            <a:r>
              <a:rPr lang="en-GB" sz="1200" dirty="0">
                <a:solidFill>
                  <a:srgbClr val="FF0000"/>
                </a:solidFill>
                <a:latin typeface="Arial Unicode MS" charset="0"/>
                <a:cs typeface="Times New Roman" charset="0"/>
              </a:rPr>
              <a:t> </a:t>
            </a:r>
            <a:r>
              <a:rPr lang="en-GB" sz="1200" dirty="0">
                <a:solidFill>
                  <a:schemeClr val="bg2"/>
                </a:solidFill>
                <a:latin typeface="Arial Unicode MS" charset="0"/>
                <a:cs typeface="Times New Roman" charset="0"/>
              </a:rPr>
              <a:t>having been </a:t>
            </a:r>
            <a:r>
              <a:rPr lang="en-GB" sz="1200" b="1" dirty="0">
                <a:solidFill>
                  <a:srgbClr val="FF0000"/>
                </a:solidFill>
                <a:latin typeface="Arial Unicode MS" charset="0"/>
                <a:cs typeface="Times New Roman" charset="0"/>
              </a:rPr>
              <a:t>promoted from customer service assistant</a:t>
            </a:r>
            <a:r>
              <a:rPr lang="en-GB" sz="1200" dirty="0">
                <a:solidFill>
                  <a:schemeClr val="bg2"/>
                </a:solidFill>
                <a:latin typeface="Arial Unicode MS" charset="0"/>
                <a:cs typeface="Times New Roman" charset="0"/>
              </a:rPr>
              <a:t>. Within this role, I am responsible for the </a:t>
            </a:r>
            <a:r>
              <a:rPr lang="en-GB" sz="1200" b="1" dirty="0">
                <a:solidFill>
                  <a:srgbClr val="FF0000"/>
                </a:solidFill>
                <a:latin typeface="Arial Unicode MS" charset="0"/>
                <a:cs typeface="Times New Roman" charset="0"/>
              </a:rPr>
              <a:t>management and development of 6 customer service staff</a:t>
            </a:r>
            <a:r>
              <a:rPr lang="en-GB" sz="1200" dirty="0">
                <a:solidFill>
                  <a:srgbClr val="FF0000"/>
                </a:solidFill>
                <a:latin typeface="Arial Unicode MS" charset="0"/>
                <a:cs typeface="Times New Roman" charset="0"/>
              </a:rPr>
              <a:t>, and </a:t>
            </a:r>
            <a:r>
              <a:rPr lang="en-GB" sz="1200" b="1" dirty="0">
                <a:solidFill>
                  <a:srgbClr val="FF0000"/>
                </a:solidFill>
                <a:latin typeface="Arial Unicode MS" charset="0"/>
                <a:cs typeface="Times New Roman" charset="0"/>
              </a:rPr>
              <a:t>ensuring a high level of service</a:t>
            </a:r>
            <a:r>
              <a:rPr lang="en-GB" sz="1200" dirty="0">
                <a:solidFill>
                  <a:schemeClr val="bg2"/>
                </a:solidFill>
                <a:latin typeface="Arial Unicode MS" charset="0"/>
                <a:cs typeface="Times New Roman" charset="0"/>
              </a:rPr>
              <a:t> is provided to all customers. </a:t>
            </a:r>
          </a:p>
          <a:p>
            <a:pPr algn="just" eaLnBrk="0" hangingPunct="0"/>
            <a:r>
              <a:rPr lang="en-GB" sz="1200" dirty="0">
                <a:solidFill>
                  <a:schemeClr val="bg2"/>
                </a:solidFill>
                <a:latin typeface="Arial Unicode MS" charset="0"/>
                <a:cs typeface="Times New Roman" charset="0"/>
              </a:rPr>
              <a:t> </a:t>
            </a:r>
          </a:p>
          <a:p>
            <a:pPr algn="just" eaLnBrk="0" hangingPunct="0"/>
            <a:r>
              <a:rPr lang="en-GB" sz="1200" dirty="0">
                <a:solidFill>
                  <a:schemeClr val="bg2"/>
                </a:solidFill>
                <a:latin typeface="Arial Unicode MS" charset="0"/>
                <a:cs typeface="Times New Roman" charset="0"/>
              </a:rPr>
              <a:t>Throughout my studies, I worked within the hospitality sector as waiting and bar staff working as part of a team to serve customers within the restaurant and bar. </a:t>
            </a:r>
          </a:p>
          <a:p>
            <a:pPr algn="just" eaLnBrk="0" hangingPunct="0"/>
            <a:r>
              <a:rPr lang="en-GB" sz="1200" dirty="0">
                <a:solidFill>
                  <a:schemeClr val="bg2"/>
                </a:solidFill>
                <a:latin typeface="Arial Unicode MS" charset="0"/>
                <a:cs typeface="Times New Roman" charset="0"/>
              </a:rPr>
              <a:t> </a:t>
            </a:r>
          </a:p>
          <a:p>
            <a:pPr algn="just" eaLnBrk="0" hangingPunct="0"/>
            <a:r>
              <a:rPr lang="en-GB" sz="1200" dirty="0">
                <a:solidFill>
                  <a:schemeClr val="bg2"/>
                </a:solidFill>
                <a:latin typeface="Arial Unicode MS" charset="0"/>
                <a:cs typeface="Times New Roman" charset="0"/>
              </a:rPr>
              <a:t>As </a:t>
            </a:r>
            <a:r>
              <a:rPr lang="en-GB" sz="1200" dirty="0">
                <a:solidFill>
                  <a:srgbClr val="FF0000"/>
                </a:solidFill>
                <a:latin typeface="Arial Unicode MS" charset="0"/>
                <a:cs typeface="Times New Roman" charset="0"/>
              </a:rPr>
              <a:t>a </a:t>
            </a:r>
            <a:r>
              <a:rPr lang="en-GB" sz="1200" b="1" dirty="0">
                <a:solidFill>
                  <a:srgbClr val="FF0000"/>
                </a:solidFill>
                <a:latin typeface="Arial Unicode MS" charset="0"/>
                <a:cs typeface="Times New Roman" charset="0"/>
              </a:rPr>
              <a:t>self-motivated and customer focused individual</a:t>
            </a:r>
            <a:r>
              <a:rPr lang="en-GB" sz="1200" dirty="0">
                <a:solidFill>
                  <a:schemeClr val="bg2"/>
                </a:solidFill>
                <a:latin typeface="Arial Unicode MS" charset="0"/>
                <a:cs typeface="Times New Roman" charset="0"/>
              </a:rPr>
              <a:t>, I am </a:t>
            </a:r>
            <a:r>
              <a:rPr lang="en-GB" sz="1200" b="1" dirty="0">
                <a:solidFill>
                  <a:srgbClr val="FF0000"/>
                </a:solidFill>
                <a:latin typeface="Arial Unicode MS" charset="0"/>
                <a:cs typeface="Times New Roman" charset="0"/>
              </a:rPr>
              <a:t>passionate about customer service</a:t>
            </a:r>
            <a:r>
              <a:rPr lang="en-GB" sz="1200" dirty="0">
                <a:solidFill>
                  <a:srgbClr val="FF0000"/>
                </a:solidFill>
                <a:latin typeface="Arial Unicode MS" charset="0"/>
                <a:cs typeface="Times New Roman" charset="0"/>
              </a:rPr>
              <a:t> </a:t>
            </a:r>
            <a:r>
              <a:rPr lang="en-GB" sz="1200" dirty="0">
                <a:solidFill>
                  <a:schemeClr val="bg2"/>
                </a:solidFill>
                <a:latin typeface="Arial Unicode MS" charset="0"/>
                <a:cs typeface="Times New Roman" charset="0"/>
              </a:rPr>
              <a:t>and</a:t>
            </a:r>
            <a:r>
              <a:rPr lang="en-GB" sz="1200" dirty="0">
                <a:solidFill>
                  <a:srgbClr val="FF0000"/>
                </a:solidFill>
                <a:latin typeface="Arial Unicode MS" charset="0"/>
                <a:cs typeface="Times New Roman" charset="0"/>
              </a:rPr>
              <a:t> </a:t>
            </a:r>
            <a:r>
              <a:rPr lang="en-GB" sz="1200" b="1" dirty="0">
                <a:solidFill>
                  <a:srgbClr val="FF0000"/>
                </a:solidFill>
                <a:latin typeface="Arial Unicode MS" charset="0"/>
                <a:cs typeface="Times New Roman" charset="0"/>
              </a:rPr>
              <a:t>committed</a:t>
            </a:r>
            <a:r>
              <a:rPr lang="en-GB" sz="1200" dirty="0">
                <a:solidFill>
                  <a:srgbClr val="FF0000"/>
                </a:solidFill>
                <a:latin typeface="Arial Unicode MS" charset="0"/>
                <a:cs typeface="Times New Roman" charset="0"/>
              </a:rPr>
              <a:t> </a:t>
            </a:r>
            <a:r>
              <a:rPr lang="en-GB" sz="1200" dirty="0">
                <a:solidFill>
                  <a:schemeClr val="bg2"/>
                </a:solidFill>
                <a:latin typeface="Arial Unicode MS" charset="0"/>
                <a:cs typeface="Times New Roman" charset="0"/>
              </a:rPr>
              <a:t>to providing a high level of service to all guests. </a:t>
            </a:r>
          </a:p>
          <a:p>
            <a:pPr algn="just" eaLnBrk="0" hangingPunct="0"/>
            <a:r>
              <a:rPr lang="en-GB" sz="1200" dirty="0">
                <a:solidFill>
                  <a:schemeClr val="bg2"/>
                </a:solidFill>
                <a:latin typeface="Arial Unicode MS" charset="0"/>
                <a:cs typeface="Times New Roman" charset="0"/>
              </a:rPr>
              <a:t> </a:t>
            </a:r>
          </a:p>
          <a:p>
            <a:pPr algn="just" eaLnBrk="0" hangingPunct="0"/>
            <a:r>
              <a:rPr lang="en-GB" sz="1200" dirty="0">
                <a:solidFill>
                  <a:schemeClr val="bg2"/>
                </a:solidFill>
                <a:latin typeface="Arial Unicode MS" charset="0"/>
                <a:cs typeface="Times New Roman" charset="0"/>
              </a:rPr>
              <a:t>I feel that the opportunity as Assistant Manager with </a:t>
            </a:r>
            <a:r>
              <a:rPr lang="en-GB" sz="1200" b="1" dirty="0">
                <a:solidFill>
                  <a:schemeClr val="bg2"/>
                </a:solidFill>
                <a:latin typeface="Arial Unicode MS" charset="0"/>
                <a:cs typeface="Times New Roman" charset="0"/>
              </a:rPr>
              <a:t>David’s Coffee House </a:t>
            </a:r>
            <a:r>
              <a:rPr lang="en-GB" sz="1200" dirty="0" smtClean="0">
                <a:solidFill>
                  <a:schemeClr val="bg2"/>
                </a:solidFill>
                <a:latin typeface="Arial Unicode MS" charset="0"/>
                <a:cs typeface="Times New Roman" charset="0"/>
              </a:rPr>
              <a:t>would </a:t>
            </a:r>
            <a:r>
              <a:rPr lang="en-GB" sz="1200" dirty="0">
                <a:solidFill>
                  <a:schemeClr val="bg2"/>
                </a:solidFill>
                <a:latin typeface="Arial Unicode MS" charset="0"/>
                <a:cs typeface="Times New Roman" charset="0"/>
              </a:rPr>
              <a:t>offer me the opportunity to </a:t>
            </a:r>
            <a:r>
              <a:rPr lang="en-GB" sz="1200" b="1" dirty="0">
                <a:solidFill>
                  <a:srgbClr val="FF0000"/>
                </a:solidFill>
                <a:latin typeface="Arial Unicode MS" charset="0"/>
                <a:cs typeface="Times New Roman" charset="0"/>
              </a:rPr>
              <a:t>utilise and develop my skills</a:t>
            </a:r>
            <a:r>
              <a:rPr lang="en-GB" sz="1200" dirty="0">
                <a:solidFill>
                  <a:srgbClr val="FF0000"/>
                </a:solidFill>
                <a:latin typeface="Arial Unicode MS" charset="0"/>
                <a:cs typeface="Times New Roman" charset="0"/>
              </a:rPr>
              <a:t>,</a:t>
            </a:r>
            <a:r>
              <a:rPr lang="en-GB" sz="1200" dirty="0">
                <a:solidFill>
                  <a:schemeClr val="bg2"/>
                </a:solidFill>
                <a:latin typeface="Arial Unicode MS" charset="0"/>
                <a:cs typeface="Times New Roman" charset="0"/>
              </a:rPr>
              <a:t> and support my </a:t>
            </a:r>
            <a:r>
              <a:rPr lang="en-GB" sz="1200" b="1" dirty="0">
                <a:solidFill>
                  <a:srgbClr val="FF0000"/>
                </a:solidFill>
                <a:latin typeface="Arial Unicode MS" charset="0"/>
                <a:cs typeface="Times New Roman" charset="0"/>
              </a:rPr>
              <a:t>drive</a:t>
            </a:r>
            <a:r>
              <a:rPr lang="en-GB" sz="1200" dirty="0">
                <a:solidFill>
                  <a:srgbClr val="FF0000"/>
                </a:solidFill>
                <a:latin typeface="Arial Unicode MS" charset="0"/>
                <a:cs typeface="Times New Roman" charset="0"/>
              </a:rPr>
              <a:t> and </a:t>
            </a:r>
            <a:r>
              <a:rPr lang="en-GB" sz="1200" b="1" dirty="0">
                <a:solidFill>
                  <a:srgbClr val="FF0000"/>
                </a:solidFill>
                <a:latin typeface="Arial Unicode MS" charset="0"/>
                <a:cs typeface="Times New Roman" charset="0"/>
              </a:rPr>
              <a:t>commitment</a:t>
            </a:r>
            <a:r>
              <a:rPr lang="en-GB" sz="1200" dirty="0">
                <a:solidFill>
                  <a:srgbClr val="FF0000"/>
                </a:solidFill>
                <a:latin typeface="Arial Unicode MS" charset="0"/>
                <a:cs typeface="Times New Roman" charset="0"/>
              </a:rPr>
              <a:t> to </a:t>
            </a:r>
            <a:r>
              <a:rPr lang="en-GB" sz="1200" dirty="0">
                <a:solidFill>
                  <a:schemeClr val="bg2"/>
                </a:solidFill>
                <a:latin typeface="Arial Unicode MS" charset="0"/>
                <a:cs typeface="Times New Roman" charset="0"/>
              </a:rPr>
              <a:t>progressing with a </a:t>
            </a:r>
            <a:r>
              <a:rPr lang="en-GB" sz="1200" b="1" dirty="0">
                <a:solidFill>
                  <a:srgbClr val="FF0000"/>
                </a:solidFill>
                <a:latin typeface="Arial Unicode MS" charset="0"/>
                <a:cs typeface="Times New Roman" charset="0"/>
              </a:rPr>
              <a:t>forward thinking company</a:t>
            </a:r>
            <a:r>
              <a:rPr lang="en-GB" sz="1200" dirty="0">
                <a:solidFill>
                  <a:srgbClr val="FFFF00"/>
                </a:solidFill>
                <a:latin typeface="Arial Unicode MS" charset="0"/>
                <a:cs typeface="Times New Roman" charset="0"/>
              </a:rPr>
              <a:t>.</a:t>
            </a:r>
          </a:p>
          <a:p>
            <a:pPr algn="just" eaLnBrk="0" hangingPunct="0"/>
            <a:r>
              <a:rPr lang="en-GB" sz="1200" dirty="0">
                <a:solidFill>
                  <a:srgbClr val="FFFF00"/>
                </a:solidFill>
                <a:latin typeface="Arial Unicode MS" charset="0"/>
                <a:cs typeface="Times New Roman" charset="0"/>
              </a:rPr>
              <a:t> </a:t>
            </a:r>
          </a:p>
          <a:p>
            <a:pPr algn="just" eaLnBrk="0" hangingPunct="0"/>
            <a:r>
              <a:rPr lang="en-GB" sz="1200" dirty="0">
                <a:solidFill>
                  <a:schemeClr val="bg2"/>
                </a:solidFill>
                <a:latin typeface="Arial Unicode MS" charset="0"/>
                <a:cs typeface="Times New Roman" charset="0"/>
              </a:rPr>
              <a:t>I would like to thank you for taking the time to read my covering letter and CV, and would welcome the opportunity to discuss this role in more detail with you.</a:t>
            </a:r>
          </a:p>
          <a:p>
            <a:pPr algn="just" eaLnBrk="0" hangingPunct="0"/>
            <a:r>
              <a:rPr lang="en-GB" sz="1200" dirty="0">
                <a:solidFill>
                  <a:schemeClr val="bg2"/>
                </a:solidFill>
                <a:latin typeface="Arial Unicode MS" charset="0"/>
                <a:cs typeface="Times New Roman" charset="0"/>
              </a:rPr>
              <a:t> </a:t>
            </a:r>
          </a:p>
          <a:p>
            <a:pPr algn="just" eaLnBrk="0" hangingPunct="0"/>
            <a:r>
              <a:rPr lang="en-GB" sz="1200" dirty="0">
                <a:solidFill>
                  <a:schemeClr val="bg2"/>
                </a:solidFill>
                <a:latin typeface="Arial Unicode MS" charset="0"/>
                <a:cs typeface="Times New Roman" charset="0"/>
              </a:rPr>
              <a:t>I look forward to hearing from you in the near future.</a:t>
            </a:r>
          </a:p>
          <a:p>
            <a:pPr algn="just" eaLnBrk="0" hangingPunct="0"/>
            <a:r>
              <a:rPr lang="en-GB" sz="1200" dirty="0">
                <a:solidFill>
                  <a:schemeClr val="bg2"/>
                </a:solidFill>
                <a:latin typeface="Arial Unicode MS" charset="0"/>
                <a:cs typeface="Times New Roman" charset="0"/>
              </a:rPr>
              <a:t> </a:t>
            </a:r>
          </a:p>
          <a:p>
            <a:pPr algn="just" eaLnBrk="0" hangingPunct="0"/>
            <a:r>
              <a:rPr lang="en-GB" sz="1200" dirty="0">
                <a:solidFill>
                  <a:schemeClr val="bg2"/>
                </a:solidFill>
                <a:latin typeface="Arial Unicode MS" charset="0"/>
                <a:cs typeface="Times New Roman" charset="0"/>
              </a:rPr>
              <a:t>Yours faithfully</a:t>
            </a:r>
          </a:p>
          <a:p>
            <a:pPr algn="just" eaLnBrk="0" hangingPunct="0"/>
            <a:r>
              <a:rPr lang="en-GB" sz="1200" dirty="0">
                <a:solidFill>
                  <a:schemeClr val="bg1"/>
                </a:solidFill>
                <a:latin typeface="Arial Unicode MS" charset="0"/>
                <a:cs typeface="Times New Roman" charset="0"/>
              </a:rPr>
              <a:t> </a:t>
            </a:r>
          </a:p>
          <a:p>
            <a:pPr algn="just" eaLnBrk="0" hangingPunct="0"/>
            <a:endParaRPr lang="en-GB" sz="1200" dirty="0">
              <a:solidFill>
                <a:schemeClr val="bg1"/>
              </a:solidFill>
              <a:latin typeface="Arial Unicode MS" charset="0"/>
              <a:cs typeface="Arial Unicode M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733800" y="2057400"/>
            <a:ext cx="4191000" cy="1752600"/>
          </a:xfrm>
        </p:spPr>
        <p:txBody>
          <a:bodyPr/>
          <a:lstStyle/>
          <a:p>
            <a:r>
              <a:rPr lang="en-US" sz="1800" i="1" smtClean="0">
                <a:ea typeface="ＭＳ Ｐゴシック" charset="-128"/>
              </a:rPr>
              <a:t>“if you don’t take control of where you are heading, you’ll always end up somewhere you don’t want to be”</a:t>
            </a:r>
          </a:p>
        </p:txBody>
      </p:sp>
      <p:sp>
        <p:nvSpPr>
          <p:cNvPr id="10243" name="Text Placeholder 7"/>
          <p:cNvSpPr>
            <a:spLocks noGrp="1"/>
          </p:cNvSpPr>
          <p:nvPr>
            <p:ph type="body" idx="1"/>
          </p:nvPr>
        </p:nvSpPr>
        <p:spPr>
          <a:xfrm>
            <a:off x="5302250" y="4648200"/>
            <a:ext cx="2546350" cy="268288"/>
          </a:xfrm>
        </p:spPr>
        <p:txBody>
          <a:bodyPr/>
          <a:lstStyle/>
          <a:p>
            <a:pPr>
              <a:spcBef>
                <a:spcPct val="0"/>
              </a:spcBef>
              <a:buFont typeface="Wingdings" charset="2"/>
              <a:buNone/>
            </a:pPr>
            <a:r>
              <a:rPr lang="en-US" b="1" smtClean="0">
                <a:ea typeface="ＭＳ Ｐゴシック" charset="-128"/>
              </a:rPr>
              <a:t>Proverb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28680" name="Title 1"/>
          <p:cNvSpPr txBox="1">
            <a:spLocks/>
          </p:cNvSpPr>
          <p:nvPr/>
        </p:nvSpPr>
        <p:spPr bwMode="auto">
          <a:xfrm>
            <a:off x="381000" y="612304"/>
            <a:ext cx="434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Step 4 –First impressions always count</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52235" name="Content Placeholder 5"/>
          <p:cNvSpPr txBox="1">
            <a:spLocks/>
          </p:cNvSpPr>
          <p:nvPr/>
        </p:nvSpPr>
        <p:spPr bwMode="auto">
          <a:xfrm>
            <a:off x="747713" y="16764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685800" indent="-2286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500" dirty="0">
                <a:solidFill>
                  <a:schemeClr val="bg1"/>
                </a:solidFill>
                <a:latin typeface="Arial Unicode MS" charset="0"/>
                <a:cs typeface="Arial Unicode MS" charset="0"/>
              </a:rPr>
              <a:t>Having been selected for an interview </a:t>
            </a:r>
            <a:r>
              <a:rPr lang="en-US" sz="1500" dirty="0" smtClean="0">
                <a:solidFill>
                  <a:schemeClr val="bg1"/>
                </a:solidFill>
                <a:latin typeface="Arial Unicode MS" charset="0"/>
                <a:cs typeface="Arial Unicode MS" charset="0"/>
              </a:rPr>
              <a:t>it is important to </a:t>
            </a:r>
            <a:r>
              <a:rPr lang="en-US" sz="1500" dirty="0">
                <a:solidFill>
                  <a:schemeClr val="bg1"/>
                </a:solidFill>
                <a:latin typeface="Arial Unicode MS" charset="0"/>
                <a:cs typeface="Arial Unicode MS" charset="0"/>
              </a:rPr>
              <a:t>consider the following when you first arrive at the business</a:t>
            </a:r>
          </a:p>
          <a:p>
            <a:pPr algn="just" defTabSz="914400" eaLnBrk="1" hangingPunct="1">
              <a:spcBef>
                <a:spcPts val="1800"/>
              </a:spcBef>
              <a:buClr>
                <a:schemeClr val="accent1"/>
              </a:buClr>
              <a:buSzPct val="130000"/>
            </a:pPr>
            <a:endParaRPr lang="en-US" sz="800" dirty="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What was your first impression of the people you met when you first </a:t>
            </a:r>
            <a:r>
              <a:rPr lang="en-US" sz="1500" dirty="0" smtClean="0">
                <a:solidFill>
                  <a:schemeClr val="bg1"/>
                </a:solidFill>
                <a:latin typeface="Arial Unicode MS" charset="0"/>
                <a:cs typeface="Arial Unicode MS" charset="0"/>
              </a:rPr>
              <a:t>arrived</a:t>
            </a:r>
          </a:p>
          <a:p>
            <a:pPr lvl="1" algn="just" defTabSz="914400" eaLnBrk="1" hangingPunct="1">
              <a:spcBef>
                <a:spcPts val="1800"/>
              </a:spcBef>
              <a:buClr>
                <a:schemeClr val="accent1"/>
              </a:buClr>
              <a:buSzPct val="130000"/>
              <a:buFont typeface="Arial" charset="0"/>
              <a:buChar char="•"/>
            </a:pPr>
            <a:r>
              <a:rPr lang="en-US" sz="1500" dirty="0" smtClean="0">
                <a:solidFill>
                  <a:schemeClr val="bg1"/>
                </a:solidFill>
                <a:latin typeface="Arial Unicode MS" charset="0"/>
                <a:cs typeface="Arial Unicode MS" charset="0"/>
              </a:rPr>
              <a:t>How </a:t>
            </a:r>
            <a:r>
              <a:rPr lang="en-US" sz="1500" dirty="0">
                <a:solidFill>
                  <a:schemeClr val="bg1"/>
                </a:solidFill>
                <a:latin typeface="Arial Unicode MS" charset="0"/>
                <a:cs typeface="Arial Unicode MS" charset="0"/>
              </a:rPr>
              <a:t>do the staff you meet interact with one another …… and with </a:t>
            </a:r>
            <a:r>
              <a:rPr lang="en-US" sz="1500" dirty="0" smtClean="0">
                <a:solidFill>
                  <a:schemeClr val="bg1"/>
                </a:solidFill>
                <a:latin typeface="Arial Unicode MS" charset="0"/>
                <a:cs typeface="Arial Unicode MS" charset="0"/>
              </a:rPr>
              <a:t>you !!</a:t>
            </a:r>
            <a:endParaRPr lang="en-US" sz="1500" dirty="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What is your overall impression of the standard of care, cleanliness and attention to detail of the business you have arrived at</a:t>
            </a:r>
          </a:p>
          <a:p>
            <a:pPr lvl="1" algn="just" defTabSz="914400" eaLnBrk="1" hangingPunct="1">
              <a:spcBef>
                <a:spcPts val="1800"/>
              </a:spcBef>
              <a:buClr>
                <a:schemeClr val="accent1"/>
              </a:buClr>
              <a:buSzPct val="130000"/>
              <a:buFont typeface="Arial" charset="0"/>
              <a:buChar char="•"/>
            </a:pPr>
            <a:endParaRPr lang="en-US" sz="1500" dirty="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dirty="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b="1" i="1" dirty="0">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500" b="1" dirty="0">
              <a:solidFill>
                <a:schemeClr val="bg1"/>
              </a:solidFill>
              <a:latin typeface="Arial Unicode MS" charset="0"/>
              <a:cs typeface="Arial Unicode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2235">
                                            <p:txEl>
                                              <p:pRg st="0" end="0"/>
                                            </p:txEl>
                                          </p:spTgt>
                                        </p:tgtEl>
                                        <p:attrNameLst>
                                          <p:attrName>style.visibility</p:attrName>
                                        </p:attrNameLst>
                                      </p:cBhvr>
                                      <p:to>
                                        <p:strVal val="visible"/>
                                      </p:to>
                                    </p:set>
                                    <p:anim calcmode="lin" valueType="num">
                                      <p:cBhvr additive="base">
                                        <p:cTn id="7" dur="1000" fill="hold"/>
                                        <p:tgtEl>
                                          <p:spTgt spid="5223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2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52235">
                                            <p:txEl>
                                              <p:pRg st="2" end="2"/>
                                            </p:txEl>
                                          </p:spTgt>
                                        </p:tgtEl>
                                        <p:attrNameLst>
                                          <p:attrName>style.visibility</p:attrName>
                                        </p:attrNameLst>
                                      </p:cBhvr>
                                      <p:to>
                                        <p:strVal val="visible"/>
                                      </p:to>
                                    </p:set>
                                    <p:anim calcmode="lin" valueType="num">
                                      <p:cBhvr additive="base">
                                        <p:cTn id="13" dur="1000" fill="hold"/>
                                        <p:tgtEl>
                                          <p:spTgt spid="5223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2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52235">
                                            <p:txEl>
                                              <p:pRg st="3" end="3"/>
                                            </p:txEl>
                                          </p:spTgt>
                                        </p:tgtEl>
                                        <p:attrNameLst>
                                          <p:attrName>style.visibility</p:attrName>
                                        </p:attrNameLst>
                                      </p:cBhvr>
                                      <p:to>
                                        <p:strVal val="visible"/>
                                      </p:to>
                                    </p:set>
                                    <p:anim calcmode="lin" valueType="num">
                                      <p:cBhvr additive="base">
                                        <p:cTn id="19" dur="1000" fill="hold"/>
                                        <p:tgtEl>
                                          <p:spTgt spid="52235">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22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52235">
                                            <p:txEl>
                                              <p:pRg st="4" end="4"/>
                                            </p:txEl>
                                          </p:spTgt>
                                        </p:tgtEl>
                                        <p:attrNameLst>
                                          <p:attrName>style.visibility</p:attrName>
                                        </p:attrNameLst>
                                      </p:cBhvr>
                                      <p:to>
                                        <p:strVal val="visible"/>
                                      </p:to>
                                    </p:set>
                                    <p:anim calcmode="lin" valueType="num">
                                      <p:cBhvr additive="base">
                                        <p:cTn id="25" dur="1000" fill="hold"/>
                                        <p:tgtEl>
                                          <p:spTgt spid="52235">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22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29704" name="Title 1"/>
          <p:cNvSpPr txBox="1">
            <a:spLocks/>
          </p:cNvSpPr>
          <p:nvPr/>
        </p:nvSpPr>
        <p:spPr bwMode="auto">
          <a:xfrm>
            <a:off x="457200" y="612304"/>
            <a:ext cx="3429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a:solidFill>
                  <a:schemeClr val="bg1"/>
                </a:solidFill>
                <a:latin typeface="News Gothic MT" charset="0"/>
              </a:rPr>
              <a:t>Step 5 – During the interview</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54283" name="Content Placeholder 5"/>
          <p:cNvSpPr txBox="1">
            <a:spLocks/>
          </p:cNvSpPr>
          <p:nvPr/>
        </p:nvSpPr>
        <p:spPr bwMode="auto">
          <a:xfrm>
            <a:off x="747713" y="15240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685800" indent="-2286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400">
                <a:solidFill>
                  <a:schemeClr val="bg1"/>
                </a:solidFill>
                <a:latin typeface="Arial Unicode MS" charset="0"/>
                <a:cs typeface="Arial Unicode MS" charset="0"/>
              </a:rPr>
              <a:t>Remember an interview is a two way process therefore do not be frightened to ask questions, challenge comments or seek clarity – its all part of the process.  Things to consider are;</a:t>
            </a:r>
          </a:p>
          <a:p>
            <a:pPr lvl="1" algn="just" defTabSz="914400" eaLnBrk="1" hangingPunct="1">
              <a:spcBef>
                <a:spcPts val="1800"/>
              </a:spcBef>
              <a:buClr>
                <a:schemeClr val="accent1"/>
              </a:buClr>
              <a:buSzPct val="130000"/>
              <a:buFont typeface="Arial" charset="0"/>
              <a:buChar char="•"/>
            </a:pPr>
            <a:r>
              <a:rPr lang="en-US" sz="1400">
                <a:solidFill>
                  <a:schemeClr val="bg1"/>
                </a:solidFill>
                <a:latin typeface="Arial Unicode MS" charset="0"/>
                <a:cs typeface="Arial Unicode MS" charset="0"/>
              </a:rPr>
              <a:t>Did they take any interest in you as a person</a:t>
            </a:r>
          </a:p>
          <a:p>
            <a:pPr lvl="1" algn="just" defTabSz="914400" eaLnBrk="1" hangingPunct="1">
              <a:spcBef>
                <a:spcPts val="1800"/>
              </a:spcBef>
              <a:buClr>
                <a:schemeClr val="accent1"/>
              </a:buClr>
              <a:buSzPct val="130000"/>
              <a:buFont typeface="Arial" charset="0"/>
              <a:buChar char="•"/>
            </a:pPr>
            <a:r>
              <a:rPr lang="en-US" sz="1400">
                <a:solidFill>
                  <a:schemeClr val="bg1"/>
                </a:solidFill>
                <a:latin typeface="Arial Unicode MS" charset="0"/>
                <a:cs typeface="Arial Unicode MS" charset="0"/>
              </a:rPr>
              <a:t>Did they show interest in you career aims</a:t>
            </a:r>
          </a:p>
          <a:p>
            <a:pPr lvl="1" algn="just" defTabSz="914400" eaLnBrk="1" hangingPunct="1">
              <a:spcBef>
                <a:spcPts val="1800"/>
              </a:spcBef>
              <a:buClr>
                <a:schemeClr val="accent1"/>
              </a:buClr>
              <a:buSzPct val="130000"/>
              <a:buFont typeface="Arial" charset="0"/>
              <a:buChar char="•"/>
            </a:pPr>
            <a:r>
              <a:rPr lang="en-US" sz="1400">
                <a:solidFill>
                  <a:schemeClr val="bg1"/>
                </a:solidFill>
                <a:latin typeface="Arial Unicode MS" charset="0"/>
                <a:cs typeface="Arial Unicode MS" charset="0"/>
              </a:rPr>
              <a:t>Some questions you could ask</a:t>
            </a:r>
          </a:p>
          <a:p>
            <a:pPr lvl="2" algn="just" defTabSz="914400" eaLnBrk="1" hangingPunct="1">
              <a:spcBef>
                <a:spcPts val="1800"/>
              </a:spcBef>
              <a:buClr>
                <a:schemeClr val="accent1"/>
              </a:buClr>
              <a:buSzPct val="130000"/>
              <a:buFont typeface="Arial" charset="0"/>
              <a:buChar char="•"/>
            </a:pPr>
            <a:r>
              <a:rPr lang="en-US" sz="1400">
                <a:solidFill>
                  <a:schemeClr val="bg1"/>
                </a:solidFill>
                <a:latin typeface="Arial Unicode MS" charset="0"/>
                <a:cs typeface="Arial Unicode MS" charset="0"/>
              </a:rPr>
              <a:t>What focus do they place on staff development / how would they support your career aims</a:t>
            </a:r>
          </a:p>
          <a:p>
            <a:pPr lvl="2" algn="just" defTabSz="914400" eaLnBrk="1" hangingPunct="1">
              <a:spcBef>
                <a:spcPts val="1800"/>
              </a:spcBef>
              <a:buClr>
                <a:schemeClr val="accent1"/>
              </a:buClr>
              <a:buSzPct val="130000"/>
              <a:buFont typeface="Arial" charset="0"/>
              <a:buChar char="•"/>
            </a:pPr>
            <a:r>
              <a:rPr lang="en-US" sz="1400">
                <a:solidFill>
                  <a:schemeClr val="bg1"/>
                </a:solidFill>
                <a:latin typeface="Arial Unicode MS" charset="0"/>
                <a:cs typeface="Arial Unicode MS" charset="0"/>
              </a:rPr>
              <a:t>How do they monitor performance / how regularly do they feedback to employees</a:t>
            </a:r>
          </a:p>
          <a:p>
            <a:pPr lvl="2" algn="just" defTabSz="914400" eaLnBrk="1" hangingPunct="1">
              <a:spcBef>
                <a:spcPts val="1800"/>
              </a:spcBef>
              <a:buClr>
                <a:schemeClr val="accent1"/>
              </a:buClr>
              <a:buSzPct val="130000"/>
              <a:buFont typeface="Arial" charset="0"/>
              <a:buChar char="•"/>
            </a:pPr>
            <a:r>
              <a:rPr lang="en-US" sz="1400">
                <a:solidFill>
                  <a:schemeClr val="bg1"/>
                </a:solidFill>
                <a:latin typeface="Arial Unicode MS" charset="0"/>
                <a:cs typeface="Arial Unicode MS" charset="0"/>
              </a:rPr>
              <a:t>How would people within their business describe the management style</a:t>
            </a:r>
          </a:p>
          <a:p>
            <a:pPr lvl="2" algn="just" defTabSz="914400" eaLnBrk="1" hangingPunct="1">
              <a:spcBef>
                <a:spcPts val="1800"/>
              </a:spcBef>
              <a:buClr>
                <a:schemeClr val="accent1"/>
              </a:buClr>
              <a:buSzPct val="130000"/>
              <a:buFont typeface="Arial" charset="0"/>
              <a:buChar char="•"/>
            </a:pPr>
            <a:r>
              <a:rPr lang="en-US" sz="1400">
                <a:solidFill>
                  <a:schemeClr val="bg1"/>
                </a:solidFill>
                <a:latin typeface="Arial Unicode MS" charset="0"/>
                <a:cs typeface="Arial Unicode MS" charset="0"/>
              </a:rPr>
              <a:t>What are the staff turnover levels </a:t>
            </a:r>
          </a:p>
          <a:p>
            <a:pPr algn="just" defTabSz="914400" eaLnBrk="1" hangingPunct="1">
              <a:spcBef>
                <a:spcPts val="1800"/>
              </a:spcBef>
              <a:buClr>
                <a:schemeClr val="accent1"/>
              </a:buClr>
              <a:buSzPct val="130000"/>
              <a:buFont typeface="Wingdings" charset="2"/>
              <a:buChar char="§"/>
            </a:pPr>
            <a:endParaRPr lang="en-US" sz="140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400" b="1" i="1">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400" b="1">
              <a:solidFill>
                <a:schemeClr val="bg1"/>
              </a:solidFill>
              <a:latin typeface="Arial Unicode MS" charset="0"/>
              <a:cs typeface="Arial Unicode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4283">
                                            <p:txEl>
                                              <p:pRg st="0" end="0"/>
                                            </p:txEl>
                                          </p:spTgt>
                                        </p:tgtEl>
                                        <p:attrNameLst>
                                          <p:attrName>style.visibility</p:attrName>
                                        </p:attrNameLst>
                                      </p:cBhvr>
                                      <p:to>
                                        <p:strVal val="visible"/>
                                      </p:to>
                                    </p:set>
                                    <p:anim calcmode="lin" valueType="num">
                                      <p:cBhvr additive="base">
                                        <p:cTn id="7" dur="1000" fill="hold"/>
                                        <p:tgtEl>
                                          <p:spTgt spid="5428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4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54283">
                                            <p:txEl>
                                              <p:pRg st="1" end="1"/>
                                            </p:txEl>
                                          </p:spTgt>
                                        </p:tgtEl>
                                        <p:attrNameLst>
                                          <p:attrName>style.visibility</p:attrName>
                                        </p:attrNameLst>
                                      </p:cBhvr>
                                      <p:to>
                                        <p:strVal val="visible"/>
                                      </p:to>
                                    </p:set>
                                    <p:anim calcmode="lin" valueType="num">
                                      <p:cBhvr additive="base">
                                        <p:cTn id="13" dur="1000" fill="hold"/>
                                        <p:tgtEl>
                                          <p:spTgt spid="5428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4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54283">
                                            <p:txEl>
                                              <p:pRg st="2" end="2"/>
                                            </p:txEl>
                                          </p:spTgt>
                                        </p:tgtEl>
                                        <p:attrNameLst>
                                          <p:attrName>style.visibility</p:attrName>
                                        </p:attrNameLst>
                                      </p:cBhvr>
                                      <p:to>
                                        <p:strVal val="visible"/>
                                      </p:to>
                                    </p:set>
                                    <p:anim calcmode="lin" valueType="num">
                                      <p:cBhvr additive="base">
                                        <p:cTn id="19" dur="1000" fill="hold"/>
                                        <p:tgtEl>
                                          <p:spTgt spid="5428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4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54283">
                                            <p:txEl>
                                              <p:pRg st="3" end="3"/>
                                            </p:txEl>
                                          </p:spTgt>
                                        </p:tgtEl>
                                        <p:attrNameLst>
                                          <p:attrName>style.visibility</p:attrName>
                                        </p:attrNameLst>
                                      </p:cBhvr>
                                      <p:to>
                                        <p:strVal val="visible"/>
                                      </p:to>
                                    </p:set>
                                    <p:anim calcmode="lin" valueType="num">
                                      <p:cBhvr additive="base">
                                        <p:cTn id="25" dur="1000" fill="hold"/>
                                        <p:tgtEl>
                                          <p:spTgt spid="5428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4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54283">
                                            <p:txEl>
                                              <p:pRg st="4" end="4"/>
                                            </p:txEl>
                                          </p:spTgt>
                                        </p:tgtEl>
                                        <p:attrNameLst>
                                          <p:attrName>style.visibility</p:attrName>
                                        </p:attrNameLst>
                                      </p:cBhvr>
                                      <p:to>
                                        <p:strVal val="visible"/>
                                      </p:to>
                                    </p:set>
                                    <p:anim calcmode="lin" valueType="num">
                                      <p:cBhvr additive="base">
                                        <p:cTn id="31" dur="1000" fill="hold"/>
                                        <p:tgtEl>
                                          <p:spTgt spid="5428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4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54283">
                                            <p:txEl>
                                              <p:pRg st="5" end="5"/>
                                            </p:txEl>
                                          </p:spTgt>
                                        </p:tgtEl>
                                        <p:attrNameLst>
                                          <p:attrName>style.visibility</p:attrName>
                                        </p:attrNameLst>
                                      </p:cBhvr>
                                      <p:to>
                                        <p:strVal val="visible"/>
                                      </p:to>
                                    </p:set>
                                    <p:anim calcmode="lin" valueType="num">
                                      <p:cBhvr additive="base">
                                        <p:cTn id="37" dur="1000" fill="hold"/>
                                        <p:tgtEl>
                                          <p:spTgt spid="5428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42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54283">
                                            <p:txEl>
                                              <p:pRg st="6" end="6"/>
                                            </p:txEl>
                                          </p:spTgt>
                                        </p:tgtEl>
                                        <p:attrNameLst>
                                          <p:attrName>style.visibility</p:attrName>
                                        </p:attrNameLst>
                                      </p:cBhvr>
                                      <p:to>
                                        <p:strVal val="visible"/>
                                      </p:to>
                                    </p:set>
                                    <p:anim calcmode="lin" valueType="num">
                                      <p:cBhvr additive="base">
                                        <p:cTn id="43" dur="1000" fill="hold"/>
                                        <p:tgtEl>
                                          <p:spTgt spid="5428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542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8" fill="hold" grpId="0" nodeType="clickEffect">
                                  <p:stCondLst>
                                    <p:cond delay="0"/>
                                  </p:stCondLst>
                                  <p:childTnLst>
                                    <p:set>
                                      <p:cBhvr>
                                        <p:cTn id="48" dur="1" fill="hold">
                                          <p:stCondLst>
                                            <p:cond delay="0"/>
                                          </p:stCondLst>
                                        </p:cTn>
                                        <p:tgtEl>
                                          <p:spTgt spid="54283">
                                            <p:txEl>
                                              <p:pRg st="7" end="7"/>
                                            </p:txEl>
                                          </p:spTgt>
                                        </p:tgtEl>
                                        <p:attrNameLst>
                                          <p:attrName>style.visibility</p:attrName>
                                        </p:attrNameLst>
                                      </p:cBhvr>
                                      <p:to>
                                        <p:strVal val="visible"/>
                                      </p:to>
                                    </p:set>
                                    <p:anim calcmode="lin" valueType="num">
                                      <p:cBhvr additive="base">
                                        <p:cTn id="49" dur="1000" fill="hold"/>
                                        <p:tgtEl>
                                          <p:spTgt spid="54283">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542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29704" name="Title 1"/>
          <p:cNvSpPr txBox="1">
            <a:spLocks/>
          </p:cNvSpPr>
          <p:nvPr/>
        </p:nvSpPr>
        <p:spPr bwMode="auto">
          <a:xfrm>
            <a:off x="457200" y="612304"/>
            <a:ext cx="3429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a:solidFill>
                  <a:schemeClr val="bg1"/>
                </a:solidFill>
                <a:latin typeface="News Gothic MT" charset="0"/>
              </a:rPr>
              <a:t>Step 5 – During the interview</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7" name="Content Placeholder 5"/>
          <p:cNvSpPr txBox="1">
            <a:spLocks/>
          </p:cNvSpPr>
          <p:nvPr/>
        </p:nvSpPr>
        <p:spPr bwMode="auto">
          <a:xfrm>
            <a:off x="747713" y="15240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685800" indent="-2286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600" dirty="0">
                <a:solidFill>
                  <a:schemeClr val="bg1"/>
                </a:solidFill>
                <a:latin typeface="Arial Unicode MS" charset="0"/>
                <a:cs typeface="Arial Unicode MS" charset="0"/>
              </a:rPr>
              <a:t>Most common mistakes </a:t>
            </a:r>
            <a:r>
              <a:rPr lang="en-US" sz="1600" dirty="0" smtClean="0">
                <a:solidFill>
                  <a:schemeClr val="bg1"/>
                </a:solidFill>
                <a:latin typeface="Arial Unicode MS" charset="0"/>
                <a:cs typeface="Arial Unicode MS" charset="0"/>
              </a:rPr>
              <a:t>people make at </a:t>
            </a:r>
            <a:r>
              <a:rPr lang="en-US" sz="1600" dirty="0">
                <a:solidFill>
                  <a:schemeClr val="bg1"/>
                </a:solidFill>
                <a:latin typeface="Arial Unicode MS" charset="0"/>
                <a:cs typeface="Arial Unicode MS" charset="0"/>
              </a:rPr>
              <a:t>interview are;</a:t>
            </a:r>
          </a:p>
          <a:p>
            <a:pPr lvl="1" algn="just" defTabSz="914400" eaLnBrk="1" hangingPunct="1">
              <a:spcBef>
                <a:spcPts val="1800"/>
              </a:spcBef>
              <a:buClr>
                <a:schemeClr val="accent1"/>
              </a:buClr>
              <a:buSzPct val="130000"/>
              <a:buFont typeface="Arial" charset="0"/>
              <a:buChar char="•"/>
            </a:pPr>
            <a:r>
              <a:rPr lang="en-US" sz="1600" dirty="0">
                <a:solidFill>
                  <a:schemeClr val="bg1"/>
                </a:solidFill>
                <a:latin typeface="Arial Unicode MS" charset="0"/>
                <a:cs typeface="Arial Unicode MS" charset="0"/>
              </a:rPr>
              <a:t>Not answering questions fully or properly – don’t waffle</a:t>
            </a:r>
          </a:p>
          <a:p>
            <a:pPr lvl="1" algn="just" defTabSz="914400" eaLnBrk="1" hangingPunct="1">
              <a:spcBef>
                <a:spcPts val="1800"/>
              </a:spcBef>
              <a:buClr>
                <a:schemeClr val="accent1"/>
              </a:buClr>
              <a:buSzPct val="130000"/>
              <a:buFont typeface="Arial" charset="0"/>
              <a:buChar char="•"/>
            </a:pPr>
            <a:r>
              <a:rPr lang="en-US" sz="1600" dirty="0">
                <a:solidFill>
                  <a:schemeClr val="bg1"/>
                </a:solidFill>
                <a:latin typeface="Arial Unicode MS" charset="0"/>
                <a:cs typeface="Arial Unicode MS" charset="0"/>
              </a:rPr>
              <a:t>Not showing any excitement or enthusiasm for the job</a:t>
            </a:r>
          </a:p>
          <a:p>
            <a:pPr lvl="1" algn="just" defTabSz="914400" eaLnBrk="1" hangingPunct="1">
              <a:spcBef>
                <a:spcPts val="1800"/>
              </a:spcBef>
              <a:buClr>
                <a:schemeClr val="accent1"/>
              </a:buClr>
              <a:buSzPct val="130000"/>
              <a:buFont typeface="Arial" charset="0"/>
              <a:buChar char="•"/>
            </a:pPr>
            <a:r>
              <a:rPr lang="en-US" sz="1600" dirty="0">
                <a:solidFill>
                  <a:schemeClr val="bg1"/>
                </a:solidFill>
                <a:latin typeface="Arial Unicode MS" charset="0"/>
                <a:cs typeface="Arial Unicode MS" charset="0"/>
              </a:rPr>
              <a:t> Not being clear about your skills or abilities</a:t>
            </a:r>
          </a:p>
          <a:p>
            <a:pPr lvl="1" algn="just" defTabSz="914400" eaLnBrk="1" hangingPunct="1">
              <a:spcBef>
                <a:spcPts val="1800"/>
              </a:spcBef>
              <a:buClr>
                <a:schemeClr val="accent1"/>
              </a:buClr>
              <a:buSzPct val="130000"/>
              <a:buFont typeface="Arial" charset="0"/>
              <a:buChar char="•"/>
            </a:pPr>
            <a:r>
              <a:rPr lang="en-US" sz="1600" dirty="0">
                <a:solidFill>
                  <a:schemeClr val="bg1"/>
                </a:solidFill>
                <a:latin typeface="Arial Unicode MS" charset="0"/>
                <a:cs typeface="Arial Unicode MS" charset="0"/>
              </a:rPr>
              <a:t>Not showing that you considered all aspects of the job you are being interviewed for</a:t>
            </a:r>
          </a:p>
          <a:p>
            <a:pPr lvl="1" algn="just" defTabSz="914400" eaLnBrk="1" hangingPunct="1">
              <a:spcBef>
                <a:spcPts val="1800"/>
              </a:spcBef>
              <a:buClr>
                <a:schemeClr val="accent1"/>
              </a:buClr>
              <a:buSzPct val="130000"/>
              <a:buFont typeface="Arial" charset="0"/>
              <a:buChar char="•"/>
            </a:pPr>
            <a:r>
              <a:rPr lang="en-US" sz="1600" dirty="0">
                <a:solidFill>
                  <a:schemeClr val="bg1"/>
                </a:solidFill>
                <a:latin typeface="Arial Unicode MS" charset="0"/>
                <a:cs typeface="Arial Unicode MS" charset="0"/>
              </a:rPr>
              <a:t>Not showing that you have looked into the organisation that is offering the job</a:t>
            </a:r>
          </a:p>
          <a:p>
            <a:pPr algn="just" defTabSz="914400" eaLnBrk="1" hangingPunct="1">
              <a:spcBef>
                <a:spcPts val="1800"/>
              </a:spcBef>
              <a:buClr>
                <a:schemeClr val="accent1"/>
              </a:buClr>
              <a:buSzPct val="130000"/>
              <a:buFont typeface="Wingdings" charset="2"/>
              <a:buChar char="§"/>
            </a:pPr>
            <a:endParaRPr lang="en-US" sz="1600" dirty="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600" b="1" i="1" dirty="0">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600" b="1" dirty="0">
              <a:solidFill>
                <a:schemeClr val="bg1"/>
              </a:solidFill>
              <a:latin typeface="Arial Unicode MS" charset="0"/>
              <a:cs typeface="Arial Unicode MS" charset="0"/>
            </a:endParaRPr>
          </a:p>
        </p:txBody>
      </p:sp>
    </p:spTree>
    <p:extLst>
      <p:ext uri="{BB962C8B-B14F-4D97-AF65-F5344CB8AC3E}">
        <p14:creationId xmlns:p14="http://schemas.microsoft.com/office/powerpoint/2010/main" val="67672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30728" name="Title 1"/>
          <p:cNvSpPr txBox="1">
            <a:spLocks/>
          </p:cNvSpPr>
          <p:nvPr/>
        </p:nvSpPr>
        <p:spPr bwMode="auto">
          <a:xfrm>
            <a:off x="457200" y="612304"/>
            <a:ext cx="3429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Step 5 – During the interview</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000000"/>
              </a:solidFill>
              <a:latin typeface="News Gothic MT" charset="0"/>
            </a:endParaRPr>
          </a:p>
        </p:txBody>
      </p:sp>
      <p:sp>
        <p:nvSpPr>
          <p:cNvPr id="30732" name="Content Placeholder 5"/>
          <p:cNvSpPr txBox="1">
            <a:spLocks/>
          </p:cNvSpPr>
          <p:nvPr/>
        </p:nvSpPr>
        <p:spPr bwMode="auto">
          <a:xfrm>
            <a:off x="747713" y="15240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400" dirty="0">
                <a:solidFill>
                  <a:schemeClr val="bg1"/>
                </a:solidFill>
                <a:latin typeface="Arial Unicode MS" charset="0"/>
                <a:cs typeface="Arial Unicode MS" charset="0"/>
              </a:rPr>
              <a:t>ALWAYS ASK FOR FEEDBACK AFTER THE INTERVIEW </a:t>
            </a:r>
          </a:p>
          <a:p>
            <a:pPr algn="just" defTabSz="914400" eaLnBrk="1" hangingPunct="1">
              <a:spcBef>
                <a:spcPts val="1800"/>
              </a:spcBef>
              <a:buClr>
                <a:schemeClr val="accent1"/>
              </a:buClr>
              <a:buSzPct val="130000"/>
              <a:buFont typeface="Wingdings" charset="2"/>
              <a:buChar char="§"/>
            </a:pPr>
            <a:r>
              <a:rPr lang="en-US" sz="1400" dirty="0">
                <a:solidFill>
                  <a:schemeClr val="bg1"/>
                </a:solidFill>
                <a:latin typeface="Arial Unicode MS" charset="0"/>
                <a:cs typeface="Arial Unicode MS" charset="0"/>
              </a:rPr>
              <a:t>(EVEN IF YOU HAVE BEEN OFFERED THE JOB)</a:t>
            </a:r>
          </a:p>
          <a:p>
            <a:pPr algn="just" defTabSz="914400" eaLnBrk="1" hangingPunct="1">
              <a:spcBef>
                <a:spcPts val="1800"/>
              </a:spcBef>
              <a:buClr>
                <a:schemeClr val="accent1"/>
              </a:buClr>
              <a:buSzPct val="130000"/>
              <a:buFont typeface="Wingdings" charset="2"/>
              <a:buChar char="§"/>
            </a:pPr>
            <a:endParaRPr lang="en-US" sz="1400" dirty="0">
              <a:solidFill>
                <a:srgbClr val="000000"/>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400" b="1" i="1" dirty="0">
              <a:solidFill>
                <a:srgbClr val="000000"/>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400" b="1" dirty="0">
              <a:solidFill>
                <a:srgbClr val="000000"/>
              </a:solidFill>
              <a:latin typeface="Arial Unicode MS" charset="0"/>
              <a:cs typeface="Arial Unicode MS" charset="0"/>
            </a:endParaRPr>
          </a:p>
        </p:txBody>
      </p:sp>
      <p:pic>
        <p:nvPicPr>
          <p:cNvPr id="307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8998" y="2807568"/>
            <a:ext cx="3585210" cy="306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000000"/>
              </a:solidFill>
              <a:latin typeface="News Gothic MT" charset="0"/>
            </a:endParaRPr>
          </a:p>
        </p:txBody>
      </p:sp>
      <p:sp>
        <p:nvSpPr>
          <p:cNvPr id="30731" name="Content Placeholder 5"/>
          <p:cNvSpPr txBox="1">
            <a:spLocks/>
          </p:cNvSpPr>
          <p:nvPr/>
        </p:nvSpPr>
        <p:spPr bwMode="auto">
          <a:xfrm>
            <a:off x="747713" y="1773238"/>
            <a:ext cx="75580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2000" b="1" dirty="0">
                <a:solidFill>
                  <a:schemeClr val="bg1"/>
                </a:solidFill>
                <a:effectLst>
                  <a:outerShdw blurRad="38100" dist="38100" dir="2700000" algn="tl">
                    <a:srgbClr val="000000">
                      <a:alpha val="43137"/>
                    </a:srgbClr>
                  </a:outerShdw>
                </a:effectLst>
                <a:latin typeface="Arial Unicode MS" charset="0"/>
                <a:cs typeface="Arial Unicode MS" charset="0"/>
              </a:rPr>
              <a:t>F</a:t>
            </a:r>
            <a:r>
              <a:rPr lang="en-US" sz="2000" dirty="0">
                <a:solidFill>
                  <a:schemeClr val="bg1"/>
                </a:solidFill>
                <a:latin typeface="Arial Unicode MS" charset="0"/>
                <a:cs typeface="Arial Unicode MS" charset="0"/>
              </a:rPr>
              <a:t> 	= focused</a:t>
            </a:r>
          </a:p>
          <a:p>
            <a:pPr algn="just" defTabSz="914400" eaLnBrk="1" hangingPunct="1">
              <a:spcBef>
                <a:spcPts val="1800"/>
              </a:spcBef>
              <a:buClr>
                <a:schemeClr val="accent1"/>
              </a:buClr>
              <a:buSzPct val="130000"/>
              <a:buFont typeface="Wingdings" charset="2"/>
              <a:buChar char="§"/>
            </a:pPr>
            <a:r>
              <a:rPr lang="en-US" sz="2000" b="1" dirty="0">
                <a:solidFill>
                  <a:schemeClr val="bg1"/>
                </a:solidFill>
                <a:effectLst>
                  <a:outerShdw blurRad="38100" dist="38100" dir="2700000" algn="tl">
                    <a:srgbClr val="000000">
                      <a:alpha val="43137"/>
                    </a:srgbClr>
                  </a:outerShdw>
                </a:effectLst>
                <a:latin typeface="Arial Unicode MS" charset="0"/>
                <a:cs typeface="Arial Unicode MS" charset="0"/>
              </a:rPr>
              <a:t>A</a:t>
            </a:r>
            <a:r>
              <a:rPr lang="en-US" sz="2000" dirty="0">
                <a:solidFill>
                  <a:schemeClr val="bg1"/>
                </a:solidFill>
                <a:latin typeface="Arial Unicode MS" charset="0"/>
                <a:cs typeface="Arial Unicode MS" charset="0"/>
              </a:rPr>
              <a:t> 	= and</a:t>
            </a:r>
          </a:p>
          <a:p>
            <a:pPr algn="just" defTabSz="914400" eaLnBrk="1" hangingPunct="1">
              <a:spcBef>
                <a:spcPts val="1800"/>
              </a:spcBef>
              <a:buClr>
                <a:schemeClr val="accent1"/>
              </a:buClr>
              <a:buSzPct val="130000"/>
              <a:buFont typeface="Wingdings" charset="2"/>
              <a:buChar char="§"/>
            </a:pPr>
            <a:r>
              <a:rPr lang="en-US" sz="2000" b="1" dirty="0">
                <a:solidFill>
                  <a:schemeClr val="bg1"/>
                </a:solidFill>
                <a:effectLst>
                  <a:outerShdw blurRad="38100" dist="38100" dir="2700000" algn="tl">
                    <a:srgbClr val="000000">
                      <a:alpha val="43137"/>
                    </a:srgbClr>
                  </a:outerShdw>
                </a:effectLst>
                <a:latin typeface="Arial Unicode MS" charset="0"/>
                <a:cs typeface="Arial Unicode MS" charset="0"/>
              </a:rPr>
              <a:t>I</a:t>
            </a:r>
            <a:r>
              <a:rPr lang="en-US" sz="2000" dirty="0">
                <a:solidFill>
                  <a:schemeClr val="bg1"/>
                </a:solidFill>
                <a:latin typeface="Arial Unicode MS" charset="0"/>
                <a:cs typeface="Arial Unicode MS" charset="0"/>
              </a:rPr>
              <a:t>   	= insightful</a:t>
            </a:r>
          </a:p>
          <a:p>
            <a:pPr algn="just" defTabSz="914400" eaLnBrk="1" hangingPunct="1">
              <a:spcBef>
                <a:spcPts val="1800"/>
              </a:spcBef>
              <a:buClr>
                <a:schemeClr val="accent1"/>
              </a:buClr>
              <a:buSzPct val="130000"/>
              <a:buFont typeface="Wingdings" charset="2"/>
              <a:buChar char="§"/>
            </a:pPr>
            <a:r>
              <a:rPr lang="en-US" sz="2000" b="1" dirty="0">
                <a:solidFill>
                  <a:schemeClr val="bg1"/>
                </a:solidFill>
                <a:effectLst>
                  <a:outerShdw blurRad="38100" dist="38100" dir="2700000" algn="tl">
                    <a:srgbClr val="000000">
                      <a:alpha val="43137"/>
                    </a:srgbClr>
                  </a:outerShdw>
                </a:effectLst>
                <a:latin typeface="Arial Unicode MS" charset="0"/>
                <a:cs typeface="Arial Unicode MS" charset="0"/>
              </a:rPr>
              <a:t>L</a:t>
            </a:r>
            <a:r>
              <a:rPr lang="en-US" sz="2000" dirty="0">
                <a:solidFill>
                  <a:schemeClr val="bg1"/>
                </a:solidFill>
                <a:latin typeface="Arial Unicode MS" charset="0"/>
                <a:cs typeface="Arial Unicode MS" charset="0"/>
              </a:rPr>
              <a:t>	= learning</a:t>
            </a:r>
          </a:p>
          <a:p>
            <a:pPr algn="just" defTabSz="914400" eaLnBrk="1" hangingPunct="1">
              <a:spcBef>
                <a:spcPts val="1800"/>
              </a:spcBef>
              <a:buClr>
                <a:schemeClr val="accent1"/>
              </a:buClr>
              <a:buSzPct val="130000"/>
              <a:buFont typeface="Wingdings" charset="2"/>
              <a:buChar char="§"/>
            </a:pPr>
            <a:r>
              <a:rPr lang="en-US" sz="2000" b="1" dirty="0">
                <a:solidFill>
                  <a:schemeClr val="bg1"/>
                </a:solidFill>
                <a:effectLst>
                  <a:outerShdw blurRad="38100" dist="38100" dir="2700000" algn="tl">
                    <a:srgbClr val="000000">
                      <a:alpha val="43137"/>
                    </a:srgbClr>
                  </a:outerShdw>
                </a:effectLst>
                <a:latin typeface="Arial Unicode MS" charset="0"/>
                <a:cs typeface="Arial Unicode MS" charset="0"/>
              </a:rPr>
              <a:t>U</a:t>
            </a:r>
            <a:r>
              <a:rPr lang="en-US" sz="2000" dirty="0">
                <a:solidFill>
                  <a:schemeClr val="bg1"/>
                </a:solidFill>
                <a:latin typeface="Arial Unicode MS" charset="0"/>
                <a:cs typeface="Arial Unicode MS" charset="0"/>
              </a:rPr>
              <a:t>	= using</a:t>
            </a:r>
          </a:p>
          <a:p>
            <a:pPr algn="just" defTabSz="914400" eaLnBrk="1" hangingPunct="1">
              <a:spcBef>
                <a:spcPts val="1800"/>
              </a:spcBef>
              <a:buClr>
                <a:schemeClr val="accent1"/>
              </a:buClr>
              <a:buSzPct val="130000"/>
              <a:buFont typeface="Wingdings" charset="2"/>
              <a:buChar char="§"/>
            </a:pPr>
            <a:r>
              <a:rPr lang="en-US" sz="2000" b="1" dirty="0">
                <a:solidFill>
                  <a:schemeClr val="bg1"/>
                </a:solidFill>
                <a:effectLst>
                  <a:outerShdw blurRad="38100" dist="38100" dir="2700000" algn="tl">
                    <a:srgbClr val="000000">
                      <a:alpha val="43137"/>
                    </a:srgbClr>
                  </a:outerShdw>
                </a:effectLst>
                <a:latin typeface="Arial Unicode MS" charset="0"/>
                <a:cs typeface="Arial Unicode MS" charset="0"/>
              </a:rPr>
              <a:t>R</a:t>
            </a:r>
            <a:r>
              <a:rPr lang="en-US" sz="2000" dirty="0">
                <a:solidFill>
                  <a:schemeClr val="bg1"/>
                </a:solidFill>
                <a:latin typeface="Arial Unicode MS" charset="0"/>
                <a:cs typeface="Arial Unicode MS" charset="0"/>
              </a:rPr>
              <a:t>	= real</a:t>
            </a:r>
          </a:p>
          <a:p>
            <a:pPr algn="just" defTabSz="914400" eaLnBrk="1" hangingPunct="1">
              <a:spcBef>
                <a:spcPts val="1800"/>
              </a:spcBef>
              <a:buClr>
                <a:schemeClr val="accent1"/>
              </a:buClr>
              <a:buSzPct val="130000"/>
              <a:buFont typeface="Wingdings" charset="2"/>
              <a:buChar char="§"/>
            </a:pPr>
            <a:r>
              <a:rPr lang="en-US" sz="2000" b="1" dirty="0">
                <a:solidFill>
                  <a:schemeClr val="bg1"/>
                </a:solidFill>
                <a:effectLst>
                  <a:outerShdw blurRad="38100" dist="38100" dir="2700000" algn="tl">
                    <a:srgbClr val="000000">
                      <a:alpha val="43137"/>
                    </a:srgbClr>
                  </a:outerShdw>
                </a:effectLst>
                <a:latin typeface="Arial Unicode MS" charset="0"/>
                <a:cs typeface="Arial Unicode MS" charset="0"/>
              </a:rPr>
              <a:t>E</a:t>
            </a:r>
            <a:r>
              <a:rPr lang="en-US" sz="2000" dirty="0">
                <a:solidFill>
                  <a:schemeClr val="bg1"/>
                </a:solidFill>
                <a:latin typeface="Arial Unicode MS" charset="0"/>
                <a:cs typeface="Arial Unicode MS" charset="0"/>
              </a:rPr>
              <a:t>	= experiences</a:t>
            </a:r>
          </a:p>
          <a:p>
            <a:pPr algn="just" defTabSz="914400" eaLnBrk="1" hangingPunct="1">
              <a:spcBef>
                <a:spcPts val="1800"/>
              </a:spcBef>
              <a:buClr>
                <a:schemeClr val="accent1"/>
              </a:buClr>
              <a:buSzPct val="130000"/>
              <a:buFont typeface="Wingdings" charset="2"/>
              <a:buChar char="§"/>
            </a:pPr>
            <a:endParaRPr lang="en-US" sz="2000" dirty="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2000" b="1" i="1" dirty="0">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2000" b="1" dirty="0">
              <a:solidFill>
                <a:schemeClr val="bg1"/>
              </a:solidFill>
              <a:latin typeface="Arial Unicode MS" charset="0"/>
              <a:cs typeface="Arial Unicode MS" charset="0"/>
            </a:endParaRPr>
          </a:p>
        </p:txBody>
      </p:sp>
      <p:sp>
        <p:nvSpPr>
          <p:cNvPr id="30732" name="TextBox 9"/>
          <p:cNvSpPr txBox="1">
            <a:spLocks noChangeArrowheads="1"/>
          </p:cNvSpPr>
          <p:nvPr/>
        </p:nvSpPr>
        <p:spPr bwMode="auto">
          <a:xfrm>
            <a:off x="533400" y="333375"/>
            <a:ext cx="425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sz="2000" dirty="0" smtClean="0">
                <a:solidFill>
                  <a:schemeClr val="bg1"/>
                </a:solidFill>
              </a:rPr>
              <a:t>No such things as Failure !!!!</a:t>
            </a:r>
            <a:endParaRPr lang="en-GB" sz="2000" dirty="0">
              <a:solidFill>
                <a:schemeClr val="bg1"/>
              </a:solidFill>
            </a:endParaRPr>
          </a:p>
        </p:txBody>
      </p:sp>
    </p:spTree>
    <p:extLst>
      <p:ext uri="{BB962C8B-B14F-4D97-AF65-F5344CB8AC3E}">
        <p14:creationId xmlns:p14="http://schemas.microsoft.com/office/powerpoint/2010/main" val="3446967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31752" name="Title 1"/>
          <p:cNvSpPr txBox="1">
            <a:spLocks/>
          </p:cNvSpPr>
          <p:nvPr/>
        </p:nvSpPr>
        <p:spPr bwMode="auto">
          <a:xfrm>
            <a:off x="457200" y="620688"/>
            <a:ext cx="3581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What Employers want …………</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7" name="Text Box 16"/>
          <p:cNvSpPr txBox="1">
            <a:spLocks noChangeArrowheads="1"/>
          </p:cNvSpPr>
          <p:nvPr/>
        </p:nvSpPr>
        <p:spPr bwMode="auto">
          <a:xfrm>
            <a:off x="1143000" y="1676400"/>
            <a:ext cx="4297363"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6176" bIns="76176">
            <a:spAutoFit/>
          </a:bodyPr>
          <a:lstStyle>
            <a:lvl1pPr marL="457200" indent="-4572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A</a:t>
            </a:r>
            <a:r>
              <a:rPr lang="en-GB" sz="1400" b="1">
                <a:solidFill>
                  <a:srgbClr val="000000"/>
                </a:solidFill>
                <a:latin typeface="Arial Unicode MS" charset="0"/>
                <a:cs typeface="Times New Roman" charset="0"/>
              </a:rPr>
              <a:t> “</a:t>
            </a:r>
            <a:r>
              <a:rPr lang="en-GB" sz="1400" b="1" u="sng">
                <a:solidFill>
                  <a:srgbClr val="000000"/>
                </a:solidFill>
                <a:latin typeface="Arial Unicode MS" charset="0"/>
                <a:cs typeface="Times New Roman" charset="0"/>
              </a:rPr>
              <a:t>People Person</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Someone who is </a:t>
            </a: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Approachable</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Good Communication Skills</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Someone who understands </a:t>
            </a: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Team Working</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Someone who is </a:t>
            </a: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Enthusiastic</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Someone who is </a:t>
            </a: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Self Motivated</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Someone who has a </a:t>
            </a: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Positive Attitude</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Someone who shows </a:t>
            </a: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Initiative</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Understands</a:t>
            </a:r>
            <a:r>
              <a:rPr lang="en-GB" sz="1400" b="1">
                <a:solidFill>
                  <a:srgbClr val="000000"/>
                </a:solidFill>
                <a:latin typeface="Arial Unicode MS" charset="0"/>
                <a:cs typeface="Times New Roman" charset="0"/>
              </a:rPr>
              <a:t> “</a:t>
            </a:r>
            <a:r>
              <a:rPr lang="en-GB" sz="1400" b="1" u="sng">
                <a:solidFill>
                  <a:srgbClr val="000000"/>
                </a:solidFill>
                <a:latin typeface="Arial Unicode MS" charset="0"/>
                <a:cs typeface="Times New Roman" charset="0"/>
              </a:rPr>
              <a:t>Good Quality Service</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Someone who is </a:t>
            </a: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Open and Honest</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Someone with a </a:t>
            </a: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Can Do Attitude</a:t>
            </a:r>
            <a:r>
              <a:rPr lang="en-GB" sz="1400" b="1">
                <a:solidFill>
                  <a:srgbClr val="000000"/>
                </a:solidFill>
                <a:latin typeface="Arial Unicode MS" charset="0"/>
                <a:cs typeface="Times New Roman" charset="0"/>
              </a:rPr>
              <a:t>”</a:t>
            </a:r>
          </a:p>
          <a:p>
            <a:pPr algn="just" defTabSz="914400" eaLnBrk="1" hangingPunct="1">
              <a:spcBef>
                <a:spcPct val="50000"/>
              </a:spcBef>
              <a:buFontTx/>
              <a:buAutoNum type="arabicPeriod"/>
            </a:pPr>
            <a:r>
              <a:rPr lang="en-GB" sz="1400" b="1">
                <a:solidFill>
                  <a:srgbClr val="BFBFBF"/>
                </a:solidFill>
                <a:latin typeface="Arial Unicode MS" charset="0"/>
                <a:cs typeface="Times New Roman" charset="0"/>
              </a:rPr>
              <a:t>Someone who is </a:t>
            </a:r>
            <a:r>
              <a:rPr lang="en-GB" sz="1400" b="1">
                <a:solidFill>
                  <a:srgbClr val="000000"/>
                </a:solidFill>
                <a:latin typeface="Arial Unicode MS" charset="0"/>
                <a:cs typeface="Times New Roman" charset="0"/>
              </a:rPr>
              <a:t>“</a:t>
            </a:r>
            <a:r>
              <a:rPr lang="en-GB" sz="1400" b="1" u="sng">
                <a:solidFill>
                  <a:srgbClr val="000000"/>
                </a:solidFill>
                <a:latin typeface="Arial Unicode MS" charset="0"/>
                <a:cs typeface="Times New Roman" charset="0"/>
              </a:rPr>
              <a:t>Flexible</a:t>
            </a:r>
            <a:r>
              <a:rPr lang="en-GB" sz="1400" b="1">
                <a:solidFill>
                  <a:srgbClr val="000000"/>
                </a:solidFill>
                <a:latin typeface="Arial Unicode MS" charset="0"/>
                <a:cs typeface="Times New Roman" charset="0"/>
              </a:rPr>
              <a:t>”</a:t>
            </a:r>
          </a:p>
        </p:txBody>
      </p:sp>
      <p:pic>
        <p:nvPicPr>
          <p:cNvPr id="3175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281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1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 calcmode="lin" valueType="num">
                                      <p:cBhvr additive="base">
                                        <p:cTn id="42" dur="1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8000"/>
                            </p:stCondLst>
                            <p:childTnLst>
                              <p:par>
                                <p:cTn id="45" presetID="2" presetClass="entr" presetSubtype="8" fill="hold" grpId="0" nodeType="after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additive="base">
                                        <p:cTn id="47" dur="10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9000"/>
                            </p:stCondLst>
                            <p:childTnLst>
                              <p:par>
                                <p:cTn id="50" presetID="2" presetClass="entr" presetSubtype="8" fill="hold" grpId="0" nodeType="after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 calcmode="lin" valueType="num">
                                      <p:cBhvr additive="base">
                                        <p:cTn id="52" dur="10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0000"/>
                            </p:stCondLst>
                            <p:childTnLst>
                              <p:par>
                                <p:cTn id="55" presetID="2" presetClass="entr" presetSubtype="8" fill="hold" grpId="0" nodeType="after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 calcmode="lin" valueType="num">
                                      <p:cBhvr additive="base">
                                        <p:cTn id="57" dur="10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1000"/>
                            </p:stCondLst>
                            <p:childTnLst>
                              <p:par>
                                <p:cTn id="60" presetID="2" presetClass="entr" presetSubtype="8" fill="hold" grpId="0" nodeType="after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 calcmode="lin" valueType="num">
                                      <p:cBhvr additive="base">
                                        <p:cTn id="62" dur="1000" fill="hold"/>
                                        <p:tgtEl>
                                          <p:spTgt spid="7">
                                            <p:txEl>
                                              <p:pRg st="11" end="11"/>
                                            </p:txEl>
                                          </p:spTgt>
                                        </p:tgtEl>
                                        <p:attrNameLst>
                                          <p:attrName>ppt_x</p:attrName>
                                        </p:attrNameLst>
                                      </p:cBhvr>
                                      <p:tavLst>
                                        <p:tav tm="0">
                                          <p:val>
                                            <p:strVal val="0-#ppt_w/2"/>
                                          </p:val>
                                        </p:tav>
                                        <p:tav tm="100000">
                                          <p:val>
                                            <p:strVal val="#ppt_x"/>
                                          </p:val>
                                        </p:tav>
                                      </p:tavLst>
                                    </p:anim>
                                    <p:anim calcmode="lin" valueType="num">
                                      <p:cBhvr additive="base">
                                        <p:cTn id="63" dur="10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p:cNvPicPr>
            <a:picLocks noChangeAspect="1"/>
          </p:cNvPicPr>
          <p:nvPr/>
        </p:nvPicPr>
        <p:blipFill>
          <a:blip r:embed="rId3">
            <a:extLst>
              <a:ext uri="{28A0092B-C50C-407E-A947-70E740481C1C}">
                <a14:useLocalDpi xmlns:a14="http://schemas.microsoft.com/office/drawing/2010/main" val="0"/>
              </a:ext>
            </a:extLst>
          </a:blip>
          <a:srcRect l="1418" t="9145" r="1418" b="2286"/>
          <a:stretch>
            <a:fillRect/>
          </a:stretch>
        </p:blipFill>
        <p:spPr bwMode="auto">
          <a:xfrm>
            <a:off x="0" y="-26988"/>
            <a:ext cx="91440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6"/>
          <p:cNvSpPr>
            <a:spLocks noGrp="1"/>
          </p:cNvSpPr>
          <p:nvPr>
            <p:ph type="title"/>
          </p:nvPr>
        </p:nvSpPr>
        <p:spPr>
          <a:xfrm>
            <a:off x="0" y="5876925"/>
            <a:ext cx="9144000" cy="625475"/>
          </a:xfrm>
        </p:spPr>
        <p:txBody>
          <a:bodyPr/>
          <a:lstStyle/>
          <a:p>
            <a:pPr algn="ctr">
              <a:defRPr/>
            </a:pPr>
            <a:r>
              <a:rPr lang="en-US" sz="2800" i="1" dirty="0" smtClean="0">
                <a:solidFill>
                  <a:schemeClr val="tx1">
                    <a:lumMod val="50000"/>
                    <a:lumOff val="50000"/>
                  </a:schemeClr>
                </a:solidFill>
                <a:ea typeface="ＭＳ Ｐゴシック" charset="-128"/>
              </a:rPr>
              <a:t>“a good sailor was never taught to sail on a calm sea”</a:t>
            </a:r>
          </a:p>
        </p:txBody>
      </p:sp>
    </p:spTree>
    <p:extLst>
      <p:ext uri="{BB962C8B-B14F-4D97-AF65-F5344CB8AC3E}">
        <p14:creationId xmlns:p14="http://schemas.microsoft.com/office/powerpoint/2010/main" val="2556491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33800" name="Title 1"/>
          <p:cNvSpPr txBox="1">
            <a:spLocks/>
          </p:cNvSpPr>
          <p:nvPr/>
        </p:nvSpPr>
        <p:spPr bwMode="auto">
          <a:xfrm>
            <a:off x="381000" y="612304"/>
            <a:ext cx="3657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The value of work experience</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33805" name="Content Placeholder 5"/>
          <p:cNvSpPr txBox="1">
            <a:spLocks/>
          </p:cNvSpPr>
          <p:nvPr/>
        </p:nvSpPr>
        <p:spPr bwMode="auto">
          <a:xfrm>
            <a:off x="747713" y="1676400"/>
            <a:ext cx="75580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500">
                <a:solidFill>
                  <a:schemeClr val="bg1"/>
                </a:solidFill>
                <a:latin typeface="Arial Unicode MS" charset="0"/>
                <a:cs typeface="Arial Unicode MS" charset="0"/>
              </a:rPr>
              <a:t>Work experience should be regarded as a critical part of your learning and development. </a:t>
            </a:r>
          </a:p>
          <a:p>
            <a:pPr algn="just" defTabSz="914400" eaLnBrk="1" hangingPunct="1">
              <a:spcBef>
                <a:spcPts val="1800"/>
              </a:spcBef>
              <a:buClr>
                <a:schemeClr val="accent1"/>
              </a:buClr>
              <a:buSzPct val="130000"/>
              <a:buFont typeface="Wingdings" charset="2"/>
              <a:buChar char="§"/>
            </a:pPr>
            <a:r>
              <a:rPr lang="en-US" sz="1500">
                <a:solidFill>
                  <a:schemeClr val="bg1"/>
                </a:solidFill>
                <a:latin typeface="Arial Unicode MS" charset="0"/>
                <a:cs typeface="Arial Unicode MS" charset="0"/>
              </a:rPr>
              <a:t>At the time of recruitment, employers will generally favor those graduates who have complimented their academic studies with industry experience.</a:t>
            </a:r>
          </a:p>
          <a:p>
            <a:pPr algn="just" defTabSz="914400" eaLnBrk="1" hangingPunct="1">
              <a:spcBef>
                <a:spcPts val="1800"/>
              </a:spcBef>
              <a:buClr>
                <a:schemeClr val="accent1"/>
              </a:buClr>
              <a:buSzPct val="130000"/>
            </a:pPr>
            <a:r>
              <a:rPr lang="en-US" sz="1500">
                <a:solidFill>
                  <a:schemeClr val="bg1"/>
                </a:solidFill>
                <a:latin typeface="Arial Unicode MS" charset="0"/>
                <a:cs typeface="Arial Unicode MS" charset="0"/>
              </a:rPr>
              <a:t>	Work experience is an opportunity for you to;	</a:t>
            </a:r>
            <a:endParaRPr lang="en-US" sz="800">
              <a:solidFill>
                <a:schemeClr val="bg1"/>
              </a:solidFill>
              <a:latin typeface="Arial Unicode MS" charset="0"/>
              <a:cs typeface="Arial Unicode MS" charset="0"/>
            </a:endParaRPr>
          </a:p>
          <a:p>
            <a:pPr algn="just" defTabSz="914400" eaLnBrk="1" hangingPunct="1">
              <a:spcBef>
                <a:spcPts val="1800"/>
              </a:spcBef>
              <a:buClr>
                <a:schemeClr val="accent1"/>
              </a:buClr>
              <a:buSzPct val="130000"/>
            </a:pPr>
            <a:endParaRPr lang="en-US" sz="1500" b="1" i="1">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500" b="1">
              <a:solidFill>
                <a:schemeClr val="bg1"/>
              </a:solidFill>
              <a:latin typeface="Arial Unicode MS" charset="0"/>
              <a:cs typeface="Arial Unicode MS" charset="0"/>
            </a:endParaRPr>
          </a:p>
        </p:txBody>
      </p:sp>
      <p:sp>
        <p:nvSpPr>
          <p:cNvPr id="60429" name="Rectangle 15"/>
          <p:cNvSpPr>
            <a:spLocks noChangeArrowheads="1"/>
          </p:cNvSpPr>
          <p:nvPr/>
        </p:nvSpPr>
        <p:spPr bwMode="auto">
          <a:xfrm>
            <a:off x="533400" y="3603625"/>
            <a:ext cx="746760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685800" lvl="1" indent="-228600" algn="just" defTabSz="914400">
              <a:spcBef>
                <a:spcPts val="1800"/>
              </a:spcBef>
              <a:buClr>
                <a:schemeClr val="accent1"/>
              </a:buClr>
              <a:buSzPct val="130000"/>
              <a:buFont typeface="Arial" charset="0"/>
              <a:buChar char="•"/>
            </a:pPr>
            <a:r>
              <a:rPr lang="en-US" sz="1400" i="1" dirty="0">
                <a:solidFill>
                  <a:schemeClr val="bg1"/>
                </a:solidFill>
                <a:latin typeface="Arial Unicode MS" charset="0"/>
                <a:cs typeface="Arial Unicode MS" charset="0"/>
              </a:rPr>
              <a:t>Learn first hand what the industry has to offer</a:t>
            </a:r>
          </a:p>
          <a:p>
            <a:pPr marL="685800" lvl="1" indent="-228600" algn="just" defTabSz="914400">
              <a:spcBef>
                <a:spcPts val="1800"/>
              </a:spcBef>
              <a:buClr>
                <a:schemeClr val="accent1"/>
              </a:buClr>
              <a:buSzPct val="130000"/>
              <a:buFont typeface="Arial" charset="0"/>
              <a:buChar char="•"/>
            </a:pPr>
            <a:r>
              <a:rPr lang="en-US" sz="1400" i="1" dirty="0">
                <a:solidFill>
                  <a:schemeClr val="bg1"/>
                </a:solidFill>
                <a:latin typeface="Arial Unicode MS" charset="0"/>
                <a:cs typeface="Arial Unicode MS" charset="0"/>
              </a:rPr>
              <a:t>Balance academic theory with practical hands on experience</a:t>
            </a:r>
          </a:p>
          <a:p>
            <a:pPr marL="685800" lvl="1" indent="-228600" algn="just" defTabSz="914400">
              <a:spcBef>
                <a:spcPts val="1800"/>
              </a:spcBef>
              <a:buClr>
                <a:schemeClr val="accent1"/>
              </a:buClr>
              <a:buSzPct val="130000"/>
              <a:buFont typeface="Arial" charset="0"/>
              <a:buChar char="•"/>
            </a:pPr>
            <a:r>
              <a:rPr lang="en-US" sz="1400" i="1" dirty="0">
                <a:solidFill>
                  <a:schemeClr val="bg1"/>
                </a:solidFill>
                <a:latin typeface="Arial Unicode MS" charset="0"/>
                <a:cs typeface="Arial Unicode MS" charset="0"/>
              </a:rPr>
              <a:t>Set realistic career goals</a:t>
            </a:r>
          </a:p>
          <a:p>
            <a:pPr marL="685800" lvl="1" indent="-228600" algn="just" defTabSz="914400">
              <a:spcBef>
                <a:spcPts val="1800"/>
              </a:spcBef>
              <a:buClr>
                <a:schemeClr val="accent1"/>
              </a:buClr>
              <a:buSzPct val="130000"/>
              <a:buFont typeface="Arial" charset="0"/>
              <a:buChar char="•"/>
            </a:pPr>
            <a:r>
              <a:rPr lang="en-US" sz="1400" i="1" dirty="0">
                <a:solidFill>
                  <a:schemeClr val="bg1"/>
                </a:solidFill>
                <a:latin typeface="Arial Unicode MS" charset="0"/>
                <a:cs typeface="Arial Unicode MS" charset="0"/>
              </a:rPr>
              <a:t>Make mistakes in a safe environment </a:t>
            </a:r>
            <a:endParaRPr lang="en-US" sz="1800" dirty="0">
              <a:solidFill>
                <a:schemeClr val="bg1"/>
              </a:solidFill>
              <a:latin typeface="News Gothic MT"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0429"/>
                                        </p:tgtEl>
                                        <p:attrNameLst>
                                          <p:attrName>style.visibility</p:attrName>
                                        </p:attrNameLst>
                                      </p:cBhvr>
                                      <p:to>
                                        <p:strVal val="visible"/>
                                      </p:to>
                                    </p:set>
                                    <p:anim calcmode="lin" valueType="num">
                                      <p:cBhvr additive="base">
                                        <p:cTn id="7" dur="1000" fill="hold"/>
                                        <p:tgtEl>
                                          <p:spTgt spid="60429"/>
                                        </p:tgtEl>
                                        <p:attrNameLst>
                                          <p:attrName>ppt_x</p:attrName>
                                        </p:attrNameLst>
                                      </p:cBhvr>
                                      <p:tavLst>
                                        <p:tav tm="0">
                                          <p:val>
                                            <p:strVal val="0-#ppt_w/2"/>
                                          </p:val>
                                        </p:tav>
                                        <p:tav tm="100000">
                                          <p:val>
                                            <p:strVal val="#ppt_x"/>
                                          </p:val>
                                        </p:tav>
                                      </p:tavLst>
                                    </p:anim>
                                    <p:anim calcmode="lin" valueType="num">
                                      <p:cBhvr additive="base">
                                        <p:cTn id="8" dur="1000" fill="hold"/>
                                        <p:tgtEl>
                                          <p:spTgt spid="60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p:nvPr>
        </p:nvSpPr>
        <p:spPr>
          <a:xfrm>
            <a:off x="3724275" y="2057400"/>
            <a:ext cx="4200525" cy="1981200"/>
          </a:xfrm>
        </p:spPr>
        <p:txBody>
          <a:bodyPr/>
          <a:lstStyle/>
          <a:p>
            <a:r>
              <a:rPr lang="en-US" sz="3200" i="1" smtClean="0">
                <a:latin typeface="Arial Unicode MS" charset="0"/>
                <a:ea typeface="ＭＳ Ｐゴシック" charset="-128"/>
                <a:cs typeface="Arial Unicode MS" charset="0"/>
              </a:rPr>
              <a:t>“The day we stop learning is the day we stop being good”</a:t>
            </a:r>
          </a:p>
        </p:txBody>
      </p:sp>
      <p:sp>
        <p:nvSpPr>
          <p:cNvPr id="34819" name="Text Placeholder 7"/>
          <p:cNvSpPr>
            <a:spLocks noGrp="1"/>
          </p:cNvSpPr>
          <p:nvPr>
            <p:ph type="body" idx="1"/>
          </p:nvPr>
        </p:nvSpPr>
        <p:spPr>
          <a:xfrm>
            <a:off x="3321050" y="4648200"/>
            <a:ext cx="4603750" cy="268288"/>
          </a:xfrm>
        </p:spPr>
        <p:txBody>
          <a:bodyPr/>
          <a:lstStyle/>
          <a:p>
            <a:pPr>
              <a:spcBef>
                <a:spcPct val="0"/>
              </a:spcBef>
              <a:buFont typeface="Wingdings" charset="2"/>
              <a:buNone/>
            </a:pPr>
            <a:r>
              <a:rPr lang="en-US" b="1" smtClean="0">
                <a:ea typeface="ＭＳ Ｐゴシック" charset="-128"/>
              </a:rPr>
              <a:t>Proverb</a:t>
            </a:r>
          </a:p>
        </p:txBody>
      </p:sp>
      <p:pic>
        <p:nvPicPr>
          <p:cNvPr id="34820" name="Picture 5" descr="People 1st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334000"/>
            <a:ext cx="1625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35848" name="Title 1"/>
          <p:cNvSpPr txBox="1">
            <a:spLocks/>
          </p:cNvSpPr>
          <p:nvPr/>
        </p:nvSpPr>
        <p:spPr bwMode="auto">
          <a:xfrm>
            <a:off x="457200" y="612304"/>
            <a:ext cx="4800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Continuous Professional Development (CPD)</a:t>
            </a:r>
          </a:p>
        </p:txBody>
      </p:sp>
      <p:sp>
        <p:nvSpPr>
          <p:cNvPr id="13" name="Rounded Rectangle 12"/>
          <p:cNvSpPr/>
          <p:nvPr/>
        </p:nvSpPr>
        <p:spPr>
          <a:xfrm>
            <a:off x="6096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68619" name="Content Placeholder 5"/>
          <p:cNvSpPr txBox="1">
            <a:spLocks/>
          </p:cNvSpPr>
          <p:nvPr/>
        </p:nvSpPr>
        <p:spPr bwMode="auto">
          <a:xfrm>
            <a:off x="838200" y="1447800"/>
            <a:ext cx="75580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685800" indent="-2286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500">
                <a:solidFill>
                  <a:schemeClr val="bg1"/>
                </a:solidFill>
                <a:latin typeface="Arial Unicode MS" charset="0"/>
                <a:cs typeface="Arial Unicode MS" charset="0"/>
              </a:rPr>
              <a:t>Once you have graduated your exposure to learning should only have just started, always encourage yourself to take every opportunity that you can to further your skills, experiences and qualifications throughout your career.</a:t>
            </a:r>
          </a:p>
          <a:p>
            <a:pPr algn="just" defTabSz="914400" eaLnBrk="1" hangingPunct="1">
              <a:spcBef>
                <a:spcPts val="1800"/>
              </a:spcBef>
              <a:buClr>
                <a:schemeClr val="accent1"/>
              </a:buClr>
              <a:buSzPct val="130000"/>
              <a:buFont typeface="Wingdings" charset="2"/>
              <a:buChar char="§"/>
            </a:pPr>
            <a:r>
              <a:rPr lang="en-US" sz="1500">
                <a:solidFill>
                  <a:schemeClr val="bg1"/>
                </a:solidFill>
                <a:latin typeface="Arial Unicode MS" charset="0"/>
                <a:cs typeface="Arial Unicode MS" charset="0"/>
              </a:rPr>
              <a:t>A good way of doing this is to register with the professional body that supports the sector you choose to go into.  </a:t>
            </a:r>
          </a:p>
          <a:p>
            <a:pPr algn="just" defTabSz="914400" eaLnBrk="1" hangingPunct="1">
              <a:spcBef>
                <a:spcPts val="1800"/>
              </a:spcBef>
              <a:buClr>
                <a:schemeClr val="accent1"/>
              </a:buClr>
              <a:buSzPct val="130000"/>
            </a:pPr>
            <a:r>
              <a:rPr lang="en-US" sz="1500">
                <a:solidFill>
                  <a:schemeClr val="bg1"/>
                </a:solidFill>
                <a:latin typeface="Arial Unicode MS" charset="0"/>
                <a:cs typeface="Arial Unicode MS" charset="0"/>
              </a:rPr>
              <a:t>	Benefits of this include;</a:t>
            </a:r>
            <a:endParaRPr lang="en-US" sz="80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r>
              <a:rPr lang="en-US" sz="1500">
                <a:solidFill>
                  <a:schemeClr val="bg1"/>
                </a:solidFill>
                <a:latin typeface="Arial Unicode MS" charset="0"/>
                <a:cs typeface="Arial Unicode MS" charset="0"/>
              </a:rPr>
              <a:t>Access to up to date industry information and business resources</a:t>
            </a:r>
          </a:p>
          <a:p>
            <a:pPr lvl="1" algn="just" defTabSz="914400" eaLnBrk="1" hangingPunct="1">
              <a:spcBef>
                <a:spcPts val="1800"/>
              </a:spcBef>
              <a:buClr>
                <a:schemeClr val="accent1"/>
              </a:buClr>
              <a:buSzPct val="130000"/>
              <a:buFont typeface="Arial" charset="0"/>
              <a:buChar char="•"/>
            </a:pPr>
            <a:r>
              <a:rPr lang="en-US" sz="1500">
                <a:solidFill>
                  <a:schemeClr val="bg1"/>
                </a:solidFill>
                <a:latin typeface="Arial Unicode MS" charset="0"/>
                <a:cs typeface="Arial Unicode MS" charset="0"/>
              </a:rPr>
              <a:t>Management &amp; Development Guides to help you through your career</a:t>
            </a:r>
          </a:p>
          <a:p>
            <a:pPr lvl="1" algn="just" defTabSz="914400" eaLnBrk="1" hangingPunct="1">
              <a:spcBef>
                <a:spcPts val="1800"/>
              </a:spcBef>
              <a:buClr>
                <a:schemeClr val="accent1"/>
              </a:buClr>
              <a:buSzPct val="130000"/>
              <a:buFont typeface="Arial" charset="0"/>
              <a:buChar char="•"/>
            </a:pPr>
            <a:r>
              <a:rPr lang="en-US" sz="1500">
                <a:solidFill>
                  <a:schemeClr val="bg1"/>
                </a:solidFill>
                <a:latin typeface="Arial Unicode MS" charset="0"/>
                <a:cs typeface="Arial Unicode MS" charset="0"/>
              </a:rPr>
              <a:t>Access to discounted CPD tools and training</a:t>
            </a:r>
          </a:p>
          <a:p>
            <a:pPr lvl="1" algn="just" defTabSz="914400" eaLnBrk="1" hangingPunct="1">
              <a:spcBef>
                <a:spcPts val="1800"/>
              </a:spcBef>
              <a:buClr>
                <a:schemeClr val="accent1"/>
              </a:buClr>
              <a:buSzPct val="130000"/>
              <a:buFont typeface="Arial" charset="0"/>
              <a:buChar char="•"/>
            </a:pPr>
            <a:r>
              <a:rPr lang="en-US" sz="1500">
                <a:solidFill>
                  <a:schemeClr val="bg1"/>
                </a:solidFill>
                <a:latin typeface="Arial Unicode MS" charset="0"/>
                <a:cs typeface="Arial Unicode MS" charset="0"/>
              </a:rPr>
              <a:t>Industry networking events</a:t>
            </a:r>
          </a:p>
          <a:p>
            <a:pPr lvl="1" algn="just" defTabSz="914400" eaLnBrk="1" hangingPunct="1">
              <a:spcBef>
                <a:spcPts val="1800"/>
              </a:spcBef>
              <a:buClr>
                <a:schemeClr val="accent1"/>
              </a:buClr>
              <a:buSzPct val="130000"/>
              <a:buFont typeface="Arial" charset="0"/>
              <a:buChar char="•"/>
            </a:pPr>
            <a:r>
              <a:rPr lang="en-US" sz="1500">
                <a:solidFill>
                  <a:schemeClr val="bg1"/>
                </a:solidFill>
                <a:latin typeface="Arial Unicode MS" charset="0"/>
                <a:cs typeface="Arial Unicode MS" charset="0"/>
              </a:rPr>
              <a:t>Recognition from your industry peers</a:t>
            </a:r>
          </a:p>
          <a:p>
            <a:pPr algn="just" defTabSz="914400" eaLnBrk="1" hangingPunct="1">
              <a:spcBef>
                <a:spcPts val="1800"/>
              </a:spcBef>
              <a:buClr>
                <a:schemeClr val="accent1"/>
              </a:buClr>
              <a:buSzPct val="130000"/>
              <a:buFont typeface="Wingdings" charset="2"/>
              <a:buChar char="§"/>
            </a:pPr>
            <a:endParaRPr lang="en-US" sz="150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b="1" i="1">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500" b="1">
              <a:solidFill>
                <a:schemeClr val="bg1"/>
              </a:solidFill>
              <a:latin typeface="Arial Unicode MS" charset="0"/>
              <a:cs typeface="Arial Unicode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8619">
                                            <p:txEl>
                                              <p:pRg st="0" end="0"/>
                                            </p:txEl>
                                          </p:spTgt>
                                        </p:tgtEl>
                                        <p:attrNameLst>
                                          <p:attrName>style.visibility</p:attrName>
                                        </p:attrNameLst>
                                      </p:cBhvr>
                                      <p:to>
                                        <p:strVal val="visible"/>
                                      </p:to>
                                    </p:set>
                                    <p:anim calcmode="lin" valueType="num">
                                      <p:cBhvr additive="base">
                                        <p:cTn id="7" dur="1000" fill="hold"/>
                                        <p:tgtEl>
                                          <p:spTgt spid="6861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8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68619">
                                            <p:txEl>
                                              <p:pRg st="1" end="1"/>
                                            </p:txEl>
                                          </p:spTgt>
                                        </p:tgtEl>
                                        <p:attrNameLst>
                                          <p:attrName>style.visibility</p:attrName>
                                        </p:attrNameLst>
                                      </p:cBhvr>
                                      <p:to>
                                        <p:strVal val="visible"/>
                                      </p:to>
                                    </p:set>
                                    <p:anim calcmode="lin" valueType="num">
                                      <p:cBhvr additive="base">
                                        <p:cTn id="13" dur="1000" fill="hold"/>
                                        <p:tgtEl>
                                          <p:spTgt spid="68619">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8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68619">
                                            <p:txEl>
                                              <p:pRg st="2" end="2"/>
                                            </p:txEl>
                                          </p:spTgt>
                                        </p:tgtEl>
                                        <p:attrNameLst>
                                          <p:attrName>style.visibility</p:attrName>
                                        </p:attrNameLst>
                                      </p:cBhvr>
                                      <p:to>
                                        <p:strVal val="visible"/>
                                      </p:to>
                                    </p:set>
                                    <p:anim calcmode="lin" valueType="num">
                                      <p:cBhvr additive="base">
                                        <p:cTn id="19" dur="1000" fill="hold"/>
                                        <p:tgtEl>
                                          <p:spTgt spid="68619">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8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68619">
                                            <p:txEl>
                                              <p:pRg st="3" end="3"/>
                                            </p:txEl>
                                          </p:spTgt>
                                        </p:tgtEl>
                                        <p:attrNameLst>
                                          <p:attrName>style.visibility</p:attrName>
                                        </p:attrNameLst>
                                      </p:cBhvr>
                                      <p:to>
                                        <p:strVal val="visible"/>
                                      </p:to>
                                    </p:set>
                                    <p:anim calcmode="lin" valueType="num">
                                      <p:cBhvr additive="base">
                                        <p:cTn id="25" dur="1000" fill="hold"/>
                                        <p:tgtEl>
                                          <p:spTgt spid="68619">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86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68619">
                                            <p:txEl>
                                              <p:pRg st="4" end="4"/>
                                            </p:txEl>
                                          </p:spTgt>
                                        </p:tgtEl>
                                        <p:attrNameLst>
                                          <p:attrName>style.visibility</p:attrName>
                                        </p:attrNameLst>
                                      </p:cBhvr>
                                      <p:to>
                                        <p:strVal val="visible"/>
                                      </p:to>
                                    </p:set>
                                    <p:anim calcmode="lin" valueType="num">
                                      <p:cBhvr additive="base">
                                        <p:cTn id="31" dur="1000" fill="hold"/>
                                        <p:tgtEl>
                                          <p:spTgt spid="68619">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86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68619">
                                            <p:txEl>
                                              <p:pRg st="5" end="5"/>
                                            </p:txEl>
                                          </p:spTgt>
                                        </p:tgtEl>
                                        <p:attrNameLst>
                                          <p:attrName>style.visibility</p:attrName>
                                        </p:attrNameLst>
                                      </p:cBhvr>
                                      <p:to>
                                        <p:strVal val="visible"/>
                                      </p:to>
                                    </p:set>
                                    <p:anim calcmode="lin" valueType="num">
                                      <p:cBhvr additive="base">
                                        <p:cTn id="37" dur="1000" fill="hold"/>
                                        <p:tgtEl>
                                          <p:spTgt spid="68619">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86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68619">
                                            <p:txEl>
                                              <p:pRg st="6" end="6"/>
                                            </p:txEl>
                                          </p:spTgt>
                                        </p:tgtEl>
                                        <p:attrNameLst>
                                          <p:attrName>style.visibility</p:attrName>
                                        </p:attrNameLst>
                                      </p:cBhvr>
                                      <p:to>
                                        <p:strVal val="visible"/>
                                      </p:to>
                                    </p:set>
                                    <p:anim calcmode="lin" valueType="num">
                                      <p:cBhvr additive="base">
                                        <p:cTn id="43" dur="1000" fill="hold"/>
                                        <p:tgtEl>
                                          <p:spTgt spid="68619">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686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8" fill="hold" grpId="0" nodeType="clickEffect">
                                  <p:stCondLst>
                                    <p:cond delay="0"/>
                                  </p:stCondLst>
                                  <p:childTnLst>
                                    <p:set>
                                      <p:cBhvr>
                                        <p:cTn id="48" dur="1" fill="hold">
                                          <p:stCondLst>
                                            <p:cond delay="0"/>
                                          </p:stCondLst>
                                        </p:cTn>
                                        <p:tgtEl>
                                          <p:spTgt spid="68619">
                                            <p:txEl>
                                              <p:pRg st="7" end="7"/>
                                            </p:txEl>
                                          </p:spTgt>
                                        </p:tgtEl>
                                        <p:attrNameLst>
                                          <p:attrName>style.visibility</p:attrName>
                                        </p:attrNameLst>
                                      </p:cBhvr>
                                      <p:to>
                                        <p:strVal val="visible"/>
                                      </p:to>
                                    </p:set>
                                    <p:anim calcmode="lin" valueType="num">
                                      <p:cBhvr additive="base">
                                        <p:cTn id="49" dur="1000" fill="hold"/>
                                        <p:tgtEl>
                                          <p:spTgt spid="68619">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686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a:xfrm>
            <a:off x="3733800" y="1981200"/>
            <a:ext cx="4191000" cy="2057400"/>
          </a:xfrm>
        </p:spPr>
        <p:txBody>
          <a:bodyPr/>
          <a:lstStyle/>
          <a:p>
            <a:r>
              <a:rPr lang="en-US" sz="1800" i="1" smtClean="0">
                <a:ea typeface="ＭＳ Ｐゴシック" charset="-128"/>
              </a:rPr>
              <a:t>“you can design, create and build the most wonderful place in the world …… but it takes the people you employ to make the dream become a reality”</a:t>
            </a:r>
          </a:p>
        </p:txBody>
      </p:sp>
      <p:sp>
        <p:nvSpPr>
          <p:cNvPr id="11267" name="Text Placeholder 7"/>
          <p:cNvSpPr>
            <a:spLocks noGrp="1"/>
          </p:cNvSpPr>
          <p:nvPr>
            <p:ph type="body" idx="1"/>
          </p:nvPr>
        </p:nvSpPr>
        <p:spPr>
          <a:xfrm>
            <a:off x="5302250" y="4648200"/>
            <a:ext cx="2546350" cy="268288"/>
          </a:xfrm>
        </p:spPr>
        <p:txBody>
          <a:bodyPr/>
          <a:lstStyle/>
          <a:p>
            <a:pPr>
              <a:spcBef>
                <a:spcPct val="0"/>
              </a:spcBef>
              <a:buFont typeface="Wingdings" charset="2"/>
              <a:buNone/>
            </a:pPr>
            <a:r>
              <a:rPr lang="en-US" b="1" smtClean="0">
                <a:ea typeface="ＭＳ Ｐゴシック" charset="-128"/>
              </a:rPr>
              <a:t>Walt Disney</a:t>
            </a:r>
          </a:p>
        </p:txBody>
      </p:sp>
      <p:pic>
        <p:nvPicPr>
          <p:cNvPr id="112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257800"/>
            <a:ext cx="12303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1488" y="5257800"/>
            <a:ext cx="12303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3" name="Rounded Rectangle 12"/>
          <p:cNvSpPr/>
          <p:nvPr/>
        </p:nvSpPr>
        <p:spPr>
          <a:xfrm>
            <a:off x="6096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7" name="Rectangle 6"/>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9" name="Rectangle 8"/>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10" name="Rounded Rectangle 9"/>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000000"/>
              </a:solidFill>
              <a:latin typeface="News Gothic MT" charset="0"/>
            </a:endParaRPr>
          </a:p>
        </p:txBody>
      </p:sp>
      <p:sp>
        <p:nvSpPr>
          <p:cNvPr id="12" name="TextBox 6"/>
          <p:cNvSpPr txBox="1">
            <a:spLocks noChangeArrowheads="1"/>
          </p:cNvSpPr>
          <p:nvPr/>
        </p:nvSpPr>
        <p:spPr bwMode="auto">
          <a:xfrm>
            <a:off x="533400" y="333375"/>
            <a:ext cx="425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sz="2000">
                <a:solidFill>
                  <a:schemeClr val="bg1"/>
                </a:solidFill>
              </a:rPr>
              <a:t>NEXT STEP ACTIONS</a:t>
            </a:r>
          </a:p>
        </p:txBody>
      </p:sp>
      <p:sp>
        <p:nvSpPr>
          <p:cNvPr id="14" name="Content Placeholder 5"/>
          <p:cNvSpPr txBox="1">
            <a:spLocks/>
          </p:cNvSpPr>
          <p:nvPr/>
        </p:nvSpPr>
        <p:spPr bwMode="auto">
          <a:xfrm>
            <a:off x="747713" y="15240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800100" indent="-3429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600" dirty="0">
                <a:solidFill>
                  <a:schemeClr val="bg1"/>
                </a:solidFill>
                <a:latin typeface="Arial Unicode MS" charset="0"/>
                <a:cs typeface="Arial Unicode MS" charset="0"/>
              </a:rPr>
              <a:t>Some simple </a:t>
            </a:r>
            <a:r>
              <a:rPr lang="en-US" sz="1600" dirty="0" smtClean="0">
                <a:solidFill>
                  <a:schemeClr val="bg1"/>
                </a:solidFill>
                <a:latin typeface="Arial Unicode MS" charset="0"/>
                <a:cs typeface="Arial Unicode MS" charset="0"/>
              </a:rPr>
              <a:t>career prompts:</a:t>
            </a:r>
            <a:endParaRPr lang="en-US" sz="1600" dirty="0">
              <a:solidFill>
                <a:schemeClr val="bg1"/>
              </a:solidFill>
              <a:latin typeface="Arial Unicode MS" charset="0"/>
              <a:cs typeface="Arial Unicode MS" charset="0"/>
            </a:endParaRPr>
          </a:p>
          <a:p>
            <a:pPr algn="just" defTabSz="914400" eaLnBrk="1" hangingPunct="1">
              <a:buClr>
                <a:schemeClr val="accent1"/>
              </a:buClr>
              <a:buSzPct val="130000"/>
              <a:buFont typeface="Wingdings" charset="2"/>
              <a:buChar char="§"/>
            </a:pPr>
            <a:endParaRPr lang="en-US" sz="1600" dirty="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News Gothic MT" charset="0"/>
              <a:buAutoNum type="arabicPeriod"/>
            </a:pPr>
            <a:r>
              <a:rPr lang="en-US" sz="1600" dirty="0">
                <a:solidFill>
                  <a:schemeClr val="bg1"/>
                </a:solidFill>
                <a:latin typeface="Arial Unicode MS" charset="0"/>
                <a:cs typeface="Arial Unicode MS" charset="0"/>
              </a:rPr>
              <a:t>Do you have a clear vision of what it is you want</a:t>
            </a:r>
          </a:p>
          <a:p>
            <a:pPr lvl="1" algn="just" defTabSz="914400" eaLnBrk="1" hangingPunct="1">
              <a:spcBef>
                <a:spcPts val="1800"/>
              </a:spcBef>
              <a:buClr>
                <a:schemeClr val="accent1"/>
              </a:buClr>
              <a:buSzPct val="130000"/>
              <a:buFont typeface="News Gothic MT" charset="0"/>
              <a:buAutoNum type="arabicPeriod"/>
            </a:pPr>
            <a:r>
              <a:rPr lang="en-US" sz="1600" dirty="0">
                <a:solidFill>
                  <a:schemeClr val="bg1"/>
                </a:solidFill>
                <a:latin typeface="Arial Unicode MS" charset="0"/>
                <a:cs typeface="Arial Unicode MS" charset="0"/>
              </a:rPr>
              <a:t>Do you have the passion to inspire a future employer</a:t>
            </a:r>
          </a:p>
          <a:p>
            <a:pPr lvl="1" algn="just" defTabSz="914400" eaLnBrk="1" hangingPunct="1">
              <a:spcBef>
                <a:spcPts val="1800"/>
              </a:spcBef>
              <a:buClr>
                <a:schemeClr val="accent1"/>
              </a:buClr>
              <a:buSzPct val="130000"/>
              <a:buFont typeface="News Gothic MT" charset="0"/>
              <a:buAutoNum type="arabicPeriod"/>
            </a:pPr>
            <a:r>
              <a:rPr lang="en-US" sz="1600" dirty="0">
                <a:solidFill>
                  <a:schemeClr val="bg1"/>
                </a:solidFill>
                <a:latin typeface="Arial Unicode MS" charset="0"/>
                <a:cs typeface="Arial Unicode MS" charset="0"/>
              </a:rPr>
              <a:t>Do you have the commitment to see it through </a:t>
            </a:r>
          </a:p>
          <a:p>
            <a:pPr lvl="1" algn="just" defTabSz="914400" eaLnBrk="1" hangingPunct="1">
              <a:spcBef>
                <a:spcPts val="1800"/>
              </a:spcBef>
              <a:buClr>
                <a:schemeClr val="accent1"/>
              </a:buClr>
              <a:buSzPct val="130000"/>
              <a:buFont typeface="News Gothic MT" charset="0"/>
              <a:buAutoNum type="arabicPeriod"/>
            </a:pPr>
            <a:r>
              <a:rPr lang="en-US" sz="1600" dirty="0">
                <a:solidFill>
                  <a:schemeClr val="bg1"/>
                </a:solidFill>
                <a:latin typeface="Arial Unicode MS" charset="0"/>
                <a:cs typeface="Arial Unicode MS" charset="0"/>
              </a:rPr>
              <a:t>Are you prepared to change / learn new things along the way</a:t>
            </a:r>
          </a:p>
          <a:p>
            <a:pPr lvl="1" algn="just" defTabSz="914400" eaLnBrk="1" hangingPunct="1">
              <a:spcBef>
                <a:spcPts val="1800"/>
              </a:spcBef>
              <a:buClr>
                <a:schemeClr val="accent1"/>
              </a:buClr>
              <a:buSzPct val="130000"/>
              <a:buFont typeface="News Gothic MT" charset="0"/>
              <a:buAutoNum type="arabicPeriod"/>
            </a:pPr>
            <a:r>
              <a:rPr lang="en-US" sz="1600" dirty="0">
                <a:solidFill>
                  <a:schemeClr val="bg1"/>
                </a:solidFill>
                <a:latin typeface="Arial Unicode MS" charset="0"/>
                <a:cs typeface="Arial Unicode MS" charset="0"/>
              </a:rPr>
              <a:t>Will you be decisive when the opportunities do come along</a:t>
            </a:r>
          </a:p>
          <a:p>
            <a:pPr lvl="1" algn="just" defTabSz="914400" eaLnBrk="1" hangingPunct="1">
              <a:spcBef>
                <a:spcPts val="1800"/>
              </a:spcBef>
              <a:buClr>
                <a:schemeClr val="accent1"/>
              </a:buClr>
              <a:buSzPct val="130000"/>
              <a:buFont typeface="News Gothic MT" charset="0"/>
              <a:buAutoNum type="arabicPeriod"/>
            </a:pPr>
            <a:r>
              <a:rPr lang="en-US" sz="1600" dirty="0">
                <a:solidFill>
                  <a:schemeClr val="bg1"/>
                </a:solidFill>
                <a:latin typeface="Arial Unicode MS" charset="0"/>
                <a:cs typeface="Arial Unicode MS" charset="0"/>
              </a:rPr>
              <a:t>What Action will you take to make things happen</a:t>
            </a:r>
          </a:p>
          <a:p>
            <a:pPr lvl="1" algn="just" defTabSz="914400" eaLnBrk="1" hangingPunct="1">
              <a:spcBef>
                <a:spcPts val="1800"/>
              </a:spcBef>
              <a:buClr>
                <a:schemeClr val="accent1"/>
              </a:buClr>
              <a:buSzPct val="130000"/>
              <a:buFont typeface="News Gothic MT" charset="0"/>
              <a:buAutoNum type="arabicPeriod"/>
            </a:pPr>
            <a:r>
              <a:rPr lang="en-US" sz="1600" dirty="0">
                <a:solidFill>
                  <a:schemeClr val="bg1"/>
                </a:solidFill>
                <a:latin typeface="Arial Unicode MS" charset="0"/>
                <a:cs typeface="Arial Unicode MS" charset="0"/>
              </a:rPr>
              <a:t>Fun not work</a:t>
            </a:r>
          </a:p>
          <a:p>
            <a:pPr algn="just" defTabSz="914400" eaLnBrk="1" hangingPunct="1">
              <a:spcBef>
                <a:spcPts val="1800"/>
              </a:spcBef>
              <a:buClr>
                <a:schemeClr val="accent1"/>
              </a:buClr>
              <a:buSzPct val="130000"/>
              <a:buFont typeface="Wingdings" charset="2"/>
              <a:buChar char="§"/>
            </a:pPr>
            <a:endParaRPr lang="en-US" sz="1400" b="1" i="1" dirty="0">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400" b="1" dirty="0">
              <a:solidFill>
                <a:schemeClr val="bg1"/>
              </a:solidFill>
              <a:latin typeface="Arial Unicode MS" charset="0"/>
              <a:cs typeface="Arial Unicode MS" charset="0"/>
            </a:endParaRPr>
          </a:p>
        </p:txBody>
      </p:sp>
    </p:spTree>
    <p:extLst>
      <p:ext uri="{BB962C8B-B14F-4D97-AF65-F5344CB8AC3E}">
        <p14:creationId xmlns:p14="http://schemas.microsoft.com/office/powerpoint/2010/main" val="272002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10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10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10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10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10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10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grpId="0" nodeType="clickEffect">
                                  <p:stCondLst>
                                    <p:cond delay="0"/>
                                  </p:stCondLst>
                                  <p:childTnLst>
                                    <p:set>
                                      <p:cBhvr>
                                        <p:cTn id="48" dur="1" fill="hold">
                                          <p:stCondLst>
                                            <p:cond delay="0"/>
                                          </p:stCondLst>
                                        </p:cTn>
                                        <p:tgtEl>
                                          <p:spTgt spid="14">
                                            <p:txEl>
                                              <p:pRg st="8" end="8"/>
                                            </p:txEl>
                                          </p:spTgt>
                                        </p:tgtEl>
                                        <p:attrNameLst>
                                          <p:attrName>style.visibility</p:attrName>
                                        </p:attrNameLst>
                                      </p:cBhvr>
                                      <p:to>
                                        <p:strVal val="visible"/>
                                      </p:to>
                                    </p:set>
                                    <p:anim calcmode="lin" valueType="num">
                                      <p:cBhvr additive="base">
                                        <p:cTn id="49" dur="1000" fill="hold"/>
                                        <p:tgtEl>
                                          <p:spTgt spid="14">
                                            <p:txEl>
                                              <p:pRg st="8" end="8"/>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36872" name="Title 1"/>
          <p:cNvSpPr txBox="1">
            <a:spLocks/>
          </p:cNvSpPr>
          <p:nvPr/>
        </p:nvSpPr>
        <p:spPr bwMode="auto">
          <a:xfrm>
            <a:off x="533400" y="404813"/>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smtClean="0">
                <a:solidFill>
                  <a:schemeClr val="bg1"/>
                </a:solidFill>
                <a:latin typeface="News Gothic MT" charset="0"/>
              </a:rPr>
              <a:t>Last </a:t>
            </a:r>
            <a:r>
              <a:rPr lang="en-US" sz="1600" b="1" dirty="0">
                <a:solidFill>
                  <a:schemeClr val="bg1"/>
                </a:solidFill>
                <a:latin typeface="News Gothic MT" charset="0"/>
              </a:rPr>
              <a:t>bit of fun</a:t>
            </a: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08050"/>
            <a:ext cx="594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100263" y="4230688"/>
            <a:ext cx="496887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spcBef>
                <a:spcPct val="50000"/>
              </a:spcBef>
            </a:pPr>
            <a:r>
              <a:rPr lang="en-GB" sz="1600" b="1" dirty="0">
                <a:solidFill>
                  <a:srgbClr val="000000"/>
                </a:solidFill>
                <a:latin typeface="Verdana" charset="0"/>
              </a:rPr>
              <a:t>David Allen</a:t>
            </a:r>
          </a:p>
          <a:p>
            <a:pPr algn="ctr" defTabSz="914400" eaLnBrk="1" hangingPunct="1">
              <a:spcBef>
                <a:spcPct val="50000"/>
              </a:spcBef>
            </a:pPr>
            <a:r>
              <a:rPr lang="en-GB" sz="1600" dirty="0" smtClean="0">
                <a:solidFill>
                  <a:srgbClr val="000000"/>
                </a:solidFill>
                <a:latin typeface="Verdana" charset="0"/>
              </a:rPr>
              <a:t>Director </a:t>
            </a:r>
            <a:r>
              <a:rPr lang="en-GB" sz="1600" dirty="0">
                <a:solidFill>
                  <a:srgbClr val="000000"/>
                </a:solidFill>
                <a:latin typeface="Verdana" charset="0"/>
              </a:rPr>
              <a:t>of Scotland – People 1</a:t>
            </a:r>
            <a:r>
              <a:rPr lang="en-GB" sz="1600" baseline="30000" dirty="0">
                <a:solidFill>
                  <a:srgbClr val="000000"/>
                </a:solidFill>
                <a:latin typeface="Verdana" charset="0"/>
              </a:rPr>
              <a:t>st</a:t>
            </a:r>
            <a:r>
              <a:rPr lang="en-GB" sz="1600" dirty="0">
                <a:solidFill>
                  <a:srgbClr val="000000"/>
                </a:solidFill>
                <a:latin typeface="Verdana" charset="0"/>
              </a:rPr>
              <a:t> </a:t>
            </a:r>
          </a:p>
          <a:p>
            <a:pPr algn="ctr" defTabSz="914400" eaLnBrk="1" hangingPunct="1">
              <a:spcBef>
                <a:spcPct val="50000"/>
              </a:spcBef>
            </a:pPr>
            <a:endParaRPr lang="en-GB" sz="1600" dirty="0">
              <a:solidFill>
                <a:srgbClr val="000000"/>
              </a:solidFill>
              <a:latin typeface="Verdana" charset="0"/>
            </a:endParaRPr>
          </a:p>
          <a:p>
            <a:pPr algn="ctr" defTabSz="914400" eaLnBrk="1" hangingPunct="1">
              <a:spcBef>
                <a:spcPct val="50000"/>
              </a:spcBef>
            </a:pPr>
            <a:r>
              <a:rPr lang="en-GB" sz="1600" dirty="0">
                <a:solidFill>
                  <a:srgbClr val="000000"/>
                </a:solidFill>
                <a:latin typeface="Verdana" charset="0"/>
              </a:rPr>
              <a:t>07920 870 528</a:t>
            </a:r>
          </a:p>
          <a:p>
            <a:pPr algn="ctr" defTabSz="914400" eaLnBrk="1" hangingPunct="1">
              <a:spcBef>
                <a:spcPct val="50000"/>
              </a:spcBef>
            </a:pPr>
            <a:r>
              <a:rPr lang="en-GB" sz="1600" dirty="0">
                <a:solidFill>
                  <a:srgbClr val="000000"/>
                </a:solidFill>
                <a:latin typeface="Verdana" charset="0"/>
              </a:rPr>
              <a:t>david.allen@people1st.co.uk</a:t>
            </a:r>
          </a:p>
          <a:p>
            <a:pPr algn="just" defTabSz="914400" eaLnBrk="1" hangingPunct="1">
              <a:spcBef>
                <a:spcPct val="50000"/>
              </a:spcBef>
            </a:pPr>
            <a:endParaRPr lang="en-GB" sz="1600" dirty="0">
              <a:solidFill>
                <a:srgbClr val="000000"/>
              </a:solidFill>
              <a:latin typeface="Verdana" charset="0"/>
            </a:endParaRPr>
          </a:p>
        </p:txBody>
      </p:sp>
      <p:sp>
        <p:nvSpPr>
          <p:cNvPr id="37891" name="Text Box 2"/>
          <p:cNvSpPr txBox="1">
            <a:spLocks noChangeArrowheads="1"/>
          </p:cNvSpPr>
          <p:nvPr/>
        </p:nvSpPr>
        <p:spPr bwMode="auto">
          <a:xfrm>
            <a:off x="1955800" y="1260475"/>
            <a:ext cx="528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spcBef>
                <a:spcPct val="50000"/>
              </a:spcBef>
            </a:pPr>
            <a:r>
              <a:rPr lang="en-GB" sz="3600">
                <a:solidFill>
                  <a:srgbClr val="000000"/>
                </a:solidFill>
                <a:latin typeface="Arial Narrow" charset="0"/>
              </a:rPr>
              <a:t>Thank you for listening !!!</a:t>
            </a:r>
          </a:p>
        </p:txBody>
      </p:sp>
      <p:pic>
        <p:nvPicPr>
          <p:cNvPr id="37892" name="Picture 13" descr="People1st-colour(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325" y="2124075"/>
            <a:ext cx="295275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2296" name="Title 1"/>
          <p:cNvSpPr txBox="1">
            <a:spLocks/>
          </p:cNvSpPr>
          <p:nvPr/>
        </p:nvSpPr>
        <p:spPr bwMode="auto">
          <a:xfrm>
            <a:off x="539750" y="612304"/>
            <a:ext cx="288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Finding the right job !!!</a:t>
            </a: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44043" name="Content Placeholder 5"/>
          <p:cNvSpPr txBox="1">
            <a:spLocks/>
          </p:cNvSpPr>
          <p:nvPr/>
        </p:nvSpPr>
        <p:spPr bwMode="auto">
          <a:xfrm>
            <a:off x="747713" y="17526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685800" indent="-2286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500" dirty="0">
                <a:solidFill>
                  <a:schemeClr val="bg1"/>
                </a:solidFill>
                <a:latin typeface="Arial Unicode MS" charset="0"/>
                <a:cs typeface="Arial Unicode MS" charset="0"/>
              </a:rPr>
              <a:t>With high unemployment </a:t>
            </a:r>
            <a:r>
              <a:rPr lang="en-US" sz="1500" dirty="0" smtClean="0">
                <a:solidFill>
                  <a:schemeClr val="bg1"/>
                </a:solidFill>
                <a:latin typeface="Arial Unicode MS" charset="0"/>
                <a:cs typeface="Arial Unicode MS" charset="0"/>
              </a:rPr>
              <a:t>and a </a:t>
            </a:r>
            <a:r>
              <a:rPr lang="en-US" sz="1500" dirty="0">
                <a:solidFill>
                  <a:schemeClr val="bg1"/>
                </a:solidFill>
                <a:latin typeface="Arial Unicode MS" charset="0"/>
                <a:cs typeface="Arial Unicode MS" charset="0"/>
              </a:rPr>
              <a:t>continuing </a:t>
            </a:r>
            <a:r>
              <a:rPr lang="en-US" sz="1500" dirty="0" smtClean="0">
                <a:solidFill>
                  <a:schemeClr val="bg1"/>
                </a:solidFill>
                <a:latin typeface="Arial Unicode MS" charset="0"/>
                <a:cs typeface="Arial Unicode MS" charset="0"/>
              </a:rPr>
              <a:t>downturn </a:t>
            </a:r>
            <a:r>
              <a:rPr lang="en-US" sz="1500" dirty="0" smtClean="0">
                <a:solidFill>
                  <a:schemeClr val="bg1"/>
                </a:solidFill>
                <a:latin typeface="Arial Unicode MS" charset="0"/>
                <a:cs typeface="Arial Unicode MS" charset="0"/>
              </a:rPr>
              <a:t>in global </a:t>
            </a:r>
            <a:r>
              <a:rPr lang="en-US" sz="1500" dirty="0" smtClean="0">
                <a:solidFill>
                  <a:schemeClr val="bg1"/>
                </a:solidFill>
                <a:latin typeface="Arial Unicode MS" charset="0"/>
                <a:cs typeface="Arial Unicode MS" charset="0"/>
              </a:rPr>
              <a:t>economic growth, </a:t>
            </a:r>
            <a:r>
              <a:rPr lang="en-US" sz="1500" dirty="0">
                <a:solidFill>
                  <a:schemeClr val="bg1"/>
                </a:solidFill>
                <a:latin typeface="Arial Unicode MS" charset="0"/>
                <a:cs typeface="Arial Unicode MS" charset="0"/>
              </a:rPr>
              <a:t>the demand for jobs is not currently being met by the supply of new opportunities.  </a:t>
            </a:r>
          </a:p>
          <a:p>
            <a:pPr algn="just" defTabSz="914400" eaLnBrk="1" hangingPunct="1">
              <a:spcBef>
                <a:spcPts val="1800"/>
              </a:spcBef>
              <a:buClr>
                <a:schemeClr val="accent1"/>
              </a:buClr>
              <a:buSzPct val="130000"/>
            </a:pPr>
            <a:r>
              <a:rPr lang="en-US" sz="1500" dirty="0">
                <a:solidFill>
                  <a:schemeClr val="bg1"/>
                </a:solidFill>
                <a:latin typeface="Arial Unicode MS" charset="0"/>
                <a:cs typeface="Arial Unicode MS" charset="0"/>
              </a:rPr>
              <a:t>	This means that;</a:t>
            </a: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The employer </a:t>
            </a:r>
            <a:r>
              <a:rPr lang="en-US" sz="1500" dirty="0" smtClean="0">
                <a:solidFill>
                  <a:schemeClr val="bg1"/>
                </a:solidFill>
                <a:latin typeface="Arial Unicode MS" charset="0"/>
                <a:cs typeface="Arial Unicode MS" charset="0"/>
              </a:rPr>
              <a:t>has </a:t>
            </a:r>
            <a:r>
              <a:rPr lang="en-US" sz="1500" dirty="0">
                <a:solidFill>
                  <a:schemeClr val="bg1"/>
                </a:solidFill>
                <a:latin typeface="Arial Unicode MS" charset="0"/>
                <a:cs typeface="Arial Unicode MS" charset="0"/>
              </a:rPr>
              <a:t>a much greater choice of candidate to choose from. (Average 16 applicants per job advertised)</a:t>
            </a: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Employers are setting much higher expectations of the standards they expect from potential candidates.</a:t>
            </a:r>
          </a:p>
          <a:p>
            <a:pPr lvl="1" algn="just" defTabSz="914400" eaLnBrk="1" hangingPunct="1">
              <a:spcBef>
                <a:spcPts val="1800"/>
              </a:spcBef>
              <a:buClr>
                <a:schemeClr val="accent1"/>
              </a:buClr>
              <a:buSzPct val="130000"/>
              <a:buFont typeface="Arial" charset="0"/>
              <a:buChar char="•"/>
            </a:pPr>
            <a:r>
              <a:rPr lang="en-US" sz="1500" b="1" u="sng" dirty="0">
                <a:solidFill>
                  <a:srgbClr val="FFC000"/>
                </a:solidFill>
                <a:effectLst>
                  <a:outerShdw blurRad="38100" dist="38100" dir="2700000" algn="tl">
                    <a:srgbClr val="000000">
                      <a:alpha val="43137"/>
                    </a:srgbClr>
                  </a:outerShdw>
                </a:effectLst>
                <a:latin typeface="Arial Unicode MS" charset="0"/>
                <a:cs typeface="Arial Unicode MS" charset="0"/>
              </a:rPr>
              <a:t>YOU NEED TO STAND OUT FROM THE CROWD WHEN APLLYING FOR A JOB </a:t>
            </a:r>
            <a:endParaRPr lang="en-US" sz="1500" b="1" dirty="0">
              <a:solidFill>
                <a:srgbClr val="FFC000"/>
              </a:solidFill>
              <a:effectLst>
                <a:outerShdw blurRad="38100" dist="38100" dir="2700000" algn="tl">
                  <a:srgbClr val="000000">
                    <a:alpha val="43137"/>
                  </a:srgbClr>
                </a:outerShdw>
              </a:effectLst>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r>
              <a:rPr lang="en-US" sz="1500" dirty="0">
                <a:solidFill>
                  <a:schemeClr val="bg1"/>
                </a:solidFill>
                <a:latin typeface="Arial Unicode MS" charset="0"/>
                <a:cs typeface="Arial Unicode MS" charset="0"/>
              </a:rPr>
              <a:t>Survival of the fittest.</a:t>
            </a:r>
          </a:p>
          <a:p>
            <a:pPr lvl="1" algn="just" defTabSz="914400" eaLnBrk="1" hangingPunct="1">
              <a:spcBef>
                <a:spcPts val="1800"/>
              </a:spcBef>
              <a:buClr>
                <a:schemeClr val="accent1"/>
              </a:buClr>
              <a:buSzPct val="130000"/>
              <a:buFont typeface="Arial" charset="0"/>
              <a:buChar char="•"/>
            </a:pPr>
            <a:endParaRPr lang="en-US" sz="1500" dirty="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dirty="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b="1" i="1" dirty="0">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500" b="1" dirty="0">
              <a:solidFill>
                <a:schemeClr val="bg1"/>
              </a:solidFill>
              <a:latin typeface="Arial Unicode MS" charset="0"/>
              <a:cs typeface="Arial Unicode M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4043">
                                            <p:txEl>
                                              <p:pRg st="0" end="0"/>
                                            </p:txEl>
                                          </p:spTgt>
                                        </p:tgtEl>
                                        <p:attrNameLst>
                                          <p:attrName>style.visibility</p:attrName>
                                        </p:attrNameLst>
                                      </p:cBhvr>
                                      <p:to>
                                        <p:strVal val="visible"/>
                                      </p:to>
                                    </p:set>
                                    <p:anim calcmode="lin" valueType="num">
                                      <p:cBhvr additive="base">
                                        <p:cTn id="7" dur="1000" fill="hold"/>
                                        <p:tgtEl>
                                          <p:spTgt spid="440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4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4043">
                                            <p:txEl>
                                              <p:pRg st="1" end="1"/>
                                            </p:txEl>
                                          </p:spTgt>
                                        </p:tgtEl>
                                        <p:attrNameLst>
                                          <p:attrName>style.visibility</p:attrName>
                                        </p:attrNameLst>
                                      </p:cBhvr>
                                      <p:to>
                                        <p:strVal val="visible"/>
                                      </p:to>
                                    </p:set>
                                    <p:anim calcmode="lin" valueType="num">
                                      <p:cBhvr additive="base">
                                        <p:cTn id="13" dur="1000" fill="hold"/>
                                        <p:tgtEl>
                                          <p:spTgt spid="440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4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44043">
                                            <p:txEl>
                                              <p:pRg st="2" end="2"/>
                                            </p:txEl>
                                          </p:spTgt>
                                        </p:tgtEl>
                                        <p:attrNameLst>
                                          <p:attrName>style.visibility</p:attrName>
                                        </p:attrNameLst>
                                      </p:cBhvr>
                                      <p:to>
                                        <p:strVal val="visible"/>
                                      </p:to>
                                    </p:set>
                                    <p:anim calcmode="lin" valueType="num">
                                      <p:cBhvr additive="base">
                                        <p:cTn id="19" dur="1000" fill="hold"/>
                                        <p:tgtEl>
                                          <p:spTgt spid="440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4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44043">
                                            <p:txEl>
                                              <p:pRg st="3" end="3"/>
                                            </p:txEl>
                                          </p:spTgt>
                                        </p:tgtEl>
                                        <p:attrNameLst>
                                          <p:attrName>style.visibility</p:attrName>
                                        </p:attrNameLst>
                                      </p:cBhvr>
                                      <p:to>
                                        <p:strVal val="visible"/>
                                      </p:to>
                                    </p:set>
                                    <p:anim calcmode="lin" valueType="num">
                                      <p:cBhvr additive="base">
                                        <p:cTn id="25" dur="1000" fill="hold"/>
                                        <p:tgtEl>
                                          <p:spTgt spid="440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4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44043">
                                            <p:txEl>
                                              <p:pRg st="4" end="4"/>
                                            </p:txEl>
                                          </p:spTgt>
                                        </p:tgtEl>
                                        <p:attrNameLst>
                                          <p:attrName>style.visibility</p:attrName>
                                        </p:attrNameLst>
                                      </p:cBhvr>
                                      <p:to>
                                        <p:strVal val="visible"/>
                                      </p:to>
                                    </p:set>
                                    <p:anim calcmode="lin" valueType="num">
                                      <p:cBhvr additive="base">
                                        <p:cTn id="31" dur="1000" fill="hold"/>
                                        <p:tgtEl>
                                          <p:spTgt spid="4404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4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44043">
                                            <p:txEl>
                                              <p:pRg st="5" end="5"/>
                                            </p:txEl>
                                          </p:spTgt>
                                        </p:tgtEl>
                                        <p:attrNameLst>
                                          <p:attrName>style.visibility</p:attrName>
                                        </p:attrNameLst>
                                      </p:cBhvr>
                                      <p:to>
                                        <p:strVal val="visible"/>
                                      </p:to>
                                    </p:set>
                                    <p:anim calcmode="lin" valueType="num">
                                      <p:cBhvr additive="base">
                                        <p:cTn id="37" dur="1000" fill="hold"/>
                                        <p:tgtEl>
                                          <p:spTgt spid="4404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440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44043" name="Content Placeholder 5"/>
          <p:cNvSpPr txBox="1">
            <a:spLocks/>
          </p:cNvSpPr>
          <p:nvPr/>
        </p:nvSpPr>
        <p:spPr bwMode="auto">
          <a:xfrm>
            <a:off x="747713" y="1828800"/>
            <a:ext cx="75580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128"/>
              </a:defRPr>
            </a:lvl1pPr>
            <a:lvl2pPr marL="685800" indent="-22860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defTabSz="914400" eaLnBrk="1" hangingPunct="1">
              <a:spcBef>
                <a:spcPts val="1800"/>
              </a:spcBef>
              <a:buClr>
                <a:schemeClr val="accent1"/>
              </a:buClr>
              <a:buSzPct val="130000"/>
              <a:buFont typeface="Wingdings" charset="2"/>
              <a:buChar char="§"/>
            </a:pPr>
            <a:r>
              <a:rPr lang="en-US" sz="1500">
                <a:solidFill>
                  <a:schemeClr val="bg1"/>
                </a:solidFill>
                <a:latin typeface="Arial Unicode MS" charset="0"/>
                <a:cs typeface="Arial Unicode MS" charset="0"/>
              </a:rPr>
              <a:t>Have you ever visited a restaurant and been totally amazed at how great the service was?</a:t>
            </a:r>
          </a:p>
          <a:p>
            <a:pPr algn="just" defTabSz="914400" eaLnBrk="1" hangingPunct="1">
              <a:spcBef>
                <a:spcPts val="1800"/>
              </a:spcBef>
              <a:buClr>
                <a:schemeClr val="accent1"/>
              </a:buClr>
              <a:buSzPct val="130000"/>
              <a:buFont typeface="Wingdings" charset="2"/>
              <a:buChar char="§"/>
            </a:pPr>
            <a:r>
              <a:rPr lang="en-US" sz="1500">
                <a:solidFill>
                  <a:schemeClr val="bg1"/>
                </a:solidFill>
                <a:latin typeface="Arial Unicode MS" charset="0"/>
                <a:cs typeface="Arial Unicode MS" charset="0"/>
              </a:rPr>
              <a:t>Have you ever bought something online and been impressed with how easy it was to order your item / how simple it was to pay and how quickly you received your goods?</a:t>
            </a:r>
          </a:p>
          <a:p>
            <a:pPr algn="just" defTabSz="914400" eaLnBrk="1" hangingPunct="1">
              <a:spcBef>
                <a:spcPts val="1800"/>
              </a:spcBef>
              <a:buClr>
                <a:schemeClr val="accent1"/>
              </a:buClr>
              <a:buSzPct val="130000"/>
              <a:buFont typeface="Wingdings" charset="2"/>
              <a:buChar char="§"/>
            </a:pPr>
            <a:r>
              <a:rPr lang="en-US" sz="1500">
                <a:solidFill>
                  <a:schemeClr val="bg1"/>
                </a:solidFill>
                <a:latin typeface="Arial Unicode MS" charset="0"/>
                <a:cs typeface="Arial Unicode MS" charset="0"/>
              </a:rPr>
              <a:t>Have you ever gone out and bought a new mobile phone and been impressed by its quality, design and functionality?</a:t>
            </a:r>
          </a:p>
          <a:p>
            <a:pPr algn="just" defTabSz="914400" eaLnBrk="1" hangingPunct="1">
              <a:spcBef>
                <a:spcPts val="1800"/>
              </a:spcBef>
              <a:buClr>
                <a:schemeClr val="accent1"/>
              </a:buClr>
              <a:buSzPct val="130000"/>
              <a:buFont typeface="Wingdings" charset="2"/>
              <a:buChar char="§"/>
            </a:pPr>
            <a:endParaRPr lang="en-US" sz="1500">
              <a:solidFill>
                <a:schemeClr val="bg1"/>
              </a:solidFill>
              <a:latin typeface="Arial Unicode MS" charset="0"/>
              <a:cs typeface="Arial Unicode MS" charset="0"/>
            </a:endParaRPr>
          </a:p>
          <a:p>
            <a:pPr lvl="1" algn="just" defTabSz="914400" eaLnBrk="1" hangingPunct="1">
              <a:spcBef>
                <a:spcPts val="1800"/>
              </a:spcBef>
              <a:buClr>
                <a:schemeClr val="accent1"/>
              </a:buClr>
              <a:buSzPct val="130000"/>
              <a:buFont typeface="Arial" charset="0"/>
              <a:buChar char="•"/>
            </a:pPr>
            <a:endParaRPr lang="en-US" sz="150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a:solidFill>
                <a:schemeClr val="bg1"/>
              </a:solidFill>
              <a:latin typeface="Arial Unicode MS" charset="0"/>
              <a:cs typeface="Arial Unicode MS" charset="0"/>
            </a:endParaRPr>
          </a:p>
          <a:p>
            <a:pPr algn="just" defTabSz="914400" eaLnBrk="1" hangingPunct="1">
              <a:spcBef>
                <a:spcPts val="1800"/>
              </a:spcBef>
              <a:buClr>
                <a:schemeClr val="accent1"/>
              </a:buClr>
              <a:buSzPct val="130000"/>
              <a:buFont typeface="Wingdings" charset="2"/>
              <a:buChar char="§"/>
            </a:pPr>
            <a:endParaRPr lang="en-US" sz="1500" b="1" i="1">
              <a:solidFill>
                <a:schemeClr val="bg1"/>
              </a:solidFill>
              <a:latin typeface="Arial Unicode MS" charset="0"/>
              <a:cs typeface="Arial Unicode MS" charset="0"/>
            </a:endParaRPr>
          </a:p>
          <a:p>
            <a:pPr defTabSz="914400" eaLnBrk="1" hangingPunct="1">
              <a:spcBef>
                <a:spcPts val="1800"/>
              </a:spcBef>
              <a:buClr>
                <a:schemeClr val="accent1"/>
              </a:buClr>
              <a:buSzPct val="130000"/>
              <a:buFont typeface="Wingdings" charset="2"/>
              <a:buChar char="§"/>
            </a:pPr>
            <a:endParaRPr lang="en-US" sz="1500" b="1">
              <a:solidFill>
                <a:schemeClr val="bg1"/>
              </a:solidFill>
              <a:latin typeface="Arial Unicode MS" charset="0"/>
              <a:cs typeface="Arial Unicode MS" charset="0"/>
            </a:endParaRPr>
          </a:p>
        </p:txBody>
      </p:sp>
      <p:sp>
        <p:nvSpPr>
          <p:cNvPr id="7" name="Text Box 9"/>
          <p:cNvSpPr txBox="1">
            <a:spLocks noChangeArrowheads="1"/>
          </p:cNvSpPr>
          <p:nvPr/>
        </p:nvSpPr>
        <p:spPr bwMode="auto">
          <a:xfrm>
            <a:off x="914400" y="4495800"/>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spcBef>
                <a:spcPct val="50000"/>
              </a:spcBef>
            </a:pPr>
            <a:r>
              <a:rPr lang="en-GB" b="1" dirty="0">
                <a:solidFill>
                  <a:schemeClr val="bg1"/>
                </a:solidFill>
                <a:latin typeface="Arial Unicode MS" charset="0"/>
                <a:cs typeface="Arial Unicode MS" charset="0"/>
              </a:rPr>
              <a:t>If you have answered</a:t>
            </a:r>
            <a:r>
              <a:rPr lang="en-GB" b="1" dirty="0">
                <a:solidFill>
                  <a:srgbClr val="FF0000"/>
                </a:solidFill>
                <a:latin typeface="Arial Unicode MS" charset="0"/>
                <a:cs typeface="Arial Unicode MS" charset="0"/>
              </a:rPr>
              <a:t> </a:t>
            </a:r>
            <a:r>
              <a:rPr lang="en-GB" b="1" u="sng" dirty="0">
                <a:solidFill>
                  <a:srgbClr val="FF0000"/>
                </a:solidFill>
                <a:latin typeface="Arial Unicode MS" charset="0"/>
                <a:cs typeface="Arial Unicode MS" charset="0"/>
              </a:rPr>
              <a:t>YES</a:t>
            </a:r>
            <a:r>
              <a:rPr lang="en-GB" b="1" dirty="0">
                <a:solidFill>
                  <a:srgbClr val="FF0000"/>
                </a:solidFill>
                <a:latin typeface="Arial Unicode MS" charset="0"/>
                <a:cs typeface="Arial Unicode MS" charset="0"/>
              </a:rPr>
              <a:t> </a:t>
            </a:r>
            <a:r>
              <a:rPr lang="en-GB" b="1" dirty="0">
                <a:solidFill>
                  <a:schemeClr val="bg1"/>
                </a:solidFill>
                <a:latin typeface="Arial Unicode MS" charset="0"/>
                <a:cs typeface="Arial Unicode MS" charset="0"/>
              </a:rPr>
              <a:t>to any of those questions, then consider the following;</a:t>
            </a:r>
          </a:p>
        </p:txBody>
      </p:sp>
      <p:sp>
        <p:nvSpPr>
          <p:cNvPr id="9" name="Title 1"/>
          <p:cNvSpPr txBox="1">
            <a:spLocks/>
          </p:cNvSpPr>
          <p:nvPr/>
        </p:nvSpPr>
        <p:spPr bwMode="auto">
          <a:xfrm>
            <a:off x="539750" y="612304"/>
            <a:ext cx="288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Finding the right job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4043">
                                            <p:txEl>
                                              <p:pRg st="0" end="0"/>
                                            </p:txEl>
                                          </p:spTgt>
                                        </p:tgtEl>
                                        <p:attrNameLst>
                                          <p:attrName>style.visibility</p:attrName>
                                        </p:attrNameLst>
                                      </p:cBhvr>
                                      <p:to>
                                        <p:strVal val="visible"/>
                                      </p:to>
                                    </p:set>
                                    <p:anim calcmode="lin" valueType="num">
                                      <p:cBhvr additive="base">
                                        <p:cTn id="7" dur="1000" fill="hold"/>
                                        <p:tgtEl>
                                          <p:spTgt spid="440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4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4043">
                                            <p:txEl>
                                              <p:pRg st="1" end="1"/>
                                            </p:txEl>
                                          </p:spTgt>
                                        </p:tgtEl>
                                        <p:attrNameLst>
                                          <p:attrName>style.visibility</p:attrName>
                                        </p:attrNameLst>
                                      </p:cBhvr>
                                      <p:to>
                                        <p:strVal val="visible"/>
                                      </p:to>
                                    </p:set>
                                    <p:anim calcmode="lin" valueType="num">
                                      <p:cBhvr additive="base">
                                        <p:cTn id="13" dur="1000" fill="hold"/>
                                        <p:tgtEl>
                                          <p:spTgt spid="440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4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44043">
                                            <p:txEl>
                                              <p:pRg st="2" end="2"/>
                                            </p:txEl>
                                          </p:spTgt>
                                        </p:tgtEl>
                                        <p:attrNameLst>
                                          <p:attrName>style.visibility</p:attrName>
                                        </p:attrNameLst>
                                      </p:cBhvr>
                                      <p:to>
                                        <p:strVal val="visible"/>
                                      </p:to>
                                    </p:set>
                                    <p:anim calcmode="lin" valueType="num">
                                      <p:cBhvr additive="base">
                                        <p:cTn id="19" dur="1000" fill="hold"/>
                                        <p:tgtEl>
                                          <p:spTgt spid="440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4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build="p" bldLvl="2"/>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54876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9" name="Rectangle 8"/>
          <p:cNvSpPr>
            <a:spLocks noChangeArrowheads="1"/>
          </p:cNvSpPr>
          <p:nvPr/>
        </p:nvSpPr>
        <p:spPr bwMode="auto">
          <a:xfrm>
            <a:off x="914400" y="1798638"/>
            <a:ext cx="7391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defTabSz="914400">
              <a:spcBef>
                <a:spcPct val="50000"/>
              </a:spcBef>
              <a:buFontTx/>
              <a:buAutoNum type="arabicPeriod"/>
            </a:pPr>
            <a:r>
              <a:rPr lang="en-GB" sz="1600" b="1" dirty="0">
                <a:solidFill>
                  <a:schemeClr val="bg1"/>
                </a:solidFill>
                <a:latin typeface="Arial Unicode MS" charset="0"/>
                <a:cs typeface="Arial Unicode MS" charset="0"/>
              </a:rPr>
              <a:t>How many times have you gone back and used that company again?</a:t>
            </a:r>
          </a:p>
          <a:p>
            <a:pPr marL="457200" indent="-457200" algn="just" defTabSz="914400">
              <a:spcBef>
                <a:spcPct val="50000"/>
              </a:spcBef>
              <a:buFontTx/>
              <a:buAutoNum type="arabicPeriod"/>
            </a:pPr>
            <a:endParaRPr lang="en-GB" sz="1600" b="1" dirty="0">
              <a:solidFill>
                <a:schemeClr val="bg1"/>
              </a:solidFill>
              <a:latin typeface="Arial Unicode MS" charset="0"/>
              <a:cs typeface="Arial Unicode MS" charset="0"/>
            </a:endParaRPr>
          </a:p>
          <a:p>
            <a:pPr marL="457200" indent="-457200" algn="just" defTabSz="914400">
              <a:spcBef>
                <a:spcPct val="50000"/>
              </a:spcBef>
              <a:buFontTx/>
              <a:buAutoNum type="arabicPeriod"/>
            </a:pPr>
            <a:r>
              <a:rPr lang="en-GB" sz="1600" b="1" dirty="0">
                <a:solidFill>
                  <a:schemeClr val="bg1"/>
                </a:solidFill>
                <a:latin typeface="Arial Unicode MS" charset="0"/>
                <a:cs typeface="Arial Unicode MS" charset="0"/>
              </a:rPr>
              <a:t>How many people have you told about your </a:t>
            </a:r>
            <a:r>
              <a:rPr lang="en-GB" sz="1600" b="1" dirty="0" smtClean="0">
                <a:solidFill>
                  <a:schemeClr val="bg1"/>
                </a:solidFill>
                <a:latin typeface="Arial Unicode MS" charset="0"/>
                <a:cs typeface="Arial Unicode MS" charset="0"/>
              </a:rPr>
              <a:t>experience (social media) ?</a:t>
            </a:r>
            <a:endParaRPr lang="en-GB" sz="1600" b="1" dirty="0">
              <a:solidFill>
                <a:schemeClr val="bg1"/>
              </a:solidFill>
              <a:latin typeface="Arial Unicode MS" charset="0"/>
              <a:cs typeface="Arial Unicode MS" charset="0"/>
            </a:endParaRPr>
          </a:p>
          <a:p>
            <a:pPr marL="457200" indent="-457200" algn="just" defTabSz="914400">
              <a:spcBef>
                <a:spcPct val="50000"/>
              </a:spcBef>
              <a:buFontTx/>
              <a:buAutoNum type="arabicPeriod"/>
            </a:pPr>
            <a:endParaRPr lang="en-GB" sz="1600" b="1" dirty="0">
              <a:solidFill>
                <a:schemeClr val="bg1"/>
              </a:solidFill>
              <a:latin typeface="Arial Unicode MS" charset="0"/>
              <a:cs typeface="Arial Unicode MS" charset="0"/>
            </a:endParaRPr>
          </a:p>
          <a:p>
            <a:pPr marL="457200" indent="-457200" algn="just" defTabSz="914400">
              <a:spcBef>
                <a:spcPct val="50000"/>
              </a:spcBef>
              <a:buFontTx/>
              <a:buAutoNum type="arabicPeriod"/>
            </a:pPr>
            <a:r>
              <a:rPr lang="en-GB" sz="1600" b="1" dirty="0">
                <a:solidFill>
                  <a:schemeClr val="bg1"/>
                </a:solidFill>
                <a:latin typeface="Arial Unicode MS" charset="0"/>
                <a:cs typeface="Arial Unicode MS" charset="0"/>
              </a:rPr>
              <a:t>Have you ever thought about what makes that company stand out?</a:t>
            </a:r>
          </a:p>
        </p:txBody>
      </p:sp>
      <p:sp>
        <p:nvSpPr>
          <p:cNvPr id="10" name="Rectangle 12"/>
          <p:cNvSpPr>
            <a:spLocks noChangeArrowheads="1"/>
          </p:cNvSpPr>
          <p:nvPr/>
        </p:nvSpPr>
        <p:spPr bwMode="auto">
          <a:xfrm>
            <a:off x="909638" y="4130675"/>
            <a:ext cx="747236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spcBef>
                <a:spcPct val="50000"/>
              </a:spcBef>
            </a:pPr>
            <a:r>
              <a:rPr lang="en-GB" sz="1600" b="1" dirty="0">
                <a:solidFill>
                  <a:schemeClr val="bg1"/>
                </a:solidFill>
                <a:latin typeface="Arial Unicode MS" charset="0"/>
                <a:cs typeface="Arial Unicode MS" charset="0"/>
              </a:rPr>
              <a:t>In a world of competition and unlimited choice, as consumers we hold complete power over where and how we spend our money.  </a:t>
            </a:r>
          </a:p>
          <a:p>
            <a:pPr algn="ctr" defTabSz="914400">
              <a:spcBef>
                <a:spcPct val="50000"/>
              </a:spcBef>
            </a:pPr>
            <a:endParaRPr lang="en-GB" sz="1600" b="1" dirty="0">
              <a:solidFill>
                <a:schemeClr val="bg1"/>
              </a:solidFill>
              <a:latin typeface="Arial Unicode MS" charset="0"/>
              <a:cs typeface="Arial Unicode MS" charset="0"/>
            </a:endParaRPr>
          </a:p>
          <a:p>
            <a:pPr algn="ctr" defTabSz="914400">
              <a:spcBef>
                <a:spcPct val="50000"/>
              </a:spcBef>
            </a:pPr>
            <a:r>
              <a:rPr lang="en-GB" b="1" dirty="0">
                <a:solidFill>
                  <a:srgbClr val="C00000"/>
                </a:solidFill>
                <a:latin typeface="Arial Unicode MS" charset="0"/>
                <a:cs typeface="Arial Unicode MS" charset="0"/>
              </a:rPr>
              <a:t>But what influences our choice ?</a:t>
            </a:r>
          </a:p>
        </p:txBody>
      </p:sp>
      <p:sp>
        <p:nvSpPr>
          <p:cNvPr id="14" name="Title 1"/>
          <p:cNvSpPr txBox="1">
            <a:spLocks/>
          </p:cNvSpPr>
          <p:nvPr/>
        </p:nvSpPr>
        <p:spPr bwMode="auto">
          <a:xfrm>
            <a:off x="539750" y="612304"/>
            <a:ext cx="288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Finding the right job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718301" y="1672586"/>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11" name="Rectangle 1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13" name="Rounded Rectangle 12"/>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sp>
        <p:nvSpPr>
          <p:cNvPr id="14" name="Rectangle 23"/>
          <p:cNvSpPr>
            <a:spLocks noChangeArrowheads="1"/>
          </p:cNvSpPr>
          <p:nvPr/>
        </p:nvSpPr>
        <p:spPr bwMode="auto">
          <a:xfrm>
            <a:off x="1447800" y="1584325"/>
            <a:ext cx="1566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dirty="0">
                <a:solidFill>
                  <a:schemeClr val="bg1"/>
                </a:solidFill>
                <a:latin typeface="Arial Narrow" charset="0"/>
              </a:rPr>
              <a:t>Is it </a:t>
            </a:r>
            <a:r>
              <a:rPr lang="en-GB" b="1" i="1" dirty="0">
                <a:solidFill>
                  <a:srgbClr val="0D0D0D"/>
                </a:solidFill>
                <a:latin typeface="Arial Narrow" charset="0"/>
              </a:rPr>
              <a:t>Cost</a:t>
            </a:r>
          </a:p>
        </p:txBody>
      </p:sp>
      <p:sp>
        <p:nvSpPr>
          <p:cNvPr id="15" name="Rectangle 27"/>
          <p:cNvSpPr>
            <a:spLocks noChangeArrowheads="1"/>
          </p:cNvSpPr>
          <p:nvPr/>
        </p:nvSpPr>
        <p:spPr bwMode="auto">
          <a:xfrm>
            <a:off x="1449388" y="2159000"/>
            <a:ext cx="2862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dirty="0">
                <a:solidFill>
                  <a:schemeClr val="bg1"/>
                </a:solidFill>
                <a:latin typeface="Arial Narrow" charset="0"/>
              </a:rPr>
              <a:t>Is it </a:t>
            </a:r>
            <a:r>
              <a:rPr lang="en-GB" b="1" i="1" dirty="0">
                <a:solidFill>
                  <a:srgbClr val="0D0D0D"/>
                </a:solidFill>
                <a:latin typeface="Arial Narrow" charset="0"/>
              </a:rPr>
              <a:t>Value for money</a:t>
            </a:r>
          </a:p>
        </p:txBody>
      </p:sp>
      <p:sp>
        <p:nvSpPr>
          <p:cNvPr id="16" name="Rectangle 30"/>
          <p:cNvSpPr>
            <a:spLocks noChangeArrowheads="1"/>
          </p:cNvSpPr>
          <p:nvPr/>
        </p:nvSpPr>
        <p:spPr bwMode="auto">
          <a:xfrm>
            <a:off x="1447800" y="2735263"/>
            <a:ext cx="2430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dirty="0">
                <a:solidFill>
                  <a:schemeClr val="bg1"/>
                </a:solidFill>
                <a:latin typeface="Arial Narrow" charset="0"/>
              </a:rPr>
              <a:t>Is it </a:t>
            </a:r>
            <a:r>
              <a:rPr lang="en-GB" b="1" i="1" dirty="0">
                <a:solidFill>
                  <a:srgbClr val="0D0D0D"/>
                </a:solidFill>
                <a:latin typeface="Arial Narrow" charset="0"/>
              </a:rPr>
              <a:t>Convenience</a:t>
            </a:r>
          </a:p>
        </p:txBody>
      </p:sp>
      <p:sp>
        <p:nvSpPr>
          <p:cNvPr id="17" name="Rectangle 33"/>
          <p:cNvSpPr>
            <a:spLocks noChangeArrowheads="1"/>
          </p:cNvSpPr>
          <p:nvPr/>
        </p:nvSpPr>
        <p:spPr bwMode="auto">
          <a:xfrm>
            <a:off x="1466850" y="3311525"/>
            <a:ext cx="392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dirty="0">
                <a:solidFill>
                  <a:schemeClr val="bg1"/>
                </a:solidFill>
                <a:latin typeface="Arial Narrow" charset="0"/>
              </a:rPr>
              <a:t>Is it </a:t>
            </a:r>
            <a:r>
              <a:rPr lang="en-GB" b="1" i="1" dirty="0">
                <a:solidFill>
                  <a:srgbClr val="0D0D0D"/>
                </a:solidFill>
                <a:latin typeface="Arial Narrow" charset="0"/>
              </a:rPr>
              <a:t>Location / functionality</a:t>
            </a:r>
          </a:p>
        </p:txBody>
      </p:sp>
      <p:sp>
        <p:nvSpPr>
          <p:cNvPr id="18" name="Rectangle 36"/>
          <p:cNvSpPr>
            <a:spLocks noChangeArrowheads="1"/>
          </p:cNvSpPr>
          <p:nvPr/>
        </p:nvSpPr>
        <p:spPr bwMode="auto">
          <a:xfrm>
            <a:off x="1501775" y="3886200"/>
            <a:ext cx="3887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dirty="0">
                <a:solidFill>
                  <a:schemeClr val="bg1"/>
                </a:solidFill>
                <a:latin typeface="Arial Narrow" charset="0"/>
              </a:rPr>
              <a:t>Is it </a:t>
            </a:r>
            <a:r>
              <a:rPr lang="en-GB" b="1" i="1" dirty="0">
                <a:solidFill>
                  <a:srgbClr val="0D0D0D"/>
                </a:solidFill>
                <a:latin typeface="Arial Narrow" charset="0"/>
              </a:rPr>
              <a:t>The quality</a:t>
            </a:r>
          </a:p>
        </p:txBody>
      </p:sp>
      <p:grpSp>
        <p:nvGrpSpPr>
          <p:cNvPr id="2" name="Group 24"/>
          <p:cNvGrpSpPr>
            <a:grpSpLocks/>
          </p:cNvGrpSpPr>
          <p:nvPr/>
        </p:nvGrpSpPr>
        <p:grpSpPr bwMode="auto">
          <a:xfrm>
            <a:off x="5611813" y="1524000"/>
            <a:ext cx="1455737" cy="504825"/>
            <a:chOff x="4412" y="618"/>
            <a:chExt cx="917" cy="318"/>
          </a:xfrm>
        </p:grpSpPr>
        <p:sp>
          <p:nvSpPr>
            <p:cNvPr id="15391" name="Rectangle 24"/>
            <p:cNvSpPr>
              <a:spLocks noChangeArrowheads="1"/>
            </p:cNvSpPr>
            <p:nvPr/>
          </p:nvSpPr>
          <p:spPr bwMode="auto">
            <a:xfrm>
              <a:off x="4412" y="648"/>
              <a:ext cx="9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a:solidFill>
                    <a:srgbClr val="FF0000"/>
                  </a:solidFill>
                  <a:latin typeface="Arial Narrow" charset="0"/>
                </a:rPr>
                <a:t>YES !!</a:t>
              </a:r>
            </a:p>
          </p:txBody>
        </p:sp>
        <p:pic>
          <p:nvPicPr>
            <p:cNvPr id="1539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 y="618"/>
              <a:ext cx="2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5"/>
          <p:cNvGrpSpPr>
            <a:grpSpLocks/>
          </p:cNvGrpSpPr>
          <p:nvPr/>
        </p:nvGrpSpPr>
        <p:grpSpPr bwMode="auto">
          <a:xfrm>
            <a:off x="5627688" y="2100263"/>
            <a:ext cx="1368425" cy="503237"/>
            <a:chOff x="4422" y="981"/>
            <a:chExt cx="862" cy="317"/>
          </a:xfrm>
        </p:grpSpPr>
        <p:sp>
          <p:nvSpPr>
            <p:cNvPr id="15389" name="Rectangle 28"/>
            <p:cNvSpPr>
              <a:spLocks noChangeArrowheads="1"/>
            </p:cNvSpPr>
            <p:nvPr/>
          </p:nvSpPr>
          <p:spPr bwMode="auto">
            <a:xfrm>
              <a:off x="4422" y="1010"/>
              <a:ext cx="8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a:solidFill>
                    <a:srgbClr val="FF0000"/>
                  </a:solidFill>
                  <a:latin typeface="Arial Narrow" charset="0"/>
                </a:rPr>
                <a:t>YES !!</a:t>
              </a:r>
            </a:p>
          </p:txBody>
        </p:sp>
        <p:pic>
          <p:nvPicPr>
            <p:cNvPr id="1539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 y="981"/>
              <a:ext cx="2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6"/>
          <p:cNvGrpSpPr>
            <a:grpSpLocks/>
          </p:cNvGrpSpPr>
          <p:nvPr/>
        </p:nvGrpSpPr>
        <p:grpSpPr bwMode="auto">
          <a:xfrm>
            <a:off x="5611813" y="2651125"/>
            <a:ext cx="1384300" cy="528638"/>
            <a:chOff x="4412" y="1328"/>
            <a:chExt cx="872" cy="333"/>
          </a:xfrm>
        </p:grpSpPr>
        <p:sp>
          <p:nvSpPr>
            <p:cNvPr id="15387" name="Rectangle 31"/>
            <p:cNvSpPr>
              <a:spLocks noChangeArrowheads="1"/>
            </p:cNvSpPr>
            <p:nvPr/>
          </p:nvSpPr>
          <p:spPr bwMode="auto">
            <a:xfrm>
              <a:off x="4412" y="1373"/>
              <a:ext cx="8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a:solidFill>
                    <a:srgbClr val="FF0000"/>
                  </a:solidFill>
                  <a:latin typeface="Arial Narrow" charset="0"/>
                </a:rPr>
                <a:t>YES !!</a:t>
              </a:r>
            </a:p>
          </p:txBody>
        </p:sp>
        <p:pic>
          <p:nvPicPr>
            <p:cNvPr id="1538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 y="1328"/>
              <a:ext cx="2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7"/>
          <p:cNvGrpSpPr>
            <a:grpSpLocks/>
          </p:cNvGrpSpPr>
          <p:nvPr/>
        </p:nvGrpSpPr>
        <p:grpSpPr bwMode="auto">
          <a:xfrm>
            <a:off x="5611813" y="3205163"/>
            <a:ext cx="1528762" cy="525462"/>
            <a:chOff x="4412" y="1677"/>
            <a:chExt cx="963" cy="331"/>
          </a:xfrm>
        </p:grpSpPr>
        <p:sp>
          <p:nvSpPr>
            <p:cNvPr id="15385" name="Rectangle 34"/>
            <p:cNvSpPr>
              <a:spLocks noChangeArrowheads="1"/>
            </p:cNvSpPr>
            <p:nvPr/>
          </p:nvSpPr>
          <p:spPr bwMode="auto">
            <a:xfrm>
              <a:off x="4412" y="1720"/>
              <a:ext cx="9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a:solidFill>
                    <a:srgbClr val="FF0000"/>
                  </a:solidFill>
                  <a:latin typeface="Arial Narrow" charset="0"/>
                </a:rPr>
                <a:t>YES !!</a:t>
              </a:r>
            </a:p>
          </p:txBody>
        </p:sp>
        <p:pic>
          <p:nvPicPr>
            <p:cNvPr id="1538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 y="1677"/>
              <a:ext cx="2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8"/>
          <p:cNvGrpSpPr>
            <a:grpSpLocks/>
          </p:cNvGrpSpPr>
          <p:nvPr/>
        </p:nvGrpSpPr>
        <p:grpSpPr bwMode="auto">
          <a:xfrm>
            <a:off x="5646738" y="3827463"/>
            <a:ext cx="1744662" cy="503237"/>
            <a:chOff x="4411" y="2069"/>
            <a:chExt cx="1099" cy="317"/>
          </a:xfrm>
        </p:grpSpPr>
        <p:sp>
          <p:nvSpPr>
            <p:cNvPr id="15383" name="Rectangle 37"/>
            <p:cNvSpPr>
              <a:spLocks noChangeArrowheads="1"/>
            </p:cNvSpPr>
            <p:nvPr/>
          </p:nvSpPr>
          <p:spPr bwMode="auto">
            <a:xfrm>
              <a:off x="4411" y="2098"/>
              <a:ext cx="10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b="1">
                  <a:solidFill>
                    <a:srgbClr val="FF0000"/>
                  </a:solidFill>
                  <a:latin typeface="Arial Narrow" charset="0"/>
                </a:rPr>
                <a:t>YES !!</a:t>
              </a:r>
            </a:p>
          </p:txBody>
        </p:sp>
        <p:pic>
          <p:nvPicPr>
            <p:cNvPr id="1538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 y="2069"/>
              <a:ext cx="2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12"/>
          <p:cNvSpPr>
            <a:spLocks noChangeArrowheads="1"/>
          </p:cNvSpPr>
          <p:nvPr/>
        </p:nvSpPr>
        <p:spPr bwMode="auto">
          <a:xfrm>
            <a:off x="914400" y="4711700"/>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spcBef>
                <a:spcPct val="50000"/>
              </a:spcBef>
            </a:pPr>
            <a:r>
              <a:rPr lang="en-GB" sz="1600" b="1">
                <a:latin typeface="Arial Unicode MS" charset="0"/>
                <a:cs typeface="Arial Unicode MS" charset="0"/>
              </a:rPr>
              <a:t>So in this world of competition and choice, </a:t>
            </a:r>
            <a:r>
              <a:rPr lang="en-GB" sz="1600" b="1" i="1">
                <a:latin typeface="Arial Unicode MS" charset="0"/>
                <a:cs typeface="Arial Unicode MS" charset="0"/>
              </a:rPr>
              <a:t>where there are hundreds of businesses who can tick all these boxes</a:t>
            </a:r>
            <a:r>
              <a:rPr lang="en-GB" sz="1600" b="1">
                <a:latin typeface="Arial Unicode MS" charset="0"/>
                <a:cs typeface="Arial Unicode MS" charset="0"/>
              </a:rPr>
              <a:t>, what other key factor will influence our overall choice of where we go to spend our money ……………</a:t>
            </a:r>
          </a:p>
          <a:p>
            <a:pPr algn="ctr" defTabSz="914400">
              <a:spcBef>
                <a:spcPct val="50000"/>
              </a:spcBef>
            </a:pPr>
            <a:endParaRPr lang="en-GB" sz="1600" b="1">
              <a:latin typeface="Arial Unicode MS" charset="0"/>
              <a:cs typeface="Arial Unicode MS" charset="0"/>
            </a:endParaRPr>
          </a:p>
        </p:txBody>
      </p:sp>
      <p:sp>
        <p:nvSpPr>
          <p:cNvPr id="27" name="Title 1"/>
          <p:cNvSpPr txBox="1">
            <a:spLocks/>
          </p:cNvSpPr>
          <p:nvPr/>
        </p:nvSpPr>
        <p:spPr bwMode="auto">
          <a:xfrm>
            <a:off x="539750" y="612304"/>
            <a:ext cx="288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Finding the right job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0-#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4"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500"/>
                                        <p:tgtEl>
                                          <p:spTgt spid="2"/>
                                        </p:tgtEl>
                                      </p:cBhvr>
                                    </p:animEffect>
                                  </p:childTnLst>
                                </p:cTn>
                              </p:par>
                            </p:childTnLst>
                          </p:cTn>
                        </p:par>
                        <p:par>
                          <p:cTn id="29" fill="hold" nodeType="afterGroup">
                            <p:stCondLst>
                              <p:cond delay="1500"/>
                            </p:stCondLst>
                            <p:childTnLst>
                              <p:par>
                                <p:cTn id="30" presetID="4"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500"/>
                                        <p:tgtEl>
                                          <p:spTgt spid="3"/>
                                        </p:tgtEl>
                                      </p:cBhvr>
                                    </p:animEffect>
                                  </p:childTnLst>
                                </p:cTn>
                              </p:par>
                            </p:childTnLst>
                          </p:cTn>
                        </p:par>
                        <p:par>
                          <p:cTn id="33" fill="hold" nodeType="afterGroup">
                            <p:stCondLst>
                              <p:cond delay="2000"/>
                            </p:stCondLst>
                            <p:childTnLst>
                              <p:par>
                                <p:cTn id="34" presetID="4"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ox(in)">
                                      <p:cBhvr>
                                        <p:cTn id="36" dur="500"/>
                                        <p:tgtEl>
                                          <p:spTgt spid="4"/>
                                        </p:tgtEl>
                                      </p:cBhvr>
                                    </p:animEffect>
                                  </p:childTnLst>
                                </p:cTn>
                              </p:par>
                            </p:childTnLst>
                          </p:cTn>
                        </p:par>
                        <p:par>
                          <p:cTn id="37" fill="hold" nodeType="afterGroup">
                            <p:stCondLst>
                              <p:cond delay="25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500"/>
                                        <p:tgtEl>
                                          <p:spTgt spid="5"/>
                                        </p:tgtEl>
                                      </p:cBhvr>
                                    </p:animEffect>
                                  </p:childTnLst>
                                </p:cTn>
                              </p:par>
                            </p:childTnLst>
                          </p:cTn>
                        </p:par>
                        <p:par>
                          <p:cTn id="41" fill="hold" nodeType="afterGroup">
                            <p:stCondLst>
                              <p:cond delay="3000"/>
                            </p:stCondLst>
                            <p:childTnLst>
                              <p:par>
                                <p:cTn id="42" presetID="4"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ox(in)">
                                      <p:cBhvr>
                                        <p:cTn id="44" dur="5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ox(i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35" name="Rounded Rectangle 34"/>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rgbClr val="FFFFFF"/>
              </a:solidFill>
              <a:latin typeface="News Gothic MT" charset="0"/>
            </a:endParaRPr>
          </a:p>
        </p:txBody>
      </p:sp>
      <p:pic>
        <p:nvPicPr>
          <p:cNvPr id="16393" name="Picture 5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734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7"/>
          <p:cNvSpPr>
            <a:spLocks noChangeArrowheads="1"/>
          </p:cNvSpPr>
          <p:nvPr/>
        </p:nvSpPr>
        <p:spPr bwMode="auto">
          <a:xfrm>
            <a:off x="4648200" y="2743200"/>
            <a:ext cx="3810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spcBef>
                <a:spcPct val="50000"/>
              </a:spcBef>
            </a:pPr>
            <a:r>
              <a:rPr lang="en-GB" sz="1600" i="1">
                <a:solidFill>
                  <a:schemeClr val="bg1"/>
                </a:solidFill>
                <a:latin typeface="Arial Unicode MS" charset="0"/>
                <a:cs typeface="Arial Unicode MS" charset="0"/>
              </a:rPr>
              <a:t>The people we meet</a:t>
            </a:r>
          </a:p>
          <a:p>
            <a:pPr algn="ctr" defTabSz="914400">
              <a:spcBef>
                <a:spcPct val="50000"/>
              </a:spcBef>
            </a:pPr>
            <a:r>
              <a:rPr lang="en-GB" sz="1600" i="1">
                <a:solidFill>
                  <a:schemeClr val="bg1"/>
                </a:solidFill>
                <a:latin typeface="Arial Unicode MS" charset="0"/>
                <a:cs typeface="Arial Unicode MS" charset="0"/>
              </a:rPr>
              <a:t>The experiences shared</a:t>
            </a:r>
          </a:p>
          <a:p>
            <a:pPr algn="ctr" defTabSz="914400">
              <a:spcBef>
                <a:spcPct val="50000"/>
              </a:spcBef>
            </a:pPr>
            <a:r>
              <a:rPr lang="en-GB" sz="1600" i="1">
                <a:solidFill>
                  <a:schemeClr val="bg1"/>
                </a:solidFill>
                <a:latin typeface="Arial Unicode MS" charset="0"/>
                <a:cs typeface="Arial Unicode MS" charset="0"/>
              </a:rPr>
              <a:t>The speed and quality of service</a:t>
            </a:r>
          </a:p>
          <a:p>
            <a:pPr algn="ctr" defTabSz="914400">
              <a:spcBef>
                <a:spcPct val="50000"/>
              </a:spcBef>
            </a:pPr>
            <a:r>
              <a:rPr lang="en-GB" sz="1600" i="1">
                <a:solidFill>
                  <a:schemeClr val="bg1"/>
                </a:solidFill>
                <a:latin typeface="Arial Unicode MS" charset="0"/>
                <a:cs typeface="Arial Unicode MS" charset="0"/>
              </a:rPr>
              <a:t>The ability to make us feel special</a:t>
            </a:r>
          </a:p>
        </p:txBody>
      </p:sp>
      <p:sp>
        <p:nvSpPr>
          <p:cNvPr id="16395" name="Rectangle 9"/>
          <p:cNvSpPr>
            <a:spLocks noChangeArrowheads="1"/>
          </p:cNvSpPr>
          <p:nvPr/>
        </p:nvSpPr>
        <p:spPr bwMode="auto">
          <a:xfrm>
            <a:off x="4775200" y="1828800"/>
            <a:ext cx="360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spcBef>
                <a:spcPct val="50000"/>
              </a:spcBef>
            </a:pPr>
            <a:r>
              <a:rPr lang="en-GB" sz="2000" b="1" u="sng">
                <a:solidFill>
                  <a:schemeClr val="bg1"/>
                </a:solidFill>
                <a:latin typeface="Arial Unicode MS" charset="0"/>
                <a:cs typeface="Arial Unicode MS" charset="0"/>
              </a:rPr>
              <a:t>SERVICE QUALITY</a:t>
            </a:r>
          </a:p>
        </p:txBody>
      </p:sp>
      <p:sp>
        <p:nvSpPr>
          <p:cNvPr id="16396" name="Text Box 24"/>
          <p:cNvSpPr txBox="1">
            <a:spLocks noChangeArrowheads="1"/>
          </p:cNvSpPr>
          <p:nvPr/>
        </p:nvSpPr>
        <p:spPr bwMode="auto">
          <a:xfrm>
            <a:off x="1115616" y="5068888"/>
            <a:ext cx="723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914400" eaLnBrk="1" hangingPunct="1">
              <a:spcBef>
                <a:spcPct val="50000"/>
              </a:spcBef>
            </a:pPr>
            <a:r>
              <a:rPr lang="en-GB" sz="1800" b="1">
                <a:solidFill>
                  <a:srgbClr val="C00000"/>
                </a:solidFill>
                <a:latin typeface="Arial Unicode MS" charset="0"/>
                <a:cs typeface="Arial Unicode MS" charset="0"/>
              </a:rPr>
              <a:t>Businesses that succeed in providing us with great and memorable service, will generally succeed in winning our loyalty and custom!!</a:t>
            </a:r>
          </a:p>
        </p:txBody>
      </p:sp>
      <p:sp>
        <p:nvSpPr>
          <p:cNvPr id="9" name="Title 1"/>
          <p:cNvSpPr txBox="1">
            <a:spLocks/>
          </p:cNvSpPr>
          <p:nvPr/>
        </p:nvSpPr>
        <p:spPr bwMode="auto">
          <a:xfrm>
            <a:off x="539750" y="612304"/>
            <a:ext cx="288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Finding the right job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924800" y="1523040"/>
            <a:ext cx="76200" cy="356239"/>
          </a:xfrm>
          <a:prstGeom prst="rect">
            <a:avLst/>
          </a:prstGeom>
          <a:solidFill>
            <a:schemeClr val="bg1"/>
          </a:soli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1800" smtClean="0">
              <a:solidFill>
                <a:schemeClr val="bg1"/>
              </a:solidFill>
              <a:latin typeface="News Gothic MT" charset="0"/>
            </a:endParaRPr>
          </a:p>
        </p:txBody>
      </p:sp>
      <p:sp>
        <p:nvSpPr>
          <p:cNvPr id="35" name="Rounded Rectangle 34"/>
          <p:cNvSpPr/>
          <p:nvPr/>
        </p:nvSpPr>
        <p:spPr>
          <a:xfrm>
            <a:off x="533400" y="1219200"/>
            <a:ext cx="8077200" cy="4800600"/>
          </a:xfrm>
          <a:prstGeom prst="roundRect">
            <a:avLst/>
          </a:prstGeom>
          <a:gradFill flip="none" rotWithShape="1">
            <a:gsLst>
              <a:gs pos="100000">
                <a:schemeClr val="accent3">
                  <a:lumMod val="50000"/>
                </a:schemeClr>
              </a:gs>
              <a:gs pos="8000">
                <a:schemeClr val="accent3">
                  <a:lumMod val="60000"/>
                  <a:lumOff val="40000"/>
                </a:schemeClr>
              </a:gs>
            </a:gsLst>
            <a:path path="rect">
              <a:fillToRect l="100000" t="100000"/>
            </a:path>
            <a:tileRect r="-100000" b="-100000"/>
          </a:gradFill>
          <a:ln>
            <a:noFill/>
          </a:ln>
          <a:scene3d>
            <a:camera prst="orthographicFront">
              <a:rot lat="0" lon="0" rev="0"/>
            </a:camera>
            <a:lightRig rig="twoPt" dir="tl"/>
          </a:scene3d>
          <a:sp3d extrusionH="12700" prstMaterial="softEdge"/>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sz="2000" smtClean="0">
              <a:solidFill>
                <a:srgbClr val="FFFFFF"/>
              </a:solidFill>
              <a:latin typeface="News Gothic MT" charset="0"/>
            </a:endParaRPr>
          </a:p>
        </p:txBody>
      </p:sp>
      <p:sp>
        <p:nvSpPr>
          <p:cNvPr id="17417" name="Rectangle 8"/>
          <p:cNvSpPr>
            <a:spLocks noChangeArrowheads="1"/>
          </p:cNvSpPr>
          <p:nvPr/>
        </p:nvSpPr>
        <p:spPr bwMode="auto">
          <a:xfrm>
            <a:off x="838200" y="1651000"/>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sz="2000" i="1">
                <a:solidFill>
                  <a:schemeClr val="bg1"/>
                </a:solidFill>
                <a:latin typeface="Arial Unicode MS" charset="0"/>
                <a:cs typeface="Arial Unicode MS" charset="0"/>
              </a:rPr>
              <a:t>In the same way that you demand a high level of memorable value and quality when purchasing goods or services as a consumer ………..</a:t>
            </a:r>
          </a:p>
        </p:txBody>
      </p:sp>
      <p:sp>
        <p:nvSpPr>
          <p:cNvPr id="17418" name="Rectangle 9"/>
          <p:cNvSpPr>
            <a:spLocks noChangeArrowheads="1"/>
          </p:cNvSpPr>
          <p:nvPr/>
        </p:nvSpPr>
        <p:spPr bwMode="auto">
          <a:xfrm>
            <a:off x="914400" y="3225800"/>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spcBef>
                <a:spcPct val="50000"/>
              </a:spcBef>
            </a:pPr>
            <a:r>
              <a:rPr lang="en-GB" sz="1600" b="1">
                <a:solidFill>
                  <a:schemeClr val="accent1">
                    <a:lumMod val="40000"/>
                    <a:lumOff val="60000"/>
                  </a:schemeClr>
                </a:solidFill>
                <a:latin typeface="Arial Unicode MS" charset="0"/>
                <a:cs typeface="Arial Unicode MS" charset="0"/>
              </a:rPr>
              <a:t>You should, as a potential employee, be equally as demanding when it comes to choosing where you want to work !!!</a:t>
            </a:r>
          </a:p>
        </p:txBody>
      </p:sp>
      <p:sp>
        <p:nvSpPr>
          <p:cNvPr id="17419" name="Text Box 13"/>
          <p:cNvSpPr txBox="1">
            <a:spLocks noChangeArrowheads="1"/>
          </p:cNvSpPr>
          <p:nvPr/>
        </p:nvSpPr>
        <p:spPr bwMode="auto">
          <a:xfrm>
            <a:off x="914400" y="421640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spcBef>
                <a:spcPct val="50000"/>
              </a:spcBef>
            </a:pPr>
            <a:r>
              <a:rPr lang="en-GB" sz="1600" b="1">
                <a:solidFill>
                  <a:schemeClr val="accent1">
                    <a:lumMod val="40000"/>
                    <a:lumOff val="60000"/>
                  </a:schemeClr>
                </a:solidFill>
                <a:latin typeface="Arial Unicode MS" charset="0"/>
                <a:cs typeface="Arial Unicode MS" charset="0"/>
              </a:rPr>
              <a:t>Businesses who treat potential employees like potential customers will always succeed in recruiting the best people !!</a:t>
            </a:r>
          </a:p>
        </p:txBody>
      </p:sp>
      <p:sp>
        <p:nvSpPr>
          <p:cNvPr id="8" name="Title 1"/>
          <p:cNvSpPr txBox="1">
            <a:spLocks/>
          </p:cNvSpPr>
          <p:nvPr/>
        </p:nvSpPr>
        <p:spPr bwMode="auto">
          <a:xfrm>
            <a:off x="539750" y="612304"/>
            <a:ext cx="288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46800" anchor="b" anchorCtr="1"/>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lnSpc>
                <a:spcPts val="4000"/>
              </a:lnSpc>
            </a:pPr>
            <a:r>
              <a:rPr lang="en-US" sz="1600" b="1" dirty="0">
                <a:solidFill>
                  <a:schemeClr val="bg1"/>
                </a:solidFill>
                <a:latin typeface="News Gothic MT" charset="0"/>
              </a:rPr>
              <a:t>Finding the right job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719</TotalTime>
  <Words>2354</Words>
  <Application>Microsoft Office PowerPoint</Application>
  <PresentationFormat>On-screen Show (4:3)</PresentationFormat>
  <Paragraphs>326</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Inspiration</vt:lpstr>
      <vt:lpstr>Planning Your Future</vt:lpstr>
      <vt:lpstr>“if you don’t take control of where you are heading, you’ll always end up somewhere you don’t want to be”</vt:lpstr>
      <vt:lpstr>“you can design, create and build the most wonderful place in the world …… but it takes the people you employ to make the dream become a reality”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information off the Internet is a bit like taking a drink from a fire hydrant”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good sailor was never taught to sail on a calm sea”</vt:lpstr>
      <vt:lpstr>PowerPoint Presentation</vt:lpstr>
      <vt:lpstr>“The day we stop learning is the day we stop being good”</vt:lpstr>
      <vt:lpstr>PowerPoint Presentation</vt:lpstr>
      <vt:lpstr>PowerPoint Presentation</vt:lpstr>
      <vt:lpstr>PowerPoint Presentation</vt:lpstr>
      <vt:lpstr>PowerPoint Presentation</vt:lpstr>
    </vt:vector>
  </TitlesOfParts>
  <Company>Home 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in the Hospitality &amp; Tourism Sector</dc:title>
  <dc:creator>David Allen</dc:creator>
  <cp:lastModifiedBy>David Allen</cp:lastModifiedBy>
  <cp:revision>50</cp:revision>
  <cp:lastPrinted>2010-10-13T08:45:16Z</cp:lastPrinted>
  <dcterms:created xsi:type="dcterms:W3CDTF">2010-11-24T16:24:57Z</dcterms:created>
  <dcterms:modified xsi:type="dcterms:W3CDTF">2013-11-25T05:43:32Z</dcterms:modified>
</cp:coreProperties>
</file>