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8" r:id="rId1"/>
  </p:sldMasterIdLst>
  <p:notesMasterIdLst>
    <p:notesMasterId r:id="rId33"/>
  </p:notesMasterIdLst>
  <p:handoutMasterIdLst>
    <p:handoutMasterId r:id="rId34"/>
  </p:handoutMasterIdLst>
  <p:sldIdLst>
    <p:sldId id="392" r:id="rId2"/>
    <p:sldId id="384" r:id="rId3"/>
    <p:sldId id="398" r:id="rId4"/>
    <p:sldId id="386" r:id="rId5"/>
    <p:sldId id="390" r:id="rId6"/>
    <p:sldId id="389" r:id="rId7"/>
    <p:sldId id="394" r:id="rId8"/>
    <p:sldId id="391" r:id="rId9"/>
    <p:sldId id="387" r:id="rId10"/>
    <p:sldId id="388" r:id="rId11"/>
    <p:sldId id="397" r:id="rId12"/>
    <p:sldId id="396" r:id="rId13"/>
    <p:sldId id="382" r:id="rId14"/>
    <p:sldId id="383" r:id="rId15"/>
    <p:sldId id="399" r:id="rId16"/>
    <p:sldId id="285" r:id="rId17"/>
    <p:sldId id="381" r:id="rId18"/>
    <p:sldId id="310" r:id="rId19"/>
    <p:sldId id="368" r:id="rId20"/>
    <p:sldId id="369" r:id="rId21"/>
    <p:sldId id="370" r:id="rId22"/>
    <p:sldId id="371" r:id="rId23"/>
    <p:sldId id="380" r:id="rId24"/>
    <p:sldId id="372" r:id="rId25"/>
    <p:sldId id="373" r:id="rId26"/>
    <p:sldId id="321" r:id="rId27"/>
    <p:sldId id="374" r:id="rId28"/>
    <p:sldId id="375" r:id="rId29"/>
    <p:sldId id="376" r:id="rId30"/>
    <p:sldId id="377" r:id="rId31"/>
    <p:sldId id="395" r:id="rId32"/>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F4AD235-28D6-4656-B60A-8E00C6886A88}">
          <p14:sldIdLst>
            <p14:sldId id="392"/>
            <p14:sldId id="384"/>
            <p14:sldId id="398"/>
            <p14:sldId id="386"/>
            <p14:sldId id="390"/>
            <p14:sldId id="389"/>
            <p14:sldId id="394"/>
            <p14:sldId id="391"/>
            <p14:sldId id="387"/>
            <p14:sldId id="388"/>
            <p14:sldId id="397"/>
            <p14:sldId id="396"/>
            <p14:sldId id="382"/>
            <p14:sldId id="383"/>
            <p14:sldId id="399"/>
            <p14:sldId id="285"/>
            <p14:sldId id="381"/>
          </p14:sldIdLst>
        </p14:section>
        <p14:section name="App Presentation" id="{9A8552D7-817B-44A7-8CBE-9BD77828C3D8}">
          <p14:sldIdLst>
            <p14:sldId id="310"/>
            <p14:sldId id="368"/>
            <p14:sldId id="369"/>
            <p14:sldId id="370"/>
            <p14:sldId id="371"/>
            <p14:sldId id="380"/>
          </p14:sldIdLst>
        </p14:section>
        <p14:section name="Market and Ranking" id="{5E9BF859-2814-473D-B02C-3F87F309FDEF}">
          <p14:sldIdLst>
            <p14:sldId id="372"/>
          </p14:sldIdLst>
        </p14:section>
        <p14:section name="Press" id="{B88DFE9E-98CF-40B8-AC75-EE71E9F77155}">
          <p14:sldIdLst>
            <p14:sldId id="373"/>
            <p14:sldId id="321"/>
            <p14:sldId id="374"/>
          </p14:sldIdLst>
        </p14:section>
        <p14:section name="Company Numbers" id="{A751D196-3C57-49C0-89A9-5327065CCB0A}">
          <p14:sldIdLst>
            <p14:sldId id="375"/>
            <p14:sldId id="376"/>
            <p14:sldId id="377"/>
            <p14:sldId id="395"/>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8" autoAdjust="0"/>
    <p:restoredTop sz="84991" autoAdjust="0"/>
  </p:normalViewPr>
  <p:slideViewPr>
    <p:cSldViewPr snapToGrid="0">
      <p:cViewPr varScale="1">
        <p:scale>
          <a:sx n="84" d="100"/>
          <a:sy n="84" d="100"/>
        </p:scale>
        <p:origin x="102"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18D61A40-4677-4595-90F6-51615493B32F}" type="datetimeFigureOut">
              <a:rPr lang="de-DE" smtClean="0"/>
              <a:t>24.11.2017</a:t>
            </a:fld>
            <a:endParaRPr lang="de-DE"/>
          </a:p>
        </p:txBody>
      </p:sp>
      <p:sp>
        <p:nvSpPr>
          <p:cNvPr id="4" name="Fußzeilenplatzhalter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F5717E19-CE8A-4637-8473-78ADC9D3AAEF}" type="slidenum">
              <a:rPr lang="de-DE" smtClean="0"/>
              <a:t>‹Nr.›</a:t>
            </a:fld>
            <a:endParaRPr lang="de-DE"/>
          </a:p>
        </p:txBody>
      </p:sp>
    </p:spTree>
    <p:extLst>
      <p:ext uri="{BB962C8B-B14F-4D97-AF65-F5344CB8AC3E}">
        <p14:creationId xmlns:p14="http://schemas.microsoft.com/office/powerpoint/2010/main" val="31739068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DCFDDA9E-5A3A-4290-846B-380E347A4AF8}" type="datetimeFigureOut">
              <a:rPr lang="de-DE" smtClean="0"/>
              <a:t>21.11.2017</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F6EAD96-A951-46B5-9562-9E085C3DA3E0}" type="slidenum">
              <a:rPr lang="de-DE" smtClean="0"/>
              <a:t>‹Nr.›</a:t>
            </a:fld>
            <a:endParaRPr lang="de-DE"/>
          </a:p>
        </p:txBody>
      </p:sp>
    </p:spTree>
    <p:extLst>
      <p:ext uri="{BB962C8B-B14F-4D97-AF65-F5344CB8AC3E}">
        <p14:creationId xmlns:p14="http://schemas.microsoft.com/office/powerpoint/2010/main" val="1806839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Film für sich sprechen lassen. Video vielleicht direkt als Video in die PPT integrieren!?</a:t>
            </a:r>
          </a:p>
        </p:txBody>
      </p:sp>
      <p:sp>
        <p:nvSpPr>
          <p:cNvPr id="4" name="Foliennummernplatzhalter 3"/>
          <p:cNvSpPr>
            <a:spLocks noGrp="1"/>
          </p:cNvSpPr>
          <p:nvPr>
            <p:ph type="sldNum" sz="quarter" idx="10"/>
          </p:nvPr>
        </p:nvSpPr>
        <p:spPr/>
        <p:txBody>
          <a:bodyPr/>
          <a:lstStyle/>
          <a:p>
            <a:fld id="{C58FFE46-14FD-4297-A2FC-0C1DA4B5C1BD}" type="slidenum">
              <a:rPr lang="de-DE" smtClean="0"/>
              <a:t>19</a:t>
            </a:fld>
            <a:endParaRPr lang="de-DE"/>
          </a:p>
        </p:txBody>
      </p:sp>
    </p:spTree>
    <p:extLst>
      <p:ext uri="{BB962C8B-B14F-4D97-AF65-F5344CB8AC3E}">
        <p14:creationId xmlns:p14="http://schemas.microsoft.com/office/powerpoint/2010/main" val="633246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Weitere Gesellschafter / Verflechtungen auf der Tonspur nennen.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ln w="3175" cmpd="sng">
                  <a:noFill/>
                </a:ln>
                <a:solidFill>
                  <a:schemeClr val="tx1"/>
                </a:solidFill>
                <a:effectLst>
                  <a:glow rad="38100">
                    <a:schemeClr val="bg1">
                      <a:lumMod val="50000"/>
                      <a:lumOff val="50000"/>
                      <a:alpha val="20000"/>
                    </a:schemeClr>
                  </a:glow>
                </a:effectLst>
                <a:latin typeface="+mn-lt"/>
                <a:ea typeface="+mn-ea"/>
                <a:cs typeface="+mn-cs"/>
              </a:rPr>
              <a:t>Das Team aus Fußballprofis, Technologie- und Vermarktungsexperten deckt alle relevanten Kompetenzfelder für eine Sportdienstleistungs-App ab.</a:t>
            </a:r>
          </a:p>
        </p:txBody>
      </p:sp>
      <p:sp>
        <p:nvSpPr>
          <p:cNvPr id="4" name="Foliennummernplatzhalter 3"/>
          <p:cNvSpPr>
            <a:spLocks noGrp="1"/>
          </p:cNvSpPr>
          <p:nvPr>
            <p:ph type="sldNum" sz="quarter" idx="10"/>
          </p:nvPr>
        </p:nvSpPr>
        <p:spPr/>
        <p:txBody>
          <a:bodyPr/>
          <a:lstStyle/>
          <a:p>
            <a:fld id="{C58FFE46-14FD-4297-A2FC-0C1DA4B5C1BD}" type="slidenum">
              <a:rPr lang="de-DE" smtClean="0"/>
              <a:t>20</a:t>
            </a:fld>
            <a:endParaRPr lang="de-DE"/>
          </a:p>
        </p:txBody>
      </p:sp>
    </p:spTree>
    <p:extLst>
      <p:ext uri="{BB962C8B-B14F-4D97-AF65-F5344CB8AC3E}">
        <p14:creationId xmlns:p14="http://schemas.microsoft.com/office/powerpoint/2010/main" val="2274825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Ggfs. aktualisieren</a:t>
            </a:r>
          </a:p>
        </p:txBody>
      </p:sp>
      <p:sp>
        <p:nvSpPr>
          <p:cNvPr id="4" name="Foliennummernplatzhalter 3"/>
          <p:cNvSpPr>
            <a:spLocks noGrp="1"/>
          </p:cNvSpPr>
          <p:nvPr>
            <p:ph type="sldNum" sz="quarter" idx="10"/>
          </p:nvPr>
        </p:nvSpPr>
        <p:spPr/>
        <p:txBody>
          <a:bodyPr/>
          <a:lstStyle/>
          <a:p>
            <a:fld id="{C58FFE46-14FD-4297-A2FC-0C1DA4B5C1BD}" type="slidenum">
              <a:rPr lang="de-DE" smtClean="0"/>
              <a:t>24</a:t>
            </a:fld>
            <a:endParaRPr lang="de-DE"/>
          </a:p>
        </p:txBody>
      </p:sp>
    </p:spTree>
    <p:extLst>
      <p:ext uri="{BB962C8B-B14F-4D97-AF65-F5344CB8AC3E}">
        <p14:creationId xmlns:p14="http://schemas.microsoft.com/office/powerpoint/2010/main" val="4043945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Altersstruktur, Handystruktur und ggfs. Geschlechterverteilung aus Google Analytics auf der Tonspur. </a:t>
            </a:r>
          </a:p>
        </p:txBody>
      </p:sp>
      <p:sp>
        <p:nvSpPr>
          <p:cNvPr id="4" name="Foliennummernplatzhalter 3"/>
          <p:cNvSpPr>
            <a:spLocks noGrp="1"/>
          </p:cNvSpPr>
          <p:nvPr>
            <p:ph type="sldNum" sz="quarter" idx="10"/>
          </p:nvPr>
        </p:nvSpPr>
        <p:spPr/>
        <p:txBody>
          <a:bodyPr/>
          <a:lstStyle/>
          <a:p>
            <a:fld id="{C58FFE46-14FD-4297-A2FC-0C1DA4B5C1BD}" type="slidenum">
              <a:rPr lang="de-DE" smtClean="0"/>
              <a:t>27</a:t>
            </a:fld>
            <a:endParaRPr lang="de-DE"/>
          </a:p>
        </p:txBody>
      </p:sp>
    </p:spTree>
    <p:extLst>
      <p:ext uri="{BB962C8B-B14F-4D97-AF65-F5344CB8AC3E}">
        <p14:creationId xmlns:p14="http://schemas.microsoft.com/office/powerpoint/2010/main" val="1912382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Aktualisieren Anfang November</a:t>
            </a:r>
          </a:p>
        </p:txBody>
      </p:sp>
      <p:sp>
        <p:nvSpPr>
          <p:cNvPr id="4" name="Foliennummernplatzhalter 3"/>
          <p:cNvSpPr>
            <a:spLocks noGrp="1"/>
          </p:cNvSpPr>
          <p:nvPr>
            <p:ph type="sldNum" sz="quarter" idx="10"/>
          </p:nvPr>
        </p:nvSpPr>
        <p:spPr/>
        <p:txBody>
          <a:bodyPr/>
          <a:lstStyle/>
          <a:p>
            <a:fld id="{C58FFE46-14FD-4297-A2FC-0C1DA4B5C1BD}" type="slidenum">
              <a:rPr lang="de-DE" smtClean="0"/>
              <a:t>29</a:t>
            </a:fld>
            <a:endParaRPr lang="de-DE"/>
          </a:p>
        </p:txBody>
      </p:sp>
    </p:spTree>
    <p:extLst>
      <p:ext uri="{BB962C8B-B14F-4D97-AF65-F5344CB8AC3E}">
        <p14:creationId xmlns:p14="http://schemas.microsoft.com/office/powerpoint/2010/main" val="2662137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de-DE"/>
              <a:t>Titelmasterformat durch Klicken bearbeiten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lvl1pPr algn="l">
              <a:defRPr/>
            </a:lvl1pPr>
          </a:lstStyle>
          <a:p>
            <a:fld id="{B61BEF0D-F0BB-DE4B-95CE-6DB70DBA9567}" type="datetimeFigureOut">
              <a:rPr lang="en-US" smtClean="0"/>
              <a:pPr/>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3001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692736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322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701742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de-DE"/>
              <a:t>Titelmasterformat durch Klicken bearbeiten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02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4254482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de-DE"/>
              <a:t>Formatvorlagen des Textmasters bearbeiten</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918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237795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184489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de-DE"/>
              <a:t>Titelmasterformat durch Klicken bearbeiten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spTree>
    <p:extLst>
      <p:ext uri="{BB962C8B-B14F-4D97-AF65-F5344CB8AC3E}">
        <p14:creationId xmlns:p14="http://schemas.microsoft.com/office/powerpoint/2010/main" val="769815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‹Nr.›</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205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61BEF0D-F0BB-DE4B-95CE-6DB70DBA9567}" type="datetimeFigureOut">
              <a:rPr lang="en-US" smtClean="0"/>
              <a:pPr/>
              <a:t>11/21/2017</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D57F1E4F-1CFF-5643-939E-217C01CDF565}" type="slidenum">
              <a:rPr lang="en-US" smtClean="0"/>
              <a:pPr/>
              <a:t>‹Nr.›</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533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EoyqOz5r6Ok"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hyperlink" Target="https://www.youtube.com/watch?v=pzlFy6jlvvQ"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About</a:t>
            </a:r>
            <a:r>
              <a:rPr lang="de-DE" dirty="0" smtClean="0"/>
              <a:t>?</a:t>
            </a:r>
            <a:endParaRPr lang="de-DE" dirty="0"/>
          </a:p>
        </p:txBody>
      </p:sp>
      <p:sp>
        <p:nvSpPr>
          <p:cNvPr id="3" name="Inhaltsplatzhalter 2"/>
          <p:cNvSpPr>
            <a:spLocks noGrp="1"/>
          </p:cNvSpPr>
          <p:nvPr>
            <p:ph idx="1"/>
          </p:nvPr>
        </p:nvSpPr>
        <p:spPr/>
        <p:txBody>
          <a:bodyPr>
            <a:normAutofit fontScale="47500" lnSpcReduction="20000"/>
          </a:bodyPr>
          <a:lstStyle/>
          <a:p>
            <a:pPr algn="ctr"/>
            <a:endParaRPr lang="de-DE" sz="6000" dirty="0" smtClean="0"/>
          </a:p>
          <a:p>
            <a:pPr marL="0" indent="0" algn="ctr">
              <a:buNone/>
            </a:pPr>
            <a:r>
              <a:rPr lang="en-US" sz="6000" b="1" dirty="0"/>
              <a:t>Does hard work and good study results lead automatically to great job </a:t>
            </a:r>
            <a:r>
              <a:rPr lang="en-US" sz="6000" b="1" dirty="0" err="1"/>
              <a:t>opportunites</a:t>
            </a:r>
            <a:r>
              <a:rPr lang="en-US" sz="6000" b="1" dirty="0"/>
              <a:t>? Maybe! But better taking fate into your hands and create your future. Use networking opportunities wherever you can find them and maintain your network lifelong. Start today, build strong relationships and make them usable for your career – or your own company as one attractive opportunity after graduation</a:t>
            </a:r>
            <a:r>
              <a:rPr lang="en-US" sz="6000" b="1" dirty="0" smtClean="0"/>
              <a:t>. Lets </a:t>
            </a:r>
            <a:r>
              <a:rPr lang="en-US" sz="6000" b="1" dirty="0"/>
              <a:t>think about the activities besides your studies and develop your own ideas becoming an entrepreneur instead of an employee in the </a:t>
            </a:r>
            <a:r>
              <a:rPr lang="en-US" sz="6000" b="1" dirty="0" err="1"/>
              <a:t>threadmill</a:t>
            </a:r>
            <a:r>
              <a:rPr lang="en-US" sz="6000" b="1" dirty="0"/>
              <a:t> of a big company.</a:t>
            </a:r>
            <a:endParaRPr lang="de-DE" sz="4800" dirty="0"/>
          </a:p>
        </p:txBody>
      </p:sp>
    </p:spTree>
    <p:extLst>
      <p:ext uri="{BB962C8B-B14F-4D97-AF65-F5344CB8AC3E}">
        <p14:creationId xmlns:p14="http://schemas.microsoft.com/office/powerpoint/2010/main" val="836156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733" y="1931615"/>
            <a:ext cx="1847850" cy="1847850"/>
          </a:xfrm>
        </p:spPr>
      </p:pic>
      <p:pic>
        <p:nvPicPr>
          <p:cNvPr id="6" name="Grafik 5"/>
          <p:cNvPicPr>
            <a:picLocks noChangeAspect="1"/>
          </p:cNvPicPr>
          <p:nvPr/>
        </p:nvPicPr>
        <p:blipFill>
          <a:blip r:embed="rId3"/>
          <a:stretch>
            <a:fillRect/>
          </a:stretch>
        </p:blipFill>
        <p:spPr>
          <a:xfrm>
            <a:off x="8037195" y="407615"/>
            <a:ext cx="2266950" cy="1524000"/>
          </a:xfrm>
          <a:prstGeom prst="rect">
            <a:avLst/>
          </a:prstGeom>
        </p:spPr>
      </p:pic>
      <p:pic>
        <p:nvPicPr>
          <p:cNvPr id="7" name="Grafik 6"/>
          <p:cNvPicPr>
            <a:picLocks noChangeAspect="1"/>
          </p:cNvPicPr>
          <p:nvPr/>
        </p:nvPicPr>
        <p:blipFill rotWithShape="1">
          <a:blip r:embed="rId4"/>
          <a:srcRect l="9961" t="32450" r="12329" b="41044"/>
          <a:stretch/>
        </p:blipFill>
        <p:spPr>
          <a:xfrm>
            <a:off x="3198266" y="5040216"/>
            <a:ext cx="7105879" cy="1817784"/>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747" y="-1"/>
            <a:ext cx="10246083" cy="6849695"/>
          </a:xfrm>
          <a:prstGeom prst="rect">
            <a:avLst/>
          </a:prstGeom>
        </p:spPr>
      </p:pic>
    </p:spTree>
    <p:extLst>
      <p:ext uri="{BB962C8B-B14F-4D97-AF65-F5344CB8AC3E}">
        <p14:creationId xmlns:p14="http://schemas.microsoft.com/office/powerpoint/2010/main" val="968569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Student </a:t>
            </a:r>
            <a:r>
              <a:rPr lang="de-DE" dirty="0" err="1" smtClean="0"/>
              <a:t>fellows</a:t>
            </a:r>
            <a:endParaRPr lang="de-DE" dirty="0"/>
          </a:p>
        </p:txBody>
      </p:sp>
      <p:pic>
        <p:nvPicPr>
          <p:cNvPr id="4" name="Inhaltsplatzhalt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04" r="9121"/>
          <a:stretch/>
        </p:blipFill>
        <p:spPr>
          <a:xfrm>
            <a:off x="576738" y="2462180"/>
            <a:ext cx="2057401" cy="2438400"/>
          </a:xfrm>
        </p:spPr>
      </p:pic>
      <p:pic>
        <p:nvPicPr>
          <p:cNvPr id="5" name="Grafik 4"/>
          <p:cNvPicPr>
            <a:picLocks noChangeAspect="1"/>
          </p:cNvPicPr>
          <p:nvPr/>
        </p:nvPicPr>
        <p:blipFill>
          <a:blip r:embed="rId3"/>
          <a:stretch>
            <a:fillRect/>
          </a:stretch>
        </p:blipFill>
        <p:spPr>
          <a:xfrm>
            <a:off x="2634139" y="2449512"/>
            <a:ext cx="2475071" cy="2446945"/>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10958" r="8869"/>
          <a:stretch/>
        </p:blipFill>
        <p:spPr>
          <a:xfrm>
            <a:off x="6879167" y="2474847"/>
            <a:ext cx="2103120" cy="2421610"/>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9210" y="2474847"/>
            <a:ext cx="1769957" cy="2413066"/>
          </a:xfrm>
          <a:prstGeom prst="rect">
            <a:avLst/>
          </a:prstGeom>
        </p:spPr>
      </p:pic>
      <p:pic>
        <p:nvPicPr>
          <p:cNvPr id="11" name="Grafik 10"/>
          <p:cNvPicPr>
            <a:picLocks noChangeAspect="1"/>
          </p:cNvPicPr>
          <p:nvPr/>
        </p:nvPicPr>
        <p:blipFill>
          <a:blip r:embed="rId6"/>
          <a:stretch>
            <a:fillRect/>
          </a:stretch>
        </p:blipFill>
        <p:spPr>
          <a:xfrm>
            <a:off x="8982287" y="2474846"/>
            <a:ext cx="2413065" cy="2413065"/>
          </a:xfrm>
          <a:prstGeom prst="rect">
            <a:avLst/>
          </a:prstGeom>
        </p:spPr>
      </p:pic>
    </p:spTree>
    <p:extLst>
      <p:ext uri="{BB962C8B-B14F-4D97-AF65-F5344CB8AC3E}">
        <p14:creationId xmlns:p14="http://schemas.microsoft.com/office/powerpoint/2010/main" val="2672767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Henrik&amp;TUI</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50168" y="2312351"/>
            <a:ext cx="3930491" cy="3930491"/>
          </a:xfrm>
        </p:spPr>
      </p:pic>
      <p:pic>
        <p:nvPicPr>
          <p:cNvPr id="5" name="Grafik 4"/>
          <p:cNvPicPr>
            <a:picLocks noChangeAspect="1"/>
          </p:cNvPicPr>
          <p:nvPr/>
        </p:nvPicPr>
        <p:blipFill>
          <a:blip r:embed="rId3"/>
          <a:stretch>
            <a:fillRect/>
          </a:stretch>
        </p:blipFill>
        <p:spPr>
          <a:xfrm>
            <a:off x="5884164" y="1443671"/>
            <a:ext cx="5048250" cy="5048250"/>
          </a:xfrm>
          <a:prstGeom prst="rect">
            <a:avLst/>
          </a:prstGeom>
        </p:spPr>
      </p:pic>
    </p:spTree>
    <p:extLst>
      <p:ext uri="{BB962C8B-B14F-4D97-AF65-F5344CB8AC3E}">
        <p14:creationId xmlns:p14="http://schemas.microsoft.com/office/powerpoint/2010/main" val="29325572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PROFESSIONAL VITAE</a:t>
            </a:r>
            <a:endParaRPr lang="de-DE" dirty="0"/>
          </a:p>
        </p:txBody>
      </p:sp>
      <p:sp>
        <p:nvSpPr>
          <p:cNvPr id="3" name="Inhaltsplatzhalter 2"/>
          <p:cNvSpPr>
            <a:spLocks noGrp="1"/>
          </p:cNvSpPr>
          <p:nvPr>
            <p:ph idx="1"/>
          </p:nvPr>
        </p:nvSpPr>
        <p:spPr>
          <a:xfrm>
            <a:off x="1024128" y="1805940"/>
            <a:ext cx="9720071" cy="5052060"/>
          </a:xfrm>
        </p:spPr>
        <p:txBody>
          <a:bodyPr>
            <a:normAutofit/>
          </a:bodyPr>
          <a:lstStyle/>
          <a:p>
            <a:r>
              <a:rPr lang="de-DE" dirty="0" smtClean="0"/>
              <a:t>1995 </a:t>
            </a:r>
            <a:r>
              <a:rPr lang="de-DE" dirty="0" err="1" smtClean="0"/>
              <a:t>german</a:t>
            </a:r>
            <a:r>
              <a:rPr lang="de-DE" dirty="0" smtClean="0"/>
              <a:t> Abitur (A-Levels) in </a:t>
            </a:r>
            <a:r>
              <a:rPr lang="de-DE" dirty="0" err="1" smtClean="0"/>
              <a:t>Hanover</a:t>
            </a:r>
            <a:r>
              <a:rPr lang="de-DE" dirty="0" smtClean="0"/>
              <a:t>, Germany</a:t>
            </a:r>
          </a:p>
          <a:p>
            <a:r>
              <a:rPr lang="de-DE" dirty="0" smtClean="0"/>
              <a:t>1999 </a:t>
            </a:r>
            <a:r>
              <a:rPr lang="de-DE" dirty="0" err="1" smtClean="0"/>
              <a:t>first</a:t>
            </a:r>
            <a:r>
              <a:rPr lang="de-DE" dirty="0" smtClean="0"/>
              <a:t> </a:t>
            </a:r>
            <a:r>
              <a:rPr lang="de-DE" dirty="0" err="1" smtClean="0"/>
              <a:t>own</a:t>
            </a:r>
            <a:r>
              <a:rPr lang="de-DE" dirty="0" smtClean="0"/>
              <a:t> </a:t>
            </a:r>
            <a:r>
              <a:rPr lang="de-DE" dirty="0" err="1" smtClean="0"/>
              <a:t>business</a:t>
            </a:r>
            <a:r>
              <a:rPr lang="de-DE" dirty="0" smtClean="0"/>
              <a:t> – tour </a:t>
            </a:r>
            <a:r>
              <a:rPr lang="de-DE" dirty="0" err="1" smtClean="0"/>
              <a:t>operator</a:t>
            </a:r>
            <a:r>
              <a:rPr lang="de-DE" dirty="0" smtClean="0"/>
              <a:t> </a:t>
            </a:r>
            <a:r>
              <a:rPr lang="de-DE" dirty="0" err="1" smtClean="0"/>
              <a:t>for</a:t>
            </a:r>
            <a:r>
              <a:rPr lang="de-DE" dirty="0" smtClean="0"/>
              <a:t> </a:t>
            </a:r>
            <a:r>
              <a:rPr lang="de-DE" dirty="0" err="1" smtClean="0"/>
              <a:t>canada</a:t>
            </a:r>
            <a:r>
              <a:rPr lang="de-DE" dirty="0" smtClean="0"/>
              <a:t> &amp; </a:t>
            </a:r>
            <a:r>
              <a:rPr lang="de-DE" dirty="0" err="1" smtClean="0"/>
              <a:t>sports</a:t>
            </a:r>
            <a:r>
              <a:rPr lang="de-DE" dirty="0" smtClean="0"/>
              <a:t> </a:t>
            </a:r>
            <a:r>
              <a:rPr lang="de-DE" dirty="0" err="1" smtClean="0"/>
              <a:t>travel</a:t>
            </a:r>
            <a:endParaRPr lang="de-DE" dirty="0" smtClean="0"/>
          </a:p>
          <a:p>
            <a:r>
              <a:rPr lang="de-DE" dirty="0" smtClean="0"/>
              <a:t>1999 </a:t>
            </a:r>
            <a:r>
              <a:rPr lang="de-DE" dirty="0" err="1"/>
              <a:t>f</a:t>
            </a:r>
            <a:r>
              <a:rPr lang="de-DE" dirty="0" err="1" smtClean="0"/>
              <a:t>oundation</a:t>
            </a:r>
            <a:r>
              <a:rPr lang="de-DE" dirty="0" smtClean="0"/>
              <a:t> </a:t>
            </a:r>
            <a:r>
              <a:rPr lang="de-DE" dirty="0" err="1" smtClean="0"/>
              <a:t>degree</a:t>
            </a:r>
            <a:r>
              <a:rPr lang="de-DE" dirty="0" smtClean="0"/>
              <a:t> in </a:t>
            </a:r>
            <a:r>
              <a:rPr lang="de-DE" dirty="0" err="1" smtClean="0"/>
              <a:t>vocational</a:t>
            </a:r>
            <a:r>
              <a:rPr lang="de-DE" dirty="0" smtClean="0"/>
              <a:t> </a:t>
            </a:r>
            <a:r>
              <a:rPr lang="de-DE" dirty="0" err="1" smtClean="0"/>
              <a:t>training</a:t>
            </a:r>
            <a:r>
              <a:rPr lang="de-DE" dirty="0" smtClean="0"/>
              <a:t> </a:t>
            </a:r>
            <a:r>
              <a:rPr lang="de-DE" dirty="0" err="1" smtClean="0"/>
              <a:t>for</a:t>
            </a:r>
            <a:r>
              <a:rPr lang="de-DE" dirty="0" smtClean="0"/>
              <a:t> real </a:t>
            </a:r>
            <a:r>
              <a:rPr lang="de-DE" dirty="0" err="1" smtClean="0"/>
              <a:t>estate</a:t>
            </a:r>
            <a:r>
              <a:rPr lang="de-DE" dirty="0" smtClean="0"/>
              <a:t> </a:t>
            </a:r>
            <a:r>
              <a:rPr lang="de-DE" dirty="0" err="1" smtClean="0"/>
              <a:t>management</a:t>
            </a:r>
            <a:endParaRPr lang="de-DE" dirty="0" smtClean="0"/>
          </a:p>
          <a:p>
            <a:r>
              <a:rPr lang="de-DE" dirty="0" smtClean="0"/>
              <a:t>2000 </a:t>
            </a:r>
            <a:r>
              <a:rPr lang="de-DE" dirty="0" err="1" smtClean="0"/>
              <a:t>second</a:t>
            </a:r>
            <a:r>
              <a:rPr lang="de-DE" dirty="0" smtClean="0"/>
              <a:t> </a:t>
            </a:r>
            <a:r>
              <a:rPr lang="de-DE" dirty="0" err="1" smtClean="0"/>
              <a:t>company</a:t>
            </a:r>
            <a:r>
              <a:rPr lang="de-DE" dirty="0" smtClean="0"/>
              <a:t> in solar </a:t>
            </a:r>
            <a:r>
              <a:rPr lang="de-DE" dirty="0" err="1" smtClean="0"/>
              <a:t>industry</a:t>
            </a:r>
            <a:endParaRPr lang="de-DE" dirty="0" smtClean="0"/>
          </a:p>
          <a:p>
            <a:r>
              <a:rPr lang="de-DE" dirty="0" smtClean="0"/>
              <a:t>2003 </a:t>
            </a:r>
            <a:r>
              <a:rPr lang="de-DE" dirty="0" err="1" smtClean="0"/>
              <a:t>diploma</a:t>
            </a:r>
            <a:r>
              <a:rPr lang="de-DE" dirty="0" smtClean="0"/>
              <a:t> in </a:t>
            </a:r>
            <a:r>
              <a:rPr lang="de-DE" dirty="0" err="1" smtClean="0"/>
              <a:t>economics</a:t>
            </a:r>
            <a:r>
              <a:rPr lang="de-DE" dirty="0" smtClean="0"/>
              <a:t> at Leibniz University </a:t>
            </a:r>
            <a:r>
              <a:rPr lang="de-DE" dirty="0" err="1" smtClean="0"/>
              <a:t>Hanover</a:t>
            </a:r>
            <a:r>
              <a:rPr lang="de-DE" dirty="0" smtClean="0"/>
              <a:t>, Germany</a:t>
            </a:r>
          </a:p>
          <a:p>
            <a:r>
              <a:rPr lang="de-DE" dirty="0" smtClean="0"/>
              <a:t>2004 </a:t>
            </a:r>
            <a:r>
              <a:rPr lang="de-DE" dirty="0" err="1" smtClean="0"/>
              <a:t>german</a:t>
            </a:r>
            <a:r>
              <a:rPr lang="de-DE" dirty="0" smtClean="0"/>
              <a:t> </a:t>
            </a:r>
            <a:r>
              <a:rPr lang="de-DE" dirty="0" err="1" smtClean="0"/>
              <a:t>sales</a:t>
            </a:r>
            <a:r>
              <a:rPr lang="de-DE" dirty="0" smtClean="0"/>
              <a:t> </a:t>
            </a:r>
            <a:r>
              <a:rPr lang="de-DE" dirty="0" err="1" smtClean="0"/>
              <a:t>manager</a:t>
            </a:r>
            <a:r>
              <a:rPr lang="de-DE" dirty="0" smtClean="0"/>
              <a:t> </a:t>
            </a:r>
            <a:r>
              <a:rPr lang="de-DE" dirty="0" err="1" smtClean="0"/>
              <a:t>CANescapes</a:t>
            </a:r>
            <a:r>
              <a:rPr lang="de-DE" dirty="0" smtClean="0"/>
              <a:t> – a Division </a:t>
            </a:r>
            <a:r>
              <a:rPr lang="de-DE" dirty="0" err="1" smtClean="0"/>
              <a:t>of</a:t>
            </a:r>
            <a:r>
              <a:rPr lang="de-DE" dirty="0" smtClean="0"/>
              <a:t> BCAA in Vancouver</a:t>
            </a:r>
          </a:p>
          <a:p>
            <a:r>
              <a:rPr lang="de-DE" dirty="0" smtClean="0"/>
              <a:t>2006 </a:t>
            </a:r>
            <a:r>
              <a:rPr lang="de-DE" dirty="0" err="1" smtClean="0"/>
              <a:t>european</a:t>
            </a:r>
            <a:r>
              <a:rPr lang="de-DE" dirty="0" smtClean="0"/>
              <a:t> </a:t>
            </a:r>
            <a:r>
              <a:rPr lang="de-DE" dirty="0" err="1" smtClean="0"/>
              <a:t>sales</a:t>
            </a:r>
            <a:r>
              <a:rPr lang="de-DE" dirty="0" smtClean="0"/>
              <a:t> </a:t>
            </a:r>
            <a:r>
              <a:rPr lang="de-DE" dirty="0" err="1" smtClean="0"/>
              <a:t>manager</a:t>
            </a:r>
            <a:r>
              <a:rPr lang="de-DE" dirty="0" smtClean="0"/>
              <a:t> </a:t>
            </a:r>
            <a:r>
              <a:rPr lang="de-DE" dirty="0" err="1" smtClean="0"/>
              <a:t>CANescapes</a:t>
            </a:r>
            <a:r>
              <a:rPr lang="de-DE" dirty="0" smtClean="0"/>
              <a:t> – </a:t>
            </a:r>
            <a:r>
              <a:rPr lang="de-DE" dirty="0" err="1" smtClean="0"/>
              <a:t>based</a:t>
            </a:r>
            <a:r>
              <a:rPr lang="de-DE" dirty="0" smtClean="0"/>
              <a:t> in </a:t>
            </a:r>
            <a:r>
              <a:rPr lang="de-DE" dirty="0" err="1" smtClean="0"/>
              <a:t>Hanover</a:t>
            </a:r>
            <a:r>
              <a:rPr lang="de-DE" dirty="0" smtClean="0"/>
              <a:t>, Germany</a:t>
            </a:r>
          </a:p>
          <a:p>
            <a:r>
              <a:rPr lang="de-DE" dirty="0" smtClean="0"/>
              <a:t>2008 </a:t>
            </a:r>
            <a:r>
              <a:rPr lang="de-DE" dirty="0" err="1" smtClean="0"/>
              <a:t>head</a:t>
            </a:r>
            <a:r>
              <a:rPr lang="de-DE" dirty="0" smtClean="0"/>
              <a:t> </a:t>
            </a:r>
            <a:r>
              <a:rPr lang="de-DE" dirty="0" err="1" smtClean="0"/>
              <a:t>of</a:t>
            </a:r>
            <a:r>
              <a:rPr lang="de-DE" dirty="0" smtClean="0"/>
              <a:t> </a:t>
            </a:r>
            <a:r>
              <a:rPr lang="de-DE" dirty="0" err="1" smtClean="0"/>
              <a:t>school</a:t>
            </a:r>
            <a:r>
              <a:rPr lang="de-DE" dirty="0" smtClean="0"/>
              <a:t>, Dr. Buhmann Academy, </a:t>
            </a:r>
            <a:r>
              <a:rPr lang="de-DE" dirty="0" err="1" smtClean="0"/>
              <a:t>Hanover</a:t>
            </a:r>
            <a:endParaRPr lang="de-DE" dirty="0" smtClean="0"/>
          </a:p>
          <a:p>
            <a:r>
              <a:rPr lang="de-DE" dirty="0" smtClean="0"/>
              <a:t>2012 </a:t>
            </a:r>
            <a:r>
              <a:rPr lang="de-DE" dirty="0" err="1" smtClean="0"/>
              <a:t>start</a:t>
            </a:r>
            <a:r>
              <a:rPr lang="de-DE" dirty="0" smtClean="0"/>
              <a:t> </a:t>
            </a:r>
            <a:r>
              <a:rPr lang="de-DE" dirty="0" err="1" smtClean="0"/>
              <a:t>of</a:t>
            </a:r>
            <a:r>
              <a:rPr lang="de-DE" dirty="0" smtClean="0"/>
              <a:t> </a:t>
            </a:r>
            <a:r>
              <a:rPr lang="de-DE" dirty="0" err="1" smtClean="0"/>
              <a:t>PhD</a:t>
            </a:r>
            <a:r>
              <a:rPr lang="de-DE" dirty="0" smtClean="0"/>
              <a:t> </a:t>
            </a:r>
            <a:r>
              <a:rPr lang="de-DE" dirty="0" err="1" smtClean="0"/>
              <a:t>program</a:t>
            </a:r>
            <a:r>
              <a:rPr lang="de-DE" dirty="0" smtClean="0"/>
              <a:t> at Leibniz University </a:t>
            </a:r>
            <a:r>
              <a:rPr lang="de-DE" dirty="0" err="1" smtClean="0"/>
              <a:t>Hanover</a:t>
            </a:r>
            <a:endParaRPr lang="de-DE" dirty="0"/>
          </a:p>
          <a:p>
            <a:r>
              <a:rPr lang="de-DE" dirty="0" smtClean="0"/>
              <a:t>2016 </a:t>
            </a:r>
            <a:r>
              <a:rPr lang="de-DE" dirty="0" err="1" smtClean="0"/>
              <a:t>funding</a:t>
            </a:r>
            <a:r>
              <a:rPr lang="de-DE" dirty="0" smtClean="0"/>
              <a:t> </a:t>
            </a:r>
            <a:r>
              <a:rPr lang="de-DE" dirty="0" err="1" smtClean="0"/>
              <a:t>of</a:t>
            </a:r>
            <a:r>
              <a:rPr lang="de-DE" dirty="0" smtClean="0"/>
              <a:t> </a:t>
            </a:r>
            <a:r>
              <a:rPr lang="de-DE" dirty="0" err="1" smtClean="0"/>
              <a:t>DeinTeam</a:t>
            </a:r>
            <a:r>
              <a:rPr lang="de-DE" dirty="0" smtClean="0"/>
              <a:t> App </a:t>
            </a:r>
            <a:r>
              <a:rPr lang="de-DE" dirty="0" err="1" smtClean="0"/>
              <a:t>and</a:t>
            </a:r>
            <a:r>
              <a:rPr lang="de-DE" dirty="0" smtClean="0"/>
              <a:t> MS4 Sports GmbH Sportsmanagement Co. </a:t>
            </a:r>
          </a:p>
          <a:p>
            <a:endParaRPr lang="de-DE" dirty="0" smtClean="0"/>
          </a:p>
          <a:p>
            <a:endParaRPr lang="de-DE" dirty="0" smtClean="0"/>
          </a:p>
          <a:p>
            <a:endParaRPr lang="de-DE" dirty="0"/>
          </a:p>
        </p:txBody>
      </p:sp>
    </p:spTree>
    <p:extLst>
      <p:ext uri="{BB962C8B-B14F-4D97-AF65-F5344CB8AC3E}">
        <p14:creationId xmlns:p14="http://schemas.microsoft.com/office/powerpoint/2010/main" val="19806732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PERSoNAL</a:t>
            </a:r>
            <a:r>
              <a:rPr lang="de-DE" dirty="0" smtClean="0"/>
              <a:t> VITAE</a:t>
            </a:r>
            <a:endParaRPr lang="de-DE" dirty="0"/>
          </a:p>
        </p:txBody>
      </p:sp>
      <p:sp>
        <p:nvSpPr>
          <p:cNvPr id="3" name="Inhaltsplatzhalter 2"/>
          <p:cNvSpPr>
            <a:spLocks noGrp="1"/>
          </p:cNvSpPr>
          <p:nvPr>
            <p:ph idx="1"/>
          </p:nvPr>
        </p:nvSpPr>
        <p:spPr>
          <a:xfrm>
            <a:off x="1024128" y="1805940"/>
            <a:ext cx="9720071" cy="5052060"/>
          </a:xfrm>
        </p:spPr>
        <p:txBody>
          <a:bodyPr>
            <a:normAutofit/>
          </a:bodyPr>
          <a:lstStyle/>
          <a:p>
            <a:r>
              <a:rPr lang="de-DE" dirty="0" smtClean="0"/>
              <a:t>1990 </a:t>
            </a:r>
            <a:r>
              <a:rPr lang="de-DE" dirty="0" err="1" smtClean="0"/>
              <a:t>founder</a:t>
            </a:r>
            <a:r>
              <a:rPr lang="de-DE" dirty="0" smtClean="0"/>
              <a:t> </a:t>
            </a:r>
            <a:r>
              <a:rPr lang="de-DE" dirty="0" err="1" smtClean="0"/>
              <a:t>and</a:t>
            </a:r>
            <a:r>
              <a:rPr lang="de-DE" dirty="0" smtClean="0"/>
              <a:t> </a:t>
            </a:r>
            <a:r>
              <a:rPr lang="de-DE" dirty="0" err="1" smtClean="0"/>
              <a:t>chief</a:t>
            </a:r>
            <a:r>
              <a:rPr lang="de-DE" dirty="0" smtClean="0"/>
              <a:t> </a:t>
            </a:r>
            <a:r>
              <a:rPr lang="de-DE" dirty="0" err="1" smtClean="0"/>
              <a:t>editor</a:t>
            </a:r>
            <a:r>
              <a:rPr lang="de-DE" dirty="0" smtClean="0"/>
              <a:t> </a:t>
            </a:r>
            <a:r>
              <a:rPr lang="de-DE" dirty="0" err="1" smtClean="0"/>
              <a:t>of</a:t>
            </a:r>
            <a:r>
              <a:rPr lang="de-DE" dirty="0" smtClean="0"/>
              <a:t> </a:t>
            </a:r>
            <a:r>
              <a:rPr lang="de-DE" dirty="0" err="1" smtClean="0"/>
              <a:t>school</a:t>
            </a:r>
            <a:r>
              <a:rPr lang="de-DE" dirty="0" smtClean="0"/>
              <a:t> </a:t>
            </a:r>
            <a:r>
              <a:rPr lang="de-DE" dirty="0" err="1" smtClean="0"/>
              <a:t>newspaper</a:t>
            </a:r>
            <a:endParaRPr lang="de-DE" dirty="0" smtClean="0"/>
          </a:p>
          <a:p>
            <a:r>
              <a:rPr lang="de-DE" dirty="0" smtClean="0"/>
              <a:t>1996 </a:t>
            </a:r>
            <a:r>
              <a:rPr lang="de-DE" dirty="0" err="1" smtClean="0"/>
              <a:t>freelance</a:t>
            </a:r>
            <a:r>
              <a:rPr lang="de-DE" dirty="0" smtClean="0"/>
              <a:t> </a:t>
            </a:r>
            <a:r>
              <a:rPr lang="de-DE" dirty="0" err="1" smtClean="0"/>
              <a:t>editor</a:t>
            </a:r>
            <a:r>
              <a:rPr lang="de-DE" dirty="0" smtClean="0"/>
              <a:t> at BILD </a:t>
            </a:r>
            <a:r>
              <a:rPr lang="de-DE" dirty="0" err="1" smtClean="0"/>
              <a:t>sports</a:t>
            </a:r>
            <a:r>
              <a:rPr lang="de-DE" dirty="0" smtClean="0"/>
              <a:t> </a:t>
            </a:r>
            <a:r>
              <a:rPr lang="de-DE" dirty="0" err="1" smtClean="0"/>
              <a:t>editorial</a:t>
            </a:r>
            <a:endParaRPr lang="de-DE" dirty="0" smtClean="0"/>
          </a:p>
          <a:p>
            <a:r>
              <a:rPr lang="de-DE" dirty="0" smtClean="0"/>
              <a:t>1999 </a:t>
            </a:r>
            <a:r>
              <a:rPr lang="de-DE" dirty="0" err="1" smtClean="0"/>
              <a:t>football</a:t>
            </a:r>
            <a:r>
              <a:rPr lang="de-DE" dirty="0" smtClean="0"/>
              <a:t> </a:t>
            </a:r>
            <a:r>
              <a:rPr lang="de-DE" dirty="0" err="1" smtClean="0"/>
              <a:t>referee</a:t>
            </a:r>
            <a:r>
              <a:rPr lang="de-DE" dirty="0" smtClean="0"/>
              <a:t>, </a:t>
            </a:r>
            <a:r>
              <a:rPr lang="de-DE" dirty="0" err="1" smtClean="0"/>
              <a:t>linesman</a:t>
            </a:r>
            <a:r>
              <a:rPr lang="de-DE" dirty="0" smtClean="0"/>
              <a:t> in 4th </a:t>
            </a:r>
            <a:r>
              <a:rPr lang="de-DE" dirty="0" err="1" smtClean="0"/>
              <a:t>division</a:t>
            </a:r>
            <a:r>
              <a:rPr lang="de-DE" dirty="0" smtClean="0"/>
              <a:t> </a:t>
            </a:r>
          </a:p>
          <a:p>
            <a:r>
              <a:rPr lang="de-DE" dirty="0" smtClean="0"/>
              <a:t>2000 </a:t>
            </a:r>
            <a:r>
              <a:rPr lang="de-DE" dirty="0" err="1" smtClean="0"/>
              <a:t>football</a:t>
            </a:r>
            <a:r>
              <a:rPr lang="de-DE" dirty="0" smtClean="0"/>
              <a:t> </a:t>
            </a:r>
            <a:r>
              <a:rPr lang="de-DE" dirty="0" err="1" smtClean="0"/>
              <a:t>coach</a:t>
            </a:r>
            <a:r>
              <a:rPr lang="de-DE" dirty="0" smtClean="0"/>
              <a:t> </a:t>
            </a:r>
            <a:r>
              <a:rPr lang="de-DE" dirty="0" err="1" smtClean="0"/>
              <a:t>of</a:t>
            </a:r>
            <a:r>
              <a:rPr lang="de-DE" dirty="0" smtClean="0"/>
              <a:t> regional </a:t>
            </a:r>
            <a:r>
              <a:rPr lang="de-DE" dirty="0" err="1" smtClean="0"/>
              <a:t>under</a:t>
            </a:r>
            <a:r>
              <a:rPr lang="de-DE" dirty="0" smtClean="0"/>
              <a:t> 19 </a:t>
            </a:r>
            <a:r>
              <a:rPr lang="de-DE" dirty="0" err="1" smtClean="0"/>
              <a:t>team</a:t>
            </a:r>
            <a:endParaRPr lang="de-DE" dirty="0" smtClean="0"/>
          </a:p>
          <a:p>
            <a:r>
              <a:rPr lang="de-DE" dirty="0" smtClean="0"/>
              <a:t>2002 </a:t>
            </a:r>
            <a:r>
              <a:rPr lang="de-DE" dirty="0" err="1" smtClean="0"/>
              <a:t>member</a:t>
            </a:r>
            <a:r>
              <a:rPr lang="de-DE" dirty="0" smtClean="0"/>
              <a:t> </a:t>
            </a:r>
            <a:r>
              <a:rPr lang="de-DE" dirty="0" err="1" smtClean="0"/>
              <a:t>of</a:t>
            </a:r>
            <a:r>
              <a:rPr lang="de-DE" dirty="0" smtClean="0"/>
              <a:t> </a:t>
            </a:r>
            <a:r>
              <a:rPr lang="de-DE" dirty="0" err="1" smtClean="0"/>
              <a:t>university</a:t>
            </a:r>
            <a:r>
              <a:rPr lang="de-DE" dirty="0" smtClean="0"/>
              <a:t> </a:t>
            </a:r>
            <a:r>
              <a:rPr lang="de-DE" dirty="0" err="1" smtClean="0"/>
              <a:t>parliament</a:t>
            </a:r>
            <a:r>
              <a:rPr lang="de-DE" dirty="0" smtClean="0"/>
              <a:t> </a:t>
            </a:r>
            <a:r>
              <a:rPr lang="de-DE" dirty="0" err="1" smtClean="0"/>
              <a:t>and</a:t>
            </a:r>
            <a:r>
              <a:rPr lang="de-DE" dirty="0" smtClean="0"/>
              <a:t> </a:t>
            </a:r>
            <a:r>
              <a:rPr lang="de-DE" dirty="0" err="1" smtClean="0"/>
              <a:t>local</a:t>
            </a:r>
            <a:r>
              <a:rPr lang="de-DE" dirty="0" smtClean="0"/>
              <a:t> </a:t>
            </a:r>
            <a:r>
              <a:rPr lang="de-DE" dirty="0" err="1" smtClean="0"/>
              <a:t>government</a:t>
            </a:r>
            <a:r>
              <a:rPr lang="de-DE" dirty="0" smtClean="0"/>
              <a:t> </a:t>
            </a:r>
          </a:p>
          <a:p>
            <a:r>
              <a:rPr lang="de-DE" dirty="0" smtClean="0"/>
              <a:t>2005 regional </a:t>
            </a:r>
            <a:r>
              <a:rPr lang="de-DE" dirty="0" err="1" smtClean="0"/>
              <a:t>director</a:t>
            </a:r>
            <a:r>
              <a:rPr lang="de-DE" dirty="0" smtClean="0"/>
              <a:t> </a:t>
            </a:r>
            <a:r>
              <a:rPr lang="de-DE" dirty="0" err="1" smtClean="0"/>
              <a:t>lower</a:t>
            </a:r>
            <a:r>
              <a:rPr lang="de-DE" dirty="0" smtClean="0"/>
              <a:t> </a:t>
            </a:r>
            <a:r>
              <a:rPr lang="de-DE" dirty="0" err="1" smtClean="0"/>
              <a:t>saxony</a:t>
            </a:r>
            <a:r>
              <a:rPr lang="de-DE" dirty="0" smtClean="0"/>
              <a:t> </a:t>
            </a:r>
            <a:r>
              <a:rPr lang="de-DE" dirty="0" err="1" smtClean="0"/>
              <a:t>for</a:t>
            </a:r>
            <a:r>
              <a:rPr lang="de-DE" dirty="0" smtClean="0"/>
              <a:t> </a:t>
            </a:r>
            <a:r>
              <a:rPr lang="de-DE" dirty="0" err="1" smtClean="0"/>
              <a:t>german-canadian</a:t>
            </a:r>
            <a:r>
              <a:rPr lang="de-DE" dirty="0" smtClean="0"/>
              <a:t> </a:t>
            </a:r>
            <a:r>
              <a:rPr lang="de-DE" dirty="0" err="1" smtClean="0"/>
              <a:t>association</a:t>
            </a:r>
            <a:endParaRPr lang="de-DE" dirty="0" smtClean="0"/>
          </a:p>
          <a:p>
            <a:r>
              <a:rPr lang="de-DE" dirty="0" smtClean="0"/>
              <a:t>2008 regional </a:t>
            </a:r>
            <a:r>
              <a:rPr lang="de-DE" dirty="0" err="1" smtClean="0"/>
              <a:t>director</a:t>
            </a:r>
            <a:r>
              <a:rPr lang="de-DE" dirty="0" smtClean="0"/>
              <a:t> </a:t>
            </a:r>
            <a:r>
              <a:rPr lang="de-DE" dirty="0" err="1" smtClean="0"/>
              <a:t>of</a:t>
            </a:r>
            <a:r>
              <a:rPr lang="de-DE" dirty="0" smtClean="0"/>
              <a:t> </a:t>
            </a:r>
            <a:r>
              <a:rPr lang="de-DE" dirty="0" err="1" smtClean="0"/>
              <a:t>sports</a:t>
            </a:r>
            <a:r>
              <a:rPr lang="de-DE" dirty="0" smtClean="0"/>
              <a:t> </a:t>
            </a:r>
            <a:r>
              <a:rPr lang="de-DE" dirty="0" err="1" smtClean="0"/>
              <a:t>managers</a:t>
            </a:r>
            <a:r>
              <a:rPr lang="de-DE" dirty="0" smtClean="0"/>
              <a:t> </a:t>
            </a:r>
            <a:r>
              <a:rPr lang="de-DE" dirty="0" err="1" smtClean="0"/>
              <a:t>association</a:t>
            </a:r>
            <a:r>
              <a:rPr lang="de-DE" dirty="0" smtClean="0"/>
              <a:t> (VSD)</a:t>
            </a:r>
          </a:p>
          <a:p>
            <a:r>
              <a:rPr lang="de-DE" dirty="0"/>
              <a:t>2009 </a:t>
            </a:r>
            <a:r>
              <a:rPr lang="de-DE" dirty="0" err="1"/>
              <a:t>education</a:t>
            </a:r>
            <a:r>
              <a:rPr lang="de-DE" dirty="0"/>
              <a:t> </a:t>
            </a:r>
            <a:r>
              <a:rPr lang="de-DE" dirty="0" err="1"/>
              <a:t>coordinator</a:t>
            </a:r>
            <a:r>
              <a:rPr lang="de-DE" dirty="0"/>
              <a:t> </a:t>
            </a:r>
            <a:r>
              <a:rPr lang="de-DE" dirty="0" err="1"/>
              <a:t>of</a:t>
            </a:r>
            <a:r>
              <a:rPr lang="de-DE" dirty="0"/>
              <a:t> Hannover 96 </a:t>
            </a:r>
            <a:r>
              <a:rPr lang="de-DE" dirty="0" err="1"/>
              <a:t>youth</a:t>
            </a:r>
            <a:r>
              <a:rPr lang="de-DE" dirty="0"/>
              <a:t> </a:t>
            </a:r>
            <a:r>
              <a:rPr lang="de-DE" dirty="0" err="1" smtClean="0"/>
              <a:t>academy</a:t>
            </a:r>
            <a:endParaRPr lang="de-DE" dirty="0" smtClean="0"/>
          </a:p>
          <a:p>
            <a:r>
              <a:rPr lang="de-DE" dirty="0" smtClean="0"/>
              <a:t>2012 </a:t>
            </a:r>
            <a:r>
              <a:rPr lang="de-DE" dirty="0" err="1" smtClean="0"/>
              <a:t>team</a:t>
            </a:r>
            <a:r>
              <a:rPr lang="de-DE" dirty="0" smtClean="0"/>
              <a:t> </a:t>
            </a:r>
            <a:r>
              <a:rPr lang="de-DE" dirty="0" err="1" smtClean="0"/>
              <a:t>manager</a:t>
            </a:r>
            <a:r>
              <a:rPr lang="de-DE" dirty="0" smtClean="0"/>
              <a:t> </a:t>
            </a:r>
            <a:r>
              <a:rPr lang="de-DE" dirty="0" err="1" smtClean="0"/>
              <a:t>of</a:t>
            </a:r>
            <a:r>
              <a:rPr lang="de-DE" dirty="0" smtClean="0"/>
              <a:t> U19 </a:t>
            </a:r>
            <a:r>
              <a:rPr lang="de-DE" dirty="0" err="1" smtClean="0"/>
              <a:t>team</a:t>
            </a:r>
            <a:r>
              <a:rPr lang="de-DE" dirty="0" smtClean="0"/>
              <a:t> TSV Havelse (U19 Bundesliga)</a:t>
            </a:r>
          </a:p>
          <a:p>
            <a:endParaRPr lang="de-DE" dirty="0" smtClean="0"/>
          </a:p>
          <a:p>
            <a:endParaRPr lang="de-DE" dirty="0" smtClean="0"/>
          </a:p>
          <a:p>
            <a:endParaRPr lang="de-DE" dirty="0" smtClean="0"/>
          </a:p>
          <a:p>
            <a:endParaRPr lang="de-DE" dirty="0"/>
          </a:p>
        </p:txBody>
      </p:sp>
    </p:spTree>
    <p:extLst>
      <p:ext uri="{BB962C8B-B14F-4D97-AF65-F5344CB8AC3E}">
        <p14:creationId xmlns:p14="http://schemas.microsoft.com/office/powerpoint/2010/main" val="12543978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MAKE </a:t>
            </a:r>
            <a:r>
              <a:rPr lang="de-DE" dirty="0" err="1" smtClean="0"/>
              <a:t>use</a:t>
            </a:r>
            <a:r>
              <a:rPr lang="de-DE" dirty="0" smtClean="0"/>
              <a:t> </a:t>
            </a:r>
            <a:r>
              <a:rPr lang="de-DE" dirty="0" err="1" smtClean="0"/>
              <a:t>of</a:t>
            </a:r>
            <a:r>
              <a:rPr lang="de-DE" dirty="0" smtClean="0"/>
              <a:t> </a:t>
            </a:r>
            <a:r>
              <a:rPr lang="de-DE" dirty="0" err="1" smtClean="0"/>
              <a:t>it</a:t>
            </a:r>
            <a:endParaRPr lang="de-DE" dirty="0"/>
          </a:p>
        </p:txBody>
      </p:sp>
      <p:sp>
        <p:nvSpPr>
          <p:cNvPr id="3" name="Inhaltsplatzhalter 2"/>
          <p:cNvSpPr>
            <a:spLocks noGrp="1"/>
          </p:cNvSpPr>
          <p:nvPr>
            <p:ph idx="1"/>
          </p:nvPr>
        </p:nvSpPr>
        <p:spPr/>
        <p:txBody>
          <a:bodyPr>
            <a:normAutofit/>
          </a:bodyPr>
          <a:lstStyle/>
          <a:p>
            <a:pPr marL="0" indent="0" algn="ctr">
              <a:buNone/>
            </a:pPr>
            <a:r>
              <a:rPr lang="de-DE" sz="6000" b="1" dirty="0" smtClean="0"/>
              <a:t>Think </a:t>
            </a:r>
            <a:r>
              <a:rPr lang="de-DE" sz="6000" b="1" dirty="0" err="1" smtClean="0"/>
              <a:t>about</a:t>
            </a:r>
            <a:r>
              <a:rPr lang="de-DE" sz="6000" b="1" dirty="0" smtClean="0"/>
              <a:t> </a:t>
            </a:r>
            <a:r>
              <a:rPr lang="de-DE" sz="6000" b="1" dirty="0" err="1" smtClean="0"/>
              <a:t>your</a:t>
            </a:r>
            <a:r>
              <a:rPr lang="de-DE" sz="6000" b="1" dirty="0" smtClean="0"/>
              <a:t> </a:t>
            </a:r>
            <a:r>
              <a:rPr lang="de-DE" sz="6000" b="1" dirty="0" err="1" smtClean="0"/>
              <a:t>options</a:t>
            </a:r>
            <a:endParaRPr lang="de-DE" sz="6000" b="1" dirty="0" smtClean="0"/>
          </a:p>
          <a:p>
            <a:pPr marL="0" indent="0" algn="ctr">
              <a:buNone/>
            </a:pPr>
            <a:r>
              <a:rPr lang="de-DE" sz="4800" dirty="0" err="1" smtClean="0"/>
              <a:t>Use</a:t>
            </a:r>
            <a:r>
              <a:rPr lang="de-DE" sz="4800" dirty="0" smtClean="0"/>
              <a:t> </a:t>
            </a:r>
            <a:r>
              <a:rPr lang="de-DE" sz="4800" dirty="0" err="1" smtClean="0"/>
              <a:t>the</a:t>
            </a:r>
            <a:r>
              <a:rPr lang="de-DE" sz="4800" dirty="0" smtClean="0"/>
              <a:t> vital </a:t>
            </a:r>
            <a:r>
              <a:rPr lang="de-DE" sz="4800" dirty="0" err="1" smtClean="0"/>
              <a:t>network</a:t>
            </a:r>
            <a:r>
              <a:rPr lang="de-DE" sz="4800" dirty="0" smtClean="0"/>
              <a:t> </a:t>
            </a:r>
            <a:r>
              <a:rPr lang="de-DE" sz="4800" dirty="0" err="1" smtClean="0"/>
              <a:t>for</a:t>
            </a:r>
            <a:r>
              <a:rPr lang="de-DE" sz="4800" dirty="0" smtClean="0"/>
              <a:t>:</a:t>
            </a:r>
          </a:p>
          <a:p>
            <a:pPr marL="0" indent="0" algn="ctr">
              <a:buNone/>
            </a:pPr>
            <a:endParaRPr lang="de-DE" sz="1400" dirty="0" smtClean="0"/>
          </a:p>
          <a:p>
            <a:pPr lvl="1" algn="ctr">
              <a:buFontTx/>
              <a:buChar char="-"/>
            </a:pPr>
            <a:r>
              <a:rPr lang="de-DE" sz="4400" dirty="0" smtClean="0"/>
              <a:t> </a:t>
            </a:r>
            <a:r>
              <a:rPr lang="de-DE" sz="4400" dirty="0" err="1"/>
              <a:t>Easier</a:t>
            </a:r>
            <a:r>
              <a:rPr lang="de-DE" sz="4400" dirty="0"/>
              <a:t> </a:t>
            </a:r>
            <a:r>
              <a:rPr lang="de-DE" sz="4400" dirty="0" err="1"/>
              <a:t>access</a:t>
            </a:r>
            <a:r>
              <a:rPr lang="de-DE" sz="4400" dirty="0"/>
              <a:t> </a:t>
            </a:r>
            <a:r>
              <a:rPr lang="de-DE" sz="4400" dirty="0" err="1"/>
              <a:t>to</a:t>
            </a:r>
            <a:r>
              <a:rPr lang="de-DE" sz="4400" dirty="0"/>
              <a:t> </a:t>
            </a:r>
            <a:r>
              <a:rPr lang="de-DE" sz="4400" dirty="0" err="1"/>
              <a:t>labour</a:t>
            </a:r>
            <a:r>
              <a:rPr lang="de-DE" sz="4400" dirty="0"/>
              <a:t> </a:t>
            </a:r>
            <a:r>
              <a:rPr lang="de-DE" sz="4400" dirty="0" err="1"/>
              <a:t>market</a:t>
            </a:r>
            <a:endParaRPr lang="de-DE" sz="4400" dirty="0"/>
          </a:p>
          <a:p>
            <a:pPr algn="ctr">
              <a:buFontTx/>
              <a:buChar char="-"/>
            </a:pPr>
            <a:r>
              <a:rPr lang="de-DE" sz="4400" dirty="0"/>
              <a:t> </a:t>
            </a:r>
            <a:r>
              <a:rPr lang="de-DE" sz="4400" dirty="0" err="1"/>
              <a:t>Creating</a:t>
            </a:r>
            <a:r>
              <a:rPr lang="de-DE" sz="4400" dirty="0"/>
              <a:t> </a:t>
            </a:r>
            <a:r>
              <a:rPr lang="de-DE" sz="4400" dirty="0" err="1"/>
              <a:t>your</a:t>
            </a:r>
            <a:r>
              <a:rPr lang="de-DE" sz="4400" dirty="0"/>
              <a:t> </a:t>
            </a:r>
            <a:r>
              <a:rPr lang="de-DE" sz="4400" dirty="0" err="1"/>
              <a:t>own</a:t>
            </a:r>
            <a:r>
              <a:rPr lang="de-DE" sz="4400" dirty="0"/>
              <a:t> </a:t>
            </a:r>
            <a:r>
              <a:rPr lang="de-DE" sz="4400" dirty="0" err="1"/>
              <a:t>company</a:t>
            </a:r>
            <a:endParaRPr lang="de-DE" sz="4400" dirty="0"/>
          </a:p>
        </p:txBody>
      </p:sp>
    </p:spTree>
    <p:extLst>
      <p:ext uri="{BB962C8B-B14F-4D97-AF65-F5344CB8AC3E}">
        <p14:creationId xmlns:p14="http://schemas.microsoft.com/office/powerpoint/2010/main" val="18408096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1454" r="5825"/>
          <a:stretch/>
        </p:blipFill>
        <p:spPr>
          <a:xfrm>
            <a:off x="3446937" y="-191589"/>
            <a:ext cx="9526640" cy="7705939"/>
          </a:xfrm>
          <a:prstGeom prst="rect">
            <a:avLst/>
          </a:prstGeom>
        </p:spPr>
      </p:pic>
      <p:cxnSp>
        <p:nvCxnSpPr>
          <p:cNvPr id="7" name="Straight Connector 6"/>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el 1"/>
          <p:cNvSpPr>
            <a:spLocks noGrp="1"/>
          </p:cNvSpPr>
          <p:nvPr>
            <p:ph type="ctrTitle"/>
          </p:nvPr>
        </p:nvSpPr>
        <p:spPr>
          <a:xfrm>
            <a:off x="522999" y="1711438"/>
            <a:ext cx="3378099" cy="3034857"/>
          </a:xfrm>
        </p:spPr>
        <p:txBody>
          <a:bodyPr anchor="b">
            <a:normAutofit/>
          </a:bodyPr>
          <a:lstStyle/>
          <a:p>
            <a:r>
              <a:rPr lang="de-DE" sz="7000" dirty="0">
                <a:solidFill>
                  <a:schemeClr val="tx1"/>
                </a:solidFill>
              </a:rPr>
              <a:t>Dein Team</a:t>
            </a:r>
            <a:br>
              <a:rPr lang="de-DE" sz="7000" dirty="0">
                <a:solidFill>
                  <a:schemeClr val="tx1"/>
                </a:solidFill>
              </a:rPr>
            </a:br>
            <a:r>
              <a:rPr lang="de-DE" sz="7000" dirty="0">
                <a:solidFill>
                  <a:schemeClr val="tx1"/>
                </a:solidFill>
              </a:rPr>
              <a:t>Deine App.</a:t>
            </a:r>
          </a:p>
        </p:txBody>
      </p:sp>
      <p:pic>
        <p:nvPicPr>
          <p:cNvPr id="3" name="Grafik 2"/>
          <p:cNvPicPr>
            <a:picLocks noChangeAspect="1"/>
          </p:cNvPicPr>
          <p:nvPr/>
        </p:nvPicPr>
        <p:blipFill>
          <a:blip r:embed="rId4"/>
          <a:stretch>
            <a:fillRect/>
          </a:stretch>
        </p:blipFill>
        <p:spPr>
          <a:xfrm>
            <a:off x="1739196" y="1523530"/>
            <a:ext cx="1143342" cy="1143342"/>
          </a:xfrm>
          <a:prstGeom prst="rect">
            <a:avLst/>
          </a:prstGeom>
        </p:spPr>
      </p:pic>
    </p:spTree>
    <p:extLst>
      <p:ext uri="{BB962C8B-B14F-4D97-AF65-F5344CB8AC3E}">
        <p14:creationId xmlns:p14="http://schemas.microsoft.com/office/powerpoint/2010/main" val="22327492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oyqOz5r6Ok"/>
          <p:cNvPicPr>
            <a:picLocks noGrp="1" noRot="1" noChangeAspect="1"/>
          </p:cNvPicPr>
          <p:nvPr>
            <p:ph idx="1"/>
            <a:videoFile r:link="rId1"/>
          </p:nvPr>
        </p:nvPicPr>
        <p:blipFill>
          <a:blip r:embed="rId3"/>
          <a:stretch>
            <a:fillRect/>
          </a:stretch>
        </p:blipFill>
        <p:spPr>
          <a:xfrm>
            <a:off x="193005" y="102870"/>
            <a:ext cx="11751345" cy="6610132"/>
          </a:xfrm>
          <a:prstGeom prst="rect">
            <a:avLst/>
          </a:prstGeom>
        </p:spPr>
      </p:pic>
    </p:spTree>
    <p:extLst>
      <p:ext uri="{BB962C8B-B14F-4D97-AF65-F5344CB8AC3E}">
        <p14:creationId xmlns:p14="http://schemas.microsoft.com/office/powerpoint/2010/main" val="25018009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DeinTeam</a:t>
            </a:r>
            <a:r>
              <a:rPr lang="de-DE" dirty="0"/>
              <a:t> – Deine APP.</a:t>
            </a:r>
            <a:br>
              <a:rPr lang="de-DE" dirty="0"/>
            </a:br>
            <a:r>
              <a:rPr lang="de-DE" sz="4000" dirty="0"/>
              <a:t>Manage </a:t>
            </a:r>
            <a:r>
              <a:rPr lang="de-DE" sz="4000" dirty="0" err="1"/>
              <a:t>your</a:t>
            </a:r>
            <a:r>
              <a:rPr lang="de-DE" sz="4000" dirty="0"/>
              <a:t> Team per APP.</a:t>
            </a:r>
            <a:endParaRPr lang="de-DE" dirty="0"/>
          </a:p>
        </p:txBody>
      </p:sp>
      <p:sp>
        <p:nvSpPr>
          <p:cNvPr id="3" name="Inhaltsplatzhalter 2"/>
          <p:cNvSpPr>
            <a:spLocks noGrp="1"/>
          </p:cNvSpPr>
          <p:nvPr>
            <p:ph idx="1"/>
          </p:nvPr>
        </p:nvSpPr>
        <p:spPr>
          <a:xfrm>
            <a:off x="3715473" y="2286000"/>
            <a:ext cx="7488024" cy="4023360"/>
          </a:xfrm>
        </p:spPr>
        <p:txBody>
          <a:bodyPr vert="horz" lIns="45720" tIns="45720" rIns="45720" bIns="45720" rtlCol="0" anchor="t">
            <a:normAutofit lnSpcReduction="10000"/>
          </a:bodyPr>
          <a:lstStyle/>
          <a:p>
            <a:pPr marL="0" indent="0">
              <a:buClr>
                <a:srgbClr val="F5A000"/>
              </a:buClr>
              <a:buNone/>
            </a:pPr>
            <a:r>
              <a:rPr lang="en-AU" b="1" dirty="0" err="1">
                <a:solidFill>
                  <a:srgbClr val="2E2B21"/>
                </a:solidFill>
              </a:rPr>
              <a:t>DeinTeam</a:t>
            </a:r>
            <a:r>
              <a:rPr lang="en-AU" b="1" dirty="0">
                <a:solidFill>
                  <a:srgbClr val="2E2B21"/>
                </a:solidFill>
              </a:rPr>
              <a:t> already solves problems from over 75.000 teams:</a:t>
            </a:r>
            <a:r>
              <a:rPr lang="en-AU" dirty="0">
                <a:solidFill>
                  <a:srgbClr val="2E2B21"/>
                </a:solidFill>
              </a:rPr>
              <a:t> The App facilitates the whole communication and logistic within teams.</a:t>
            </a:r>
          </a:p>
          <a:p>
            <a:pPr marL="0" lvl="0" indent="0">
              <a:buClr>
                <a:srgbClr val="F5A000"/>
              </a:buClr>
              <a:buNone/>
            </a:pPr>
            <a:r>
              <a:rPr lang="en-AU" dirty="0">
                <a:solidFill>
                  <a:srgbClr val="2E2B21"/>
                </a:solidFill>
              </a:rPr>
              <a:t>Developed by Bundesliga professionals as a practical tool for amateur sport: </a:t>
            </a:r>
          </a:p>
          <a:p>
            <a:pPr marL="0" lvl="0" indent="0">
              <a:buClr>
                <a:srgbClr val="F5A000"/>
              </a:buClr>
              <a:buNone/>
            </a:pPr>
            <a:r>
              <a:rPr lang="en-AU" dirty="0">
                <a:solidFill>
                  <a:srgbClr val="2E2B21"/>
                </a:solidFill>
              </a:rPr>
              <a:t>Transparent organisation of team calendars, overview of the team register as well as all logistics around your team – everything everywhere available on your smartphone </a:t>
            </a:r>
            <a:r>
              <a:rPr lang="en-AU" b="1" dirty="0">
                <a:solidFill>
                  <a:srgbClr val="2E2B21"/>
                </a:solidFill>
              </a:rPr>
              <a:t>mobile at a glance</a:t>
            </a:r>
            <a:r>
              <a:rPr lang="en-AU" dirty="0">
                <a:solidFill>
                  <a:srgbClr val="2E2B21"/>
                </a:solidFill>
              </a:rPr>
              <a:t>.</a:t>
            </a:r>
          </a:p>
          <a:p>
            <a:pPr marL="0" lvl="0" indent="0">
              <a:buClr>
                <a:srgbClr val="F5A000"/>
              </a:buClr>
              <a:buNone/>
            </a:pPr>
            <a:endParaRPr lang="en-AU" dirty="0">
              <a:solidFill>
                <a:srgbClr val="2E2B21"/>
              </a:solidFill>
            </a:endParaRPr>
          </a:p>
          <a:p>
            <a:pPr marL="0" lvl="0" indent="0">
              <a:buClr>
                <a:srgbClr val="F5A000"/>
              </a:buClr>
              <a:buNone/>
            </a:pPr>
            <a:r>
              <a:rPr lang="en-AU" b="1" dirty="0">
                <a:solidFill>
                  <a:srgbClr val="2E2B21"/>
                </a:solidFill>
              </a:rPr>
              <a:t>For free, ad-free and for all age groups:</a:t>
            </a:r>
            <a:r>
              <a:rPr lang="en-AU" dirty="0">
                <a:solidFill>
                  <a:srgbClr val="2E2B21"/>
                </a:solidFill>
              </a:rPr>
              <a:t> </a:t>
            </a:r>
            <a:r>
              <a:rPr lang="en-AU" dirty="0" err="1">
                <a:solidFill>
                  <a:srgbClr val="2E2B21"/>
                </a:solidFill>
              </a:rPr>
              <a:t>wether</a:t>
            </a:r>
            <a:r>
              <a:rPr lang="en-AU" dirty="0">
                <a:solidFill>
                  <a:srgbClr val="2E2B21"/>
                </a:solidFill>
              </a:rPr>
              <a:t> Bundesliga or Sunday league, old boys team or </a:t>
            </a:r>
            <a:r>
              <a:rPr lang="en-AU" dirty="0" err="1">
                <a:solidFill>
                  <a:srgbClr val="2E2B21"/>
                </a:solidFill>
              </a:rPr>
              <a:t>Bambinis</a:t>
            </a:r>
            <a:r>
              <a:rPr lang="en-AU" dirty="0">
                <a:solidFill>
                  <a:srgbClr val="2E2B21"/>
                </a:solidFill>
              </a:rPr>
              <a:t>, DeinTeam facilitates your daily club routine.</a:t>
            </a:r>
          </a:p>
        </p:txBody>
      </p:sp>
      <p:pic>
        <p:nvPicPr>
          <p:cNvPr id="4" name="Grafik 3"/>
          <p:cNvPicPr>
            <a:picLocks noChangeAspect="1"/>
          </p:cNvPicPr>
          <p:nvPr/>
        </p:nvPicPr>
        <p:blipFill rotWithShape="1">
          <a:blip r:embed="rId2">
            <a:extLst>
              <a:ext uri="{28A0092B-C50C-407E-A947-70E740481C1C}">
                <a14:useLocalDpi xmlns:a14="http://schemas.microsoft.com/office/drawing/2010/main" val="0"/>
              </a:ext>
            </a:extLst>
          </a:blip>
          <a:srcRect l="10879" t="17192" r="54868" b="16351"/>
          <a:stretch/>
        </p:blipFill>
        <p:spPr>
          <a:xfrm>
            <a:off x="-103949" y="1782028"/>
            <a:ext cx="3967855" cy="5132335"/>
          </a:xfrm>
          <a:prstGeom prst="rect">
            <a:avLst/>
          </a:prstGeom>
        </p:spPr>
      </p:pic>
    </p:spTree>
    <p:extLst>
      <p:ext uri="{BB962C8B-B14F-4D97-AF65-F5344CB8AC3E}">
        <p14:creationId xmlns:p14="http://schemas.microsoft.com/office/powerpoint/2010/main" val="13000026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WHAT IS </a:t>
            </a:r>
            <a:r>
              <a:rPr lang="de-DE" dirty="0">
                <a:solidFill>
                  <a:schemeClr val="accent1"/>
                </a:solidFill>
              </a:rPr>
              <a:t>DEIN</a:t>
            </a:r>
            <a:r>
              <a:rPr lang="de-DE" dirty="0"/>
              <a:t>TEAM?</a:t>
            </a:r>
          </a:p>
        </p:txBody>
      </p:sp>
      <p:pic>
        <p:nvPicPr>
          <p:cNvPr id="4" name="Grafik 13"/>
          <p:cNvPicPr>
            <a:picLocks noChangeAspect="1"/>
          </p:cNvPicPr>
          <p:nvPr/>
        </p:nvPicPr>
        <p:blipFill rotWithShape="1">
          <a:blip r:embed="rId3"/>
          <a:srcRect r="43832"/>
          <a:stretch/>
        </p:blipFill>
        <p:spPr>
          <a:xfrm>
            <a:off x="3654135" y="2006347"/>
            <a:ext cx="1971505" cy="4212053"/>
          </a:xfrm>
          <a:prstGeom prst="rect">
            <a:avLst/>
          </a:prstGeom>
        </p:spPr>
      </p:pic>
      <p:sp>
        <p:nvSpPr>
          <p:cNvPr id="9" name="Rechteck 8"/>
          <p:cNvSpPr/>
          <p:nvPr/>
        </p:nvSpPr>
        <p:spPr>
          <a:xfrm>
            <a:off x="313510" y="2571223"/>
            <a:ext cx="3145360" cy="1015663"/>
          </a:xfrm>
          <a:prstGeom prst="rect">
            <a:avLst/>
          </a:prstGeom>
        </p:spPr>
        <p:txBody>
          <a:bodyPr wrap="square">
            <a:spAutoFit/>
          </a:bodyPr>
          <a:lstStyle/>
          <a:p>
            <a:pPr algn="r"/>
            <a:r>
              <a:rPr lang="de-DE" sz="2000" b="1" dirty="0">
                <a:solidFill>
                  <a:srgbClr val="FF9600"/>
                </a:solidFill>
                <a:latin typeface="+mj-lt"/>
                <a:cs typeface="Helvetica"/>
              </a:rPr>
              <a:t>CALENDER</a:t>
            </a:r>
            <a:endParaRPr lang="de-DE" sz="1600" b="1" dirty="0">
              <a:solidFill>
                <a:srgbClr val="FF9600"/>
              </a:solidFill>
              <a:latin typeface="+mj-lt"/>
              <a:cs typeface="Helvetica"/>
            </a:endParaRPr>
          </a:p>
          <a:p>
            <a:pPr algn="r"/>
            <a:r>
              <a:rPr lang="de-DE" sz="2000" dirty="0">
                <a:latin typeface="+mj-lt"/>
              </a:rPr>
              <a:t>All </a:t>
            </a:r>
            <a:r>
              <a:rPr lang="de-DE" sz="2000" dirty="0" err="1">
                <a:latin typeface="+mj-lt"/>
              </a:rPr>
              <a:t>appointments</a:t>
            </a:r>
            <a:r>
              <a:rPr lang="de-DE" sz="2000" dirty="0">
                <a:latin typeface="+mj-lt"/>
              </a:rPr>
              <a:t> at a </a:t>
            </a:r>
            <a:r>
              <a:rPr lang="de-DE" sz="2000" dirty="0" err="1">
                <a:latin typeface="+mj-lt"/>
              </a:rPr>
              <a:t>glance</a:t>
            </a:r>
            <a:r>
              <a:rPr lang="de-DE" sz="2000" dirty="0">
                <a:latin typeface="+mj-lt"/>
              </a:rPr>
              <a:t>.</a:t>
            </a:r>
            <a:br>
              <a:rPr lang="de-DE" sz="2000" dirty="0">
                <a:latin typeface="+mj-lt"/>
              </a:rPr>
            </a:br>
            <a:r>
              <a:rPr lang="de-DE" sz="2000" dirty="0">
                <a:latin typeface="+mj-lt"/>
              </a:rPr>
              <a:t>Practice </a:t>
            </a:r>
            <a:r>
              <a:rPr lang="de-DE" sz="2000" dirty="0" err="1">
                <a:latin typeface="+mj-lt"/>
              </a:rPr>
              <a:t>times</a:t>
            </a:r>
            <a:r>
              <a:rPr lang="de-DE" sz="2000" dirty="0">
                <a:latin typeface="+mj-lt"/>
              </a:rPr>
              <a:t>, </a:t>
            </a:r>
            <a:r>
              <a:rPr lang="de-DE" sz="2000" dirty="0" err="1">
                <a:latin typeface="+mj-lt"/>
              </a:rPr>
              <a:t>matches</a:t>
            </a:r>
            <a:r>
              <a:rPr lang="de-DE" sz="2000" dirty="0">
                <a:latin typeface="+mj-lt"/>
              </a:rPr>
              <a:t>, </a:t>
            </a:r>
            <a:r>
              <a:rPr lang="de-DE" sz="2000" dirty="0" err="1">
                <a:latin typeface="+mj-lt"/>
              </a:rPr>
              <a:t>events</a:t>
            </a:r>
            <a:r>
              <a:rPr lang="de-DE" sz="2000" dirty="0">
                <a:latin typeface="+mj-lt"/>
              </a:rPr>
              <a:t> etc. </a:t>
            </a:r>
          </a:p>
        </p:txBody>
      </p:sp>
      <p:sp>
        <p:nvSpPr>
          <p:cNvPr id="10" name="Rechteck 9"/>
          <p:cNvSpPr/>
          <p:nvPr/>
        </p:nvSpPr>
        <p:spPr>
          <a:xfrm>
            <a:off x="0" y="4661028"/>
            <a:ext cx="3458867" cy="1323439"/>
          </a:xfrm>
          <a:prstGeom prst="rect">
            <a:avLst/>
          </a:prstGeom>
        </p:spPr>
        <p:txBody>
          <a:bodyPr wrap="square">
            <a:spAutoFit/>
          </a:bodyPr>
          <a:lstStyle/>
          <a:p>
            <a:pPr algn="r"/>
            <a:r>
              <a:rPr lang="de-DE" sz="2000" b="1" dirty="0">
                <a:solidFill>
                  <a:srgbClr val="FF9600"/>
                </a:solidFill>
                <a:latin typeface="+mj-lt"/>
                <a:cs typeface="Helvetica"/>
              </a:rPr>
              <a:t>CASH REGISTER</a:t>
            </a:r>
          </a:p>
          <a:p>
            <a:pPr algn="r"/>
            <a:r>
              <a:rPr lang="en-US" sz="2000" dirty="0">
                <a:solidFill>
                  <a:srgbClr val="2E2B21"/>
                </a:solidFill>
                <a:latin typeface="Tw Cen MT Condensed" panose="020B0606020104020203"/>
              </a:rPr>
              <a:t>Penalty- and</a:t>
            </a:r>
            <a:br>
              <a:rPr lang="en-US" sz="2000" dirty="0">
                <a:solidFill>
                  <a:srgbClr val="2E2B21"/>
                </a:solidFill>
                <a:latin typeface="Tw Cen MT Condensed" panose="020B0606020104020203"/>
              </a:rPr>
            </a:br>
            <a:r>
              <a:rPr lang="en-US" sz="2000" dirty="0">
                <a:solidFill>
                  <a:srgbClr val="2E2B21"/>
                </a:solidFill>
                <a:latin typeface="Tw Cen MT Condensed" panose="020B0606020104020203"/>
              </a:rPr>
              <a:t>team cash register </a:t>
            </a:r>
            <a:r>
              <a:rPr lang="en-US" sz="2000" dirty="0" err="1">
                <a:solidFill>
                  <a:srgbClr val="2E2B21"/>
                </a:solidFill>
                <a:latin typeface="Tw Cen MT Condensed" panose="020B0606020104020203"/>
              </a:rPr>
              <a:t>inkluding</a:t>
            </a:r>
            <a:r>
              <a:rPr lang="en-US" sz="2000" dirty="0">
                <a:solidFill>
                  <a:srgbClr val="2E2B21"/>
                </a:solidFill>
                <a:latin typeface="Tw Cen MT Condensed" panose="020B0606020104020203"/>
              </a:rPr>
              <a:t/>
            </a:r>
            <a:br>
              <a:rPr lang="en-US" sz="2000" dirty="0">
                <a:solidFill>
                  <a:srgbClr val="2E2B21"/>
                </a:solidFill>
                <a:latin typeface="Tw Cen MT Condensed" panose="020B0606020104020203"/>
              </a:rPr>
            </a:br>
            <a:r>
              <a:rPr lang="en-US" sz="2000" dirty="0">
                <a:solidFill>
                  <a:srgbClr val="2E2B21"/>
                </a:solidFill>
                <a:latin typeface="Tw Cen MT Condensed" panose="020B0606020104020203"/>
              </a:rPr>
              <a:t>a sinner ranking</a:t>
            </a:r>
            <a:r>
              <a:rPr lang="de-DE" sz="2000" dirty="0">
                <a:latin typeface="+mj-lt"/>
              </a:rPr>
              <a:t>.</a:t>
            </a:r>
          </a:p>
        </p:txBody>
      </p:sp>
      <p:sp>
        <p:nvSpPr>
          <p:cNvPr id="11" name="Rechteck 10"/>
          <p:cNvSpPr/>
          <p:nvPr/>
        </p:nvSpPr>
        <p:spPr>
          <a:xfrm>
            <a:off x="8369839" y="2571223"/>
            <a:ext cx="2969771" cy="1015663"/>
          </a:xfrm>
          <a:prstGeom prst="rect">
            <a:avLst/>
          </a:prstGeom>
        </p:spPr>
        <p:txBody>
          <a:bodyPr wrap="square">
            <a:spAutoFit/>
          </a:bodyPr>
          <a:lstStyle/>
          <a:p>
            <a:r>
              <a:rPr lang="de-DE" sz="2000" b="1" dirty="0">
                <a:solidFill>
                  <a:srgbClr val="FF9600"/>
                </a:solidFill>
                <a:latin typeface="+mj-lt"/>
                <a:cs typeface="Helvetica"/>
              </a:rPr>
              <a:t>TEAM</a:t>
            </a:r>
          </a:p>
          <a:p>
            <a:pPr lvl="0"/>
            <a:r>
              <a:rPr lang="en-US" sz="2000" dirty="0">
                <a:solidFill>
                  <a:srgbClr val="2E2B21"/>
                </a:solidFill>
                <a:latin typeface="Tw Cen MT Condensed" panose="020B0606020104020203"/>
              </a:rPr>
              <a:t>Voting tool, squad view and statistics around the team.</a:t>
            </a:r>
          </a:p>
        </p:txBody>
      </p:sp>
      <p:sp>
        <p:nvSpPr>
          <p:cNvPr id="12" name="Rechteck 11"/>
          <p:cNvSpPr/>
          <p:nvPr/>
        </p:nvSpPr>
        <p:spPr>
          <a:xfrm>
            <a:off x="8369839" y="4661028"/>
            <a:ext cx="2969771" cy="1015663"/>
          </a:xfrm>
          <a:prstGeom prst="rect">
            <a:avLst/>
          </a:prstGeom>
        </p:spPr>
        <p:txBody>
          <a:bodyPr wrap="square">
            <a:spAutoFit/>
          </a:bodyPr>
          <a:lstStyle/>
          <a:p>
            <a:pPr lvl="0"/>
            <a:r>
              <a:rPr lang="en-US" sz="2000" b="1" dirty="0">
                <a:solidFill>
                  <a:srgbClr val="FF9600"/>
                </a:solidFill>
                <a:latin typeface="Tw Cen MT Condensed" panose="020B0606020104020203"/>
                <a:cs typeface="Helvetica"/>
              </a:rPr>
              <a:t>FOOTBALL POOL</a:t>
            </a:r>
            <a:endParaRPr lang="en-US" sz="1600" b="1" dirty="0">
              <a:solidFill>
                <a:srgbClr val="FF9600"/>
              </a:solidFill>
              <a:latin typeface="Tw Cen MT Condensed" panose="020B0606020104020203"/>
              <a:cs typeface="Helvetica"/>
            </a:endParaRPr>
          </a:p>
          <a:p>
            <a:pPr lvl="0"/>
            <a:r>
              <a:rPr lang="en-US" sz="2000" dirty="0">
                <a:solidFill>
                  <a:srgbClr val="2E2B21"/>
                </a:solidFill>
                <a:latin typeface="Tw Cen MT Condensed" panose="020B0606020104020203"/>
              </a:rPr>
              <a:t>Own team internal Bundesliga tipping round.</a:t>
            </a:r>
          </a:p>
        </p:txBody>
      </p:sp>
      <p:pic>
        <p:nvPicPr>
          <p:cNvPr id="13" name="Grafik 13">
            <a:extLst>
              <a:ext uri="{FF2B5EF4-FFF2-40B4-BE49-F238E27FC236}">
                <a16:creationId xmlns:a16="http://schemas.microsoft.com/office/drawing/2014/main" xmlns="" id="{71173CCA-8394-4660-806F-F8286FD5DEFA}"/>
              </a:ext>
            </a:extLst>
          </p:cNvPr>
          <p:cNvPicPr>
            <a:picLocks noChangeAspect="1"/>
          </p:cNvPicPr>
          <p:nvPr/>
        </p:nvPicPr>
        <p:blipFill rotWithShape="1">
          <a:blip r:embed="rId3"/>
          <a:srcRect l="57535"/>
          <a:stretch/>
        </p:blipFill>
        <p:spPr>
          <a:xfrm>
            <a:off x="6734905" y="2006348"/>
            <a:ext cx="1490557" cy="4212053"/>
          </a:xfrm>
          <a:prstGeom prst="rect">
            <a:avLst/>
          </a:prstGeom>
        </p:spPr>
      </p:pic>
      <p:pic>
        <p:nvPicPr>
          <p:cNvPr id="14" name="Inhaltsplatzhalter 3">
            <a:hlinkClick r:id="rId4"/>
            <a:extLst>
              <a:ext uri="{FF2B5EF4-FFF2-40B4-BE49-F238E27FC236}">
                <a16:creationId xmlns:a16="http://schemas.microsoft.com/office/drawing/2014/main" xmlns="" id="{DB9E936C-DD76-4582-9BCA-E84D711CA8A8}"/>
              </a:ext>
            </a:extLst>
          </p:cNvPr>
          <p:cNvPicPr>
            <a:picLocks noGrp="1" noChangeAspect="1"/>
          </p:cNvPicPr>
          <p:nvPr>
            <p:ph idx="1"/>
          </p:nvPr>
        </p:nvPicPr>
        <p:blipFill>
          <a:blip r:embed="rId5">
            <a:clrChange>
              <a:clrFrom>
                <a:srgbClr val="FFFFFF"/>
              </a:clrFrom>
              <a:clrTo>
                <a:srgbClr val="FFFFFF">
                  <a:alpha val="0"/>
                </a:srgbClr>
              </a:clrTo>
            </a:clrChange>
          </a:blip>
          <a:stretch>
            <a:fillRect/>
          </a:stretch>
        </p:blipFill>
        <p:spPr>
          <a:xfrm>
            <a:off x="3724786" y="1857481"/>
            <a:ext cx="4910973" cy="4126986"/>
          </a:xfrm>
        </p:spPr>
      </p:pic>
    </p:spTree>
    <p:extLst>
      <p:ext uri="{BB962C8B-B14F-4D97-AF65-F5344CB8AC3E}">
        <p14:creationId xmlns:p14="http://schemas.microsoft.com/office/powerpoint/2010/main" val="503163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Unité</a:t>
            </a:r>
            <a:r>
              <a:rPr lang="de-DE" dirty="0" smtClean="0"/>
              <a:t> Conference 2017, Edinburgh</a:t>
            </a:r>
            <a:endParaRPr lang="de-DE" dirty="0"/>
          </a:p>
        </p:txBody>
      </p:sp>
      <p:sp>
        <p:nvSpPr>
          <p:cNvPr id="3" name="Inhaltsplatzhalter 2"/>
          <p:cNvSpPr>
            <a:spLocks noGrp="1"/>
          </p:cNvSpPr>
          <p:nvPr>
            <p:ph idx="1"/>
          </p:nvPr>
        </p:nvSpPr>
        <p:spPr/>
        <p:txBody>
          <a:bodyPr>
            <a:normAutofit/>
          </a:bodyPr>
          <a:lstStyle/>
          <a:p>
            <a:pPr algn="ctr"/>
            <a:endParaRPr lang="de-DE" sz="6000" dirty="0" smtClean="0"/>
          </a:p>
          <a:p>
            <a:pPr marL="0" indent="0" algn="ctr">
              <a:buNone/>
            </a:pPr>
            <a:r>
              <a:rPr lang="de-DE" sz="6000" b="1" dirty="0" err="1" smtClean="0"/>
              <a:t>taking</a:t>
            </a:r>
            <a:r>
              <a:rPr lang="de-DE" sz="6000" b="1" dirty="0" smtClean="0"/>
              <a:t> </a:t>
            </a:r>
            <a:r>
              <a:rPr lang="de-DE" sz="6000" b="1" dirty="0" err="1" smtClean="0"/>
              <a:t>control</a:t>
            </a:r>
            <a:r>
              <a:rPr lang="de-DE" sz="6000" b="1" dirty="0" smtClean="0"/>
              <a:t> </a:t>
            </a:r>
            <a:r>
              <a:rPr lang="de-DE" sz="6000" b="1" dirty="0" err="1" smtClean="0"/>
              <a:t>of</a:t>
            </a:r>
            <a:r>
              <a:rPr lang="de-DE" sz="6000" b="1" dirty="0" smtClean="0"/>
              <a:t> </a:t>
            </a:r>
            <a:r>
              <a:rPr lang="de-DE" sz="6000" b="1" dirty="0" err="1" smtClean="0"/>
              <a:t>your</a:t>
            </a:r>
            <a:r>
              <a:rPr lang="de-DE" sz="6000" b="1" dirty="0" smtClean="0"/>
              <a:t> </a:t>
            </a:r>
            <a:r>
              <a:rPr lang="de-DE" sz="6000" b="1" dirty="0" err="1" smtClean="0"/>
              <a:t>future</a:t>
            </a:r>
            <a:endParaRPr lang="de-DE" sz="6000" b="1" dirty="0" smtClean="0"/>
          </a:p>
          <a:p>
            <a:pPr marL="0" indent="0" algn="ctr">
              <a:buNone/>
            </a:pPr>
            <a:r>
              <a:rPr lang="de-DE" sz="4800" dirty="0" err="1"/>
              <a:t>t</a:t>
            </a:r>
            <a:r>
              <a:rPr lang="de-DE" sz="4800" dirty="0" err="1" smtClean="0"/>
              <a:t>houghts</a:t>
            </a:r>
            <a:r>
              <a:rPr lang="de-DE" sz="4800" dirty="0" smtClean="0"/>
              <a:t>, </a:t>
            </a:r>
            <a:r>
              <a:rPr lang="de-DE" sz="4800" dirty="0" err="1" smtClean="0"/>
              <a:t>ideas</a:t>
            </a:r>
            <a:r>
              <a:rPr lang="de-DE" sz="4800" dirty="0" smtClean="0"/>
              <a:t>, </a:t>
            </a:r>
            <a:r>
              <a:rPr lang="de-DE" sz="4800" dirty="0" err="1" smtClean="0"/>
              <a:t>best</a:t>
            </a:r>
            <a:r>
              <a:rPr lang="de-DE" sz="4800" dirty="0" smtClean="0"/>
              <a:t> </a:t>
            </a:r>
            <a:r>
              <a:rPr lang="de-DE" sz="4800" dirty="0" err="1" smtClean="0"/>
              <a:t>practice</a:t>
            </a:r>
            <a:endParaRPr lang="de-DE" sz="4800" dirty="0"/>
          </a:p>
        </p:txBody>
      </p:sp>
    </p:spTree>
    <p:extLst>
      <p:ext uri="{BB962C8B-B14F-4D97-AF65-F5344CB8AC3E}">
        <p14:creationId xmlns:p14="http://schemas.microsoft.com/office/powerpoint/2010/main" val="3500165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7" y="585216"/>
            <a:ext cx="10224897" cy="1499616"/>
          </a:xfrm>
        </p:spPr>
        <p:txBody>
          <a:bodyPr>
            <a:normAutofit/>
          </a:bodyPr>
          <a:lstStyle/>
          <a:p>
            <a:r>
              <a:rPr lang="de-DE" dirty="0"/>
              <a:t>The </a:t>
            </a:r>
            <a:r>
              <a:rPr lang="de-DE" dirty="0" err="1"/>
              <a:t>Founders</a:t>
            </a:r>
            <a:r>
              <a:rPr lang="de-DE" dirty="0"/>
              <a:t/>
            </a:r>
            <a:br>
              <a:rPr lang="de-DE" dirty="0"/>
            </a:br>
            <a:r>
              <a:rPr lang="de-DE" sz="2800" dirty="0"/>
              <a:t>„By PRO‘S FOR AMATEURs!“</a:t>
            </a:r>
            <a:endParaRPr lang="de-DE" dirty="0"/>
          </a:p>
        </p:txBody>
      </p:sp>
      <p:sp>
        <p:nvSpPr>
          <p:cNvPr id="3" name="Inhaltsplatzhalter 2"/>
          <p:cNvSpPr>
            <a:spLocks noGrp="1"/>
          </p:cNvSpPr>
          <p:nvPr>
            <p:ph idx="1"/>
          </p:nvPr>
        </p:nvSpPr>
        <p:spPr>
          <a:xfrm>
            <a:off x="1024128" y="2251164"/>
            <a:ext cx="10129425" cy="4023360"/>
          </a:xfrm>
        </p:spPr>
        <p:txBody>
          <a:bodyPr>
            <a:normAutofit/>
          </a:bodyPr>
          <a:lstStyle/>
          <a:p>
            <a:pPr lvl="0" algn="ctr">
              <a:buClr>
                <a:srgbClr val="F5A000"/>
              </a:buClr>
            </a:pPr>
            <a:r>
              <a:rPr lang="en-US" sz="2800" dirty="0">
                <a:solidFill>
                  <a:srgbClr val="2E2B21"/>
                </a:solidFill>
                <a:latin typeface="Tw Cen MT Condensed" panose="020B0606020104020203"/>
              </a:rPr>
              <a:t>The App was the idea of four football pro‘s with long-term Bundesliga experience</a:t>
            </a:r>
          </a:p>
          <a:p>
            <a:endParaRPr lang="de-DE" sz="2000" dirty="0">
              <a:latin typeface="+mj-lt"/>
            </a:endParaRPr>
          </a:p>
          <a:p>
            <a:endParaRPr lang="de-DE" sz="2000" dirty="0">
              <a:latin typeface="+mj-lt"/>
            </a:endParaRPr>
          </a:p>
          <a:p>
            <a:endParaRPr lang="de-DE" sz="2000" dirty="0">
              <a:latin typeface="+mj-lt"/>
            </a:endParaRPr>
          </a:p>
          <a:p>
            <a:endParaRPr lang="de-DE" sz="2000" dirty="0">
              <a:latin typeface="+mj-lt"/>
            </a:endParaRPr>
          </a:p>
          <a:p>
            <a:endParaRPr lang="de-DE" sz="2000" dirty="0">
              <a:latin typeface="+mj-lt"/>
            </a:endParaRPr>
          </a:p>
          <a:p>
            <a:endParaRPr lang="de-DE" sz="2000" dirty="0">
              <a:latin typeface="+mj-lt"/>
            </a:endParaRPr>
          </a:p>
          <a:p>
            <a:pPr algn="ctr"/>
            <a:r>
              <a:rPr lang="de-DE" sz="2800" dirty="0">
                <a:latin typeface="+mj-lt"/>
              </a:rPr>
              <a:t>Marcel Schäfer		Christian </a:t>
            </a:r>
            <a:r>
              <a:rPr lang="de-DE" sz="2800" dirty="0" err="1">
                <a:latin typeface="+mj-lt"/>
              </a:rPr>
              <a:t>Träsch</a:t>
            </a:r>
            <a:r>
              <a:rPr lang="de-DE" sz="2800" dirty="0">
                <a:latin typeface="+mj-lt"/>
              </a:rPr>
              <a:t> 		Daniel Baier 	     Christian </a:t>
            </a:r>
            <a:r>
              <a:rPr lang="de-DE" sz="2800" dirty="0" err="1">
                <a:latin typeface="+mj-lt"/>
              </a:rPr>
              <a:t>Gentner</a:t>
            </a:r>
            <a:endParaRPr lang="de-DE" sz="2800" dirty="0">
              <a:latin typeface="+mj-lt"/>
            </a:endParaRPr>
          </a:p>
          <a:p>
            <a:endParaRPr lang="de-DE" sz="2000" dirty="0">
              <a:latin typeface="+mj-lt"/>
            </a:endParaRPr>
          </a:p>
          <a:p>
            <a:endParaRPr lang="de-DE" sz="2000" dirty="0">
              <a:latin typeface="+mj-lt"/>
            </a:endParaRPr>
          </a:p>
        </p:txBody>
      </p:sp>
      <p:pic>
        <p:nvPicPr>
          <p:cNvPr id="13" name="Grafik 12"/>
          <p:cNvPicPr>
            <a:picLocks noChangeAspect="1"/>
          </p:cNvPicPr>
          <p:nvPr/>
        </p:nvPicPr>
        <p:blipFill rotWithShape="1">
          <a:blip r:embed="rId3">
            <a:extLst>
              <a:ext uri="{28A0092B-C50C-407E-A947-70E740481C1C}">
                <a14:useLocalDpi xmlns:a14="http://schemas.microsoft.com/office/drawing/2010/main" val="0"/>
              </a:ext>
            </a:extLst>
          </a:blip>
          <a:srcRect r="1" b="20652"/>
          <a:stretch/>
        </p:blipFill>
        <p:spPr>
          <a:xfrm>
            <a:off x="6001920" y="3147284"/>
            <a:ext cx="2775043" cy="2293699"/>
          </a:xfrm>
          <a:prstGeom prst="rect">
            <a:avLst/>
          </a:prstGeom>
          <a:effectLst/>
        </p:spPr>
      </p:pic>
      <p:pic>
        <p:nvPicPr>
          <p:cNvPr id="14" name="Grafik 13"/>
          <p:cNvPicPr>
            <a:picLocks noChangeAspect="1"/>
          </p:cNvPicPr>
          <p:nvPr/>
        </p:nvPicPr>
        <p:blipFill rotWithShape="1">
          <a:blip r:embed="rId4">
            <a:extLst>
              <a:ext uri="{28A0092B-C50C-407E-A947-70E740481C1C}">
                <a14:useLocalDpi xmlns:a14="http://schemas.microsoft.com/office/drawing/2010/main" val="0"/>
              </a:ext>
            </a:extLst>
          </a:blip>
          <a:srcRect r="1" b="20652"/>
          <a:stretch/>
        </p:blipFill>
        <p:spPr>
          <a:xfrm>
            <a:off x="801286" y="3147287"/>
            <a:ext cx="2775043" cy="2293699"/>
          </a:xfrm>
          <a:prstGeom prst="rect">
            <a:avLst/>
          </a:prstGeom>
          <a:effectLst/>
        </p:spPr>
      </p:pic>
      <p:pic>
        <p:nvPicPr>
          <p:cNvPr id="15" name="Grafik 14"/>
          <p:cNvPicPr>
            <a:picLocks noChangeAspect="1"/>
          </p:cNvPicPr>
          <p:nvPr/>
        </p:nvPicPr>
        <p:blipFill rotWithShape="1">
          <a:blip r:embed="rId5">
            <a:extLst>
              <a:ext uri="{28A0092B-C50C-407E-A947-70E740481C1C}">
                <a14:useLocalDpi xmlns:a14="http://schemas.microsoft.com/office/drawing/2010/main" val="0"/>
              </a:ext>
            </a:extLst>
          </a:blip>
          <a:srcRect r="1" b="20652"/>
          <a:stretch/>
        </p:blipFill>
        <p:spPr>
          <a:xfrm>
            <a:off x="8602237" y="3147285"/>
            <a:ext cx="2775043" cy="2293699"/>
          </a:xfrm>
          <a:prstGeom prst="rect">
            <a:avLst/>
          </a:prstGeom>
          <a:effectLst/>
        </p:spPr>
      </p:pic>
      <p:pic>
        <p:nvPicPr>
          <p:cNvPr id="4" name="Grafik 3"/>
          <p:cNvPicPr>
            <a:picLocks noChangeAspect="1"/>
          </p:cNvPicPr>
          <p:nvPr/>
        </p:nvPicPr>
        <p:blipFill rotWithShape="1">
          <a:blip r:embed="rId6"/>
          <a:srcRect l="15550" t="19609" r="62102" b="56158"/>
          <a:stretch/>
        </p:blipFill>
        <p:spPr>
          <a:xfrm>
            <a:off x="4922874" y="503616"/>
            <a:ext cx="2374909" cy="1716636"/>
          </a:xfrm>
          <a:prstGeom prst="rect">
            <a:avLst/>
          </a:prstGeom>
        </p:spPr>
      </p:pic>
      <p:cxnSp>
        <p:nvCxnSpPr>
          <p:cNvPr id="8" name="Gerader Verbinder 7"/>
          <p:cNvCxnSpPr/>
          <p:nvPr/>
        </p:nvCxnSpPr>
        <p:spPr>
          <a:xfrm>
            <a:off x="3622761" y="2220254"/>
            <a:ext cx="5050975" cy="15453"/>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7" name="Grafik 6">
            <a:extLst>
              <a:ext uri="{FF2B5EF4-FFF2-40B4-BE49-F238E27FC236}">
                <a16:creationId xmlns:a16="http://schemas.microsoft.com/office/drawing/2014/main" xmlns="" id="{44374E24-DC06-426D-A0BF-F72CD91C9F8A}"/>
              </a:ext>
            </a:extLst>
          </p:cNvPr>
          <p:cNvPicPr>
            <a:picLocks noChangeAspect="1"/>
          </p:cNvPicPr>
          <p:nvPr/>
        </p:nvPicPr>
        <p:blipFill>
          <a:blip r:embed="rId7"/>
          <a:stretch>
            <a:fillRect/>
          </a:stretch>
        </p:blipFill>
        <p:spPr>
          <a:xfrm>
            <a:off x="988329" y="3145989"/>
            <a:ext cx="2292753" cy="2294994"/>
          </a:xfrm>
          <a:prstGeom prst="rect">
            <a:avLst/>
          </a:prstGeom>
        </p:spPr>
      </p:pic>
      <p:pic>
        <p:nvPicPr>
          <p:cNvPr id="10" name="Grafik 9">
            <a:extLst>
              <a:ext uri="{FF2B5EF4-FFF2-40B4-BE49-F238E27FC236}">
                <a16:creationId xmlns:a16="http://schemas.microsoft.com/office/drawing/2014/main" xmlns="" id="{34B8A85C-AAE2-4216-8858-84FF693C7A09}"/>
              </a:ext>
            </a:extLst>
          </p:cNvPr>
          <p:cNvPicPr>
            <a:picLocks noChangeAspect="1"/>
          </p:cNvPicPr>
          <p:nvPr/>
        </p:nvPicPr>
        <p:blipFill>
          <a:blip r:embed="rId8"/>
          <a:stretch>
            <a:fillRect/>
          </a:stretch>
        </p:blipFill>
        <p:spPr>
          <a:xfrm>
            <a:off x="3582427" y="3203491"/>
            <a:ext cx="2925951" cy="2237492"/>
          </a:xfrm>
          <a:prstGeom prst="rect">
            <a:avLst/>
          </a:prstGeom>
        </p:spPr>
      </p:pic>
    </p:spTree>
    <p:extLst>
      <p:ext uri="{BB962C8B-B14F-4D97-AF65-F5344CB8AC3E}">
        <p14:creationId xmlns:p14="http://schemas.microsoft.com/office/powerpoint/2010/main" val="19053035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Executive </a:t>
            </a:r>
            <a:r>
              <a:rPr lang="de-DE" dirty="0" err="1"/>
              <a:t>team</a:t>
            </a:r>
            <a:endParaRPr lang="de-DE" dirty="0"/>
          </a:p>
        </p:txBody>
      </p:sp>
      <p:pic>
        <p:nvPicPr>
          <p:cNvPr id="15" name="Bildplatzhalter 5">
            <a:extLst>
              <a:ext uri="{FF2B5EF4-FFF2-40B4-BE49-F238E27FC236}">
                <a16:creationId xmlns:a16="http://schemas.microsoft.com/office/drawing/2014/main" xmlns="" id="{D918E734-79C4-4E07-AB75-5E77A4950C2F}"/>
              </a:ext>
            </a:extLst>
          </p:cNvPr>
          <p:cNvPicPr>
            <a:picLocks noChangeAspect="1"/>
          </p:cNvPicPr>
          <p:nvPr/>
        </p:nvPicPr>
        <p:blipFill>
          <a:blip r:embed="rId2" cstate="hqprint">
            <a:extLst>
              <a:ext uri="{28A0092B-C50C-407E-A947-70E740481C1C}">
                <a14:useLocalDpi xmlns:a14="http://schemas.microsoft.com/office/drawing/2010/main" val="0"/>
              </a:ext>
            </a:extLst>
          </a:blip>
          <a:srcRect t="33" b="33"/>
          <a:stretch>
            <a:fillRect/>
          </a:stretch>
        </p:blipFill>
        <p:spPr>
          <a:xfrm>
            <a:off x="5018650" y="2436744"/>
            <a:ext cx="2411898" cy="2411896"/>
          </a:xfrm>
          <a:prstGeom prst="rect">
            <a:avLst/>
          </a:prstGeom>
        </p:spPr>
      </p:pic>
      <p:sp>
        <p:nvSpPr>
          <p:cNvPr id="16" name="TextBox 19">
            <a:extLst>
              <a:ext uri="{FF2B5EF4-FFF2-40B4-BE49-F238E27FC236}">
                <a16:creationId xmlns:a16="http://schemas.microsoft.com/office/drawing/2014/main" xmlns="" id="{A7AC50DA-BC0C-4CC8-8524-A93BC7509806}"/>
              </a:ext>
            </a:extLst>
          </p:cNvPr>
          <p:cNvSpPr txBox="1"/>
          <p:nvPr/>
        </p:nvSpPr>
        <p:spPr>
          <a:xfrm>
            <a:off x="1296704" y="5485711"/>
            <a:ext cx="3145093" cy="1015663"/>
          </a:xfrm>
          <a:prstGeom prst="rect">
            <a:avLst/>
          </a:prstGeom>
          <a:noFill/>
        </p:spPr>
        <p:txBody>
          <a:bodyPr wrap="none" lIns="0" rIns="0" rtlCol="0" anchor="t">
            <a:spAutoFit/>
          </a:bodyPr>
          <a:lstStyle/>
          <a:p>
            <a:pPr algn="ctr" defTabSz="914400">
              <a:defRPr/>
            </a:pPr>
            <a:r>
              <a:rPr lang="en-US" sz="1000" b="1" spc="300" dirty="0">
                <a:solidFill>
                  <a:srgbClr val="000000">
                    <a:alpha val="70000"/>
                  </a:srgbClr>
                </a:solidFill>
                <a:latin typeface="Montserrat" charset="0"/>
              </a:rPr>
              <a:t>CEO – MS4 Sports</a:t>
            </a:r>
          </a:p>
          <a:p>
            <a:pPr algn="ctr" defTabSz="914400">
              <a:defRPr/>
            </a:pPr>
            <a:endParaRPr lang="en-US" sz="1000" b="1" spc="300" dirty="0">
              <a:solidFill>
                <a:srgbClr val="000000">
                  <a:alpha val="70000"/>
                </a:srgbClr>
              </a:solidFill>
              <a:latin typeface="Montserrat" charset="0"/>
            </a:endParaRPr>
          </a:p>
          <a:p>
            <a:pPr algn="ctr" defTabSz="914400">
              <a:defRPr/>
            </a:pPr>
            <a:r>
              <a:rPr lang="en-US" sz="1000" b="1" spc="300" dirty="0">
                <a:solidFill>
                  <a:srgbClr val="000000">
                    <a:alpha val="70000"/>
                  </a:srgbClr>
                </a:solidFill>
                <a:latin typeface="Montserrat" charset="0"/>
              </a:rPr>
              <a:t>Founder and partner of MS4 Sports</a:t>
            </a:r>
          </a:p>
          <a:p>
            <a:pPr lvl="0" algn="ctr" defTabSz="914400">
              <a:defRPr/>
            </a:pPr>
            <a:endParaRPr lang="en-US" sz="1000" dirty="0">
              <a:solidFill>
                <a:srgbClr val="000000">
                  <a:alpha val="70000"/>
                </a:srgbClr>
              </a:solidFill>
              <a:latin typeface="TW Cen MT"/>
              <a:ea typeface="Montserrat" charset="0"/>
              <a:cs typeface="Montserrat" charset="0"/>
            </a:endParaRPr>
          </a:p>
          <a:p>
            <a:pPr algn="ctr" defTabSz="914400">
              <a:defRPr/>
            </a:pPr>
            <a:r>
              <a:rPr lang="en-US" sz="1000" spc="300" dirty="0">
                <a:solidFill>
                  <a:srgbClr val="000000">
                    <a:alpha val="70000"/>
                  </a:srgbClr>
                </a:solidFill>
                <a:latin typeface="Montserrat" charset="0"/>
              </a:rPr>
              <a:t>Previously Sponsoring &amp; Sales</a:t>
            </a:r>
          </a:p>
          <a:p>
            <a:pPr algn="ctr" defTabSz="914400">
              <a:defRPr/>
            </a:pPr>
            <a:r>
              <a:rPr lang="en-US" sz="1000" spc="300" dirty="0">
                <a:solidFill>
                  <a:srgbClr val="000000">
                    <a:alpha val="70000"/>
                  </a:srgbClr>
                </a:solidFill>
                <a:latin typeface="Montserrat" charset="0"/>
              </a:rPr>
              <a:t>at VfL Wolfsburg</a:t>
            </a:r>
          </a:p>
        </p:txBody>
      </p:sp>
      <p:sp>
        <p:nvSpPr>
          <p:cNvPr id="17" name="TextBox 20">
            <a:extLst>
              <a:ext uri="{FF2B5EF4-FFF2-40B4-BE49-F238E27FC236}">
                <a16:creationId xmlns:a16="http://schemas.microsoft.com/office/drawing/2014/main" xmlns="" id="{62EAE6AC-B545-4044-9104-AD5ACFF720B9}"/>
              </a:ext>
            </a:extLst>
          </p:cNvPr>
          <p:cNvSpPr txBox="1"/>
          <p:nvPr/>
        </p:nvSpPr>
        <p:spPr>
          <a:xfrm>
            <a:off x="1879743" y="5175200"/>
            <a:ext cx="1979003"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Sebastian Carlin</a:t>
            </a:r>
          </a:p>
        </p:txBody>
      </p:sp>
      <p:sp>
        <p:nvSpPr>
          <p:cNvPr id="18" name="TextBox 21">
            <a:extLst>
              <a:ext uri="{FF2B5EF4-FFF2-40B4-BE49-F238E27FC236}">
                <a16:creationId xmlns:a16="http://schemas.microsoft.com/office/drawing/2014/main" xmlns="" id="{6AE5FA0B-AFAC-4FF9-8297-8A71679B0C2E}"/>
              </a:ext>
            </a:extLst>
          </p:cNvPr>
          <p:cNvSpPr txBox="1"/>
          <p:nvPr/>
        </p:nvSpPr>
        <p:spPr>
          <a:xfrm>
            <a:off x="4614663" y="5485711"/>
            <a:ext cx="3241273" cy="1169551"/>
          </a:xfrm>
          <a:prstGeom prst="rect">
            <a:avLst/>
          </a:prstGeom>
          <a:noFill/>
        </p:spPr>
        <p:txBody>
          <a:bodyPr wrap="none" lIns="0" rIns="0" rtlCol="0" anchor="t">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CMO - MS4 Sports</a:t>
            </a:r>
          </a:p>
          <a:p>
            <a:pPr lvl="0" algn="ctr" defTabSz="914400">
              <a:defRPr/>
            </a:pPr>
            <a:endParaRPr lang="en-US" sz="1000" spc="300" dirty="0">
              <a:solidFill>
                <a:srgbClr val="000000">
                  <a:alpha val="70000"/>
                </a:srgbClr>
              </a:solidFill>
              <a:latin typeface="Montserrat" charset="0"/>
              <a:ea typeface="Montserrat" charset="0"/>
              <a:cs typeface="Montserrat" charset="0"/>
            </a:endParaRPr>
          </a:p>
          <a:p>
            <a:pPr lvl="0" algn="ctr" defTabSz="914400">
              <a:defRPr/>
            </a:pPr>
            <a:r>
              <a:rPr lang="en-US" sz="1000" spc="300" dirty="0">
                <a:solidFill>
                  <a:srgbClr val="000000">
                    <a:alpha val="70000"/>
                  </a:srgbClr>
                </a:solidFill>
                <a:latin typeface="Montserrat" charset="0"/>
                <a:ea typeface="Montserrat" charset="0"/>
                <a:cs typeface="Montserrat" charset="0"/>
              </a:rPr>
              <a:t>Previously Head of Sales</a:t>
            </a:r>
          </a:p>
          <a:p>
            <a:pPr lvl="0" algn="ctr" defTabSz="914400">
              <a:defRPr/>
            </a:pPr>
            <a:r>
              <a:rPr lang="en-US" sz="1000" spc="300" dirty="0">
                <a:solidFill>
                  <a:srgbClr val="000000">
                    <a:alpha val="70000"/>
                  </a:srgbClr>
                </a:solidFill>
                <a:latin typeface="Montserrat" charset="0"/>
                <a:ea typeface="Montserrat" charset="0"/>
                <a:cs typeface="Montserrat" charset="0"/>
              </a:rPr>
              <a:t>at VfL Wolfsburg</a:t>
            </a:r>
          </a:p>
          <a:p>
            <a:pPr lvl="0" algn="ctr" defTabSz="914400">
              <a:defRPr/>
            </a:pPr>
            <a:endParaRPr lang="en-US" sz="1000" spc="300" dirty="0">
              <a:solidFill>
                <a:srgbClr val="000000">
                  <a:alpha val="70000"/>
                </a:srgbClr>
              </a:solidFill>
              <a:latin typeface="Montserrat" charset="0"/>
              <a:ea typeface="Montserrat" charset="0"/>
              <a:cs typeface="Montserrat" charset="0"/>
            </a:endParaRPr>
          </a:p>
          <a:p>
            <a:pPr algn="ctr" defTabSz="914400">
              <a:defRPr/>
            </a:pPr>
            <a:r>
              <a:rPr lang="en-US" sz="1000" spc="300" dirty="0">
                <a:solidFill>
                  <a:srgbClr val="000000">
                    <a:alpha val="70000"/>
                  </a:srgbClr>
                </a:solidFill>
                <a:latin typeface="Montserrat" charset="0"/>
              </a:rPr>
              <a:t>More than 15 year sales experience </a:t>
            </a:r>
          </a:p>
          <a:p>
            <a:pPr algn="ctr" defTabSz="914400">
              <a:defRPr/>
            </a:pPr>
            <a:r>
              <a:rPr lang="en-US" sz="1000" spc="300" dirty="0">
                <a:solidFill>
                  <a:srgbClr val="000000">
                    <a:alpha val="70000"/>
                  </a:srgbClr>
                </a:solidFill>
                <a:latin typeface="Montserrat" charset="0"/>
              </a:rPr>
              <a:t>and Marketing expertise </a:t>
            </a:r>
          </a:p>
        </p:txBody>
      </p:sp>
      <p:sp>
        <p:nvSpPr>
          <p:cNvPr id="19" name="TextBox 22">
            <a:extLst>
              <a:ext uri="{FF2B5EF4-FFF2-40B4-BE49-F238E27FC236}">
                <a16:creationId xmlns:a16="http://schemas.microsoft.com/office/drawing/2014/main" xmlns="" id="{029BEB9F-2DF4-4C47-8A51-AB870ABC6703}"/>
              </a:ext>
            </a:extLst>
          </p:cNvPr>
          <p:cNvSpPr txBox="1"/>
          <p:nvPr/>
        </p:nvSpPr>
        <p:spPr>
          <a:xfrm>
            <a:off x="5372561" y="5175200"/>
            <a:ext cx="1725472"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Daniel Peikert</a:t>
            </a:r>
          </a:p>
        </p:txBody>
      </p:sp>
      <p:pic>
        <p:nvPicPr>
          <p:cNvPr id="20" name="Bildplatzhalter 32">
            <a:extLst>
              <a:ext uri="{FF2B5EF4-FFF2-40B4-BE49-F238E27FC236}">
                <a16:creationId xmlns:a16="http://schemas.microsoft.com/office/drawing/2014/main" xmlns="" id="{BE8CF352-3439-4DB8-B3D9-DBA130F83247}"/>
              </a:ext>
            </a:extLst>
          </p:cNvPr>
          <p:cNvPicPr>
            <a:picLocks noChangeAspect="1"/>
          </p:cNvPicPr>
          <p:nvPr/>
        </p:nvPicPr>
        <p:blipFill>
          <a:blip r:embed="rId3">
            <a:extLst>
              <a:ext uri="{28A0092B-C50C-407E-A947-70E740481C1C}">
                <a14:useLocalDpi xmlns:a14="http://schemas.microsoft.com/office/drawing/2010/main" val="0"/>
              </a:ext>
            </a:extLst>
          </a:blip>
          <a:srcRect t="4378" b="4378"/>
          <a:stretch>
            <a:fillRect/>
          </a:stretch>
        </p:blipFill>
        <p:spPr>
          <a:xfrm>
            <a:off x="1665850" y="2436744"/>
            <a:ext cx="2411898" cy="2411896"/>
          </a:xfrm>
          <a:prstGeom prst="rect">
            <a:avLst/>
          </a:prstGeom>
        </p:spPr>
      </p:pic>
      <p:sp>
        <p:nvSpPr>
          <p:cNvPr id="21" name="TextBox 23">
            <a:extLst>
              <a:ext uri="{FF2B5EF4-FFF2-40B4-BE49-F238E27FC236}">
                <a16:creationId xmlns:a16="http://schemas.microsoft.com/office/drawing/2014/main" xmlns="" id="{480B68E8-6310-4508-BFB5-A9E3463D8C38}"/>
              </a:ext>
            </a:extLst>
          </p:cNvPr>
          <p:cNvSpPr txBox="1"/>
          <p:nvPr/>
        </p:nvSpPr>
        <p:spPr>
          <a:xfrm>
            <a:off x="8300513" y="5485711"/>
            <a:ext cx="2576025" cy="861774"/>
          </a:xfrm>
          <a:prstGeom prst="rect">
            <a:avLst/>
          </a:prstGeom>
          <a:noFill/>
        </p:spPr>
        <p:txBody>
          <a:bodyPr wrap="none" lIns="0" rIns="0" rtlCol="0">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CFO – MS4 Sports</a:t>
            </a:r>
          </a:p>
          <a:p>
            <a:pPr lvl="0" algn="ctr" defTabSz="914400">
              <a:defRPr/>
            </a:pPr>
            <a:endParaRPr lang="en-US" sz="1000" spc="300" dirty="0">
              <a:solidFill>
                <a:srgbClr val="000000">
                  <a:alpha val="70000"/>
                </a:srgbClr>
              </a:solidFill>
              <a:latin typeface="Montserrat" charset="0"/>
              <a:ea typeface="Montserrat" charset="0"/>
              <a:cs typeface="Montserrat" charset="0"/>
            </a:endParaRPr>
          </a:p>
          <a:p>
            <a:pPr lvl="0" algn="ctr" defTabSz="914400">
              <a:defRPr/>
            </a:pPr>
            <a:r>
              <a:rPr lang="en-US" sz="1000" spc="300" dirty="0">
                <a:solidFill>
                  <a:srgbClr val="000000">
                    <a:alpha val="70000"/>
                  </a:srgbClr>
                </a:solidFill>
                <a:latin typeface="Montserrat" charset="0"/>
                <a:ea typeface="Montserrat" charset="0"/>
                <a:cs typeface="Montserrat" charset="0"/>
              </a:rPr>
              <a:t>Commercial Graduate</a:t>
            </a:r>
          </a:p>
          <a:p>
            <a:pPr lvl="0" algn="ctr" defTabSz="914400">
              <a:defRPr/>
            </a:pPr>
            <a:r>
              <a:rPr lang="en-US" sz="1000" spc="300" dirty="0">
                <a:solidFill>
                  <a:srgbClr val="000000">
                    <a:alpha val="70000"/>
                  </a:srgbClr>
                </a:solidFill>
                <a:latin typeface="Montserrat" charset="0"/>
                <a:ea typeface="Montserrat" charset="0"/>
                <a:cs typeface="Montserrat" charset="0"/>
              </a:rPr>
              <a:t>Tax Consultant/ Certified </a:t>
            </a:r>
          </a:p>
          <a:p>
            <a:pPr lvl="0" algn="ctr" defTabSz="914400">
              <a:defRPr/>
            </a:pPr>
            <a:r>
              <a:rPr lang="en-US" sz="1000" spc="300" dirty="0">
                <a:solidFill>
                  <a:srgbClr val="000000">
                    <a:alpha val="70000"/>
                  </a:srgbClr>
                </a:solidFill>
                <a:latin typeface="Montserrat" charset="0"/>
                <a:ea typeface="Montserrat" charset="0"/>
                <a:cs typeface="Montserrat" charset="0"/>
              </a:rPr>
              <a:t>Financial Planner/Consultant</a:t>
            </a:r>
          </a:p>
        </p:txBody>
      </p:sp>
      <p:sp>
        <p:nvSpPr>
          <p:cNvPr id="22" name="TextBox 24">
            <a:extLst>
              <a:ext uri="{FF2B5EF4-FFF2-40B4-BE49-F238E27FC236}">
                <a16:creationId xmlns:a16="http://schemas.microsoft.com/office/drawing/2014/main" xmlns="" id="{A6808C34-0FD1-41E7-BE23-37B40EA55247}"/>
              </a:ext>
            </a:extLst>
          </p:cNvPr>
          <p:cNvSpPr txBox="1"/>
          <p:nvPr/>
        </p:nvSpPr>
        <p:spPr>
          <a:xfrm>
            <a:off x="8642912" y="5175200"/>
            <a:ext cx="1891223"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Michael Ketzler</a:t>
            </a:r>
          </a:p>
        </p:txBody>
      </p:sp>
      <p:pic>
        <p:nvPicPr>
          <p:cNvPr id="23" name="Bildplatzhalter 6">
            <a:extLst>
              <a:ext uri="{FF2B5EF4-FFF2-40B4-BE49-F238E27FC236}">
                <a16:creationId xmlns:a16="http://schemas.microsoft.com/office/drawing/2014/main" xmlns="" id="{C8B52C3C-0C8E-4FEA-825C-9CB5DC6AA9D1}"/>
              </a:ext>
            </a:extLst>
          </p:cNvPr>
          <p:cNvPicPr>
            <a:picLocks noChangeAspect="1"/>
          </p:cNvPicPr>
          <p:nvPr/>
        </p:nvPicPr>
        <p:blipFill>
          <a:blip r:embed="rId4">
            <a:extLst>
              <a:ext uri="{28A0092B-C50C-407E-A947-70E740481C1C}">
                <a14:useLocalDpi xmlns:a14="http://schemas.microsoft.com/office/drawing/2010/main" val="0"/>
              </a:ext>
            </a:extLst>
          </a:blip>
          <a:srcRect t="10026" b="10026"/>
          <a:stretch>
            <a:fillRect/>
          </a:stretch>
        </p:blipFill>
        <p:spPr>
          <a:xfrm>
            <a:off x="8358615" y="2436744"/>
            <a:ext cx="2411898" cy="2411896"/>
          </a:xfrm>
          <a:prstGeom prst="rect">
            <a:avLst/>
          </a:prstGeom>
        </p:spPr>
      </p:pic>
    </p:spTree>
    <p:extLst>
      <p:ext uri="{BB962C8B-B14F-4D97-AF65-F5344CB8AC3E}">
        <p14:creationId xmlns:p14="http://schemas.microsoft.com/office/powerpoint/2010/main" val="2948187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Shareholders-abstract</a:t>
            </a:r>
          </a:p>
        </p:txBody>
      </p:sp>
      <p:sp>
        <p:nvSpPr>
          <p:cNvPr id="4" name="TextBox 19">
            <a:extLst>
              <a:ext uri="{FF2B5EF4-FFF2-40B4-BE49-F238E27FC236}">
                <a16:creationId xmlns:a16="http://schemas.microsoft.com/office/drawing/2014/main" xmlns="" id="{A32B177A-6695-4360-B000-757CC310B1AB}"/>
              </a:ext>
            </a:extLst>
          </p:cNvPr>
          <p:cNvSpPr txBox="1"/>
          <p:nvPr/>
        </p:nvSpPr>
        <p:spPr>
          <a:xfrm>
            <a:off x="1541651" y="5447611"/>
            <a:ext cx="2388474" cy="1323439"/>
          </a:xfrm>
          <a:prstGeom prst="rect">
            <a:avLst/>
          </a:prstGeom>
          <a:noFill/>
        </p:spPr>
        <p:txBody>
          <a:bodyPr wrap="square" lIns="0" rIns="0" rtlCol="0" anchor="t">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Partner MS4 Sports</a:t>
            </a:r>
          </a:p>
          <a:p>
            <a:pPr algn="ctr" defTabSz="914400">
              <a:defRPr/>
            </a:pPr>
            <a:endParaRPr lang="en-US" sz="1000" spc="300" dirty="0">
              <a:solidFill>
                <a:srgbClr val="000000"/>
              </a:solidFill>
              <a:latin typeface="Montserrat" charset="0"/>
              <a:ea typeface="Montserrat" charset="0"/>
              <a:cs typeface="Montserrat" charset="0"/>
            </a:endParaRPr>
          </a:p>
          <a:p>
            <a:pPr algn="ctr" defTabSz="914400">
              <a:defRPr/>
            </a:pPr>
            <a:r>
              <a:rPr lang="en-US" sz="1000" spc="300" dirty="0">
                <a:solidFill>
                  <a:srgbClr val="000000">
                    <a:alpha val="70000"/>
                  </a:srgbClr>
                </a:solidFill>
                <a:latin typeface="Montserrat" charset="0"/>
              </a:rPr>
              <a:t>Professional Football Player </a:t>
            </a:r>
          </a:p>
          <a:p>
            <a:pPr lvl="0" algn="ctr" defTabSz="914400">
              <a:defRPr/>
            </a:pPr>
            <a:r>
              <a:rPr lang="en-US" sz="1000" spc="300" dirty="0">
                <a:solidFill>
                  <a:srgbClr val="000000">
                    <a:alpha val="70000"/>
                  </a:srgbClr>
                </a:solidFill>
                <a:latin typeface="Montserrat" charset="0"/>
              </a:rPr>
              <a:t>VfL Wolfsburg</a:t>
            </a:r>
          </a:p>
          <a:p>
            <a:pPr algn="ctr" defTabSz="914400">
              <a:defRPr/>
            </a:pPr>
            <a:endParaRPr lang="en-US" sz="1000" spc="300" dirty="0">
              <a:solidFill>
                <a:srgbClr val="000000">
                  <a:alpha val="70000"/>
                </a:srgbClr>
              </a:solidFill>
              <a:latin typeface="Montserrat" charset="0"/>
            </a:endParaRPr>
          </a:p>
          <a:p>
            <a:pPr lvl="0" algn="ctr" defTabSz="914400">
              <a:defRPr/>
            </a:pPr>
            <a:r>
              <a:rPr lang="en-US" sz="1000" spc="300" dirty="0">
                <a:solidFill>
                  <a:srgbClr val="000000">
                    <a:alpha val="70000"/>
                  </a:srgbClr>
                </a:solidFill>
                <a:latin typeface="Montserrat" charset="0"/>
              </a:rPr>
              <a:t>DFB-</a:t>
            </a:r>
            <a:r>
              <a:rPr lang="en-US" sz="1000" spc="300" dirty="0" err="1">
                <a:solidFill>
                  <a:srgbClr val="000000">
                    <a:alpha val="70000"/>
                  </a:srgbClr>
                </a:solidFill>
                <a:latin typeface="Montserrat" charset="0"/>
              </a:rPr>
              <a:t>Pokal</a:t>
            </a:r>
            <a:r>
              <a:rPr lang="en-US" sz="1000" spc="300" dirty="0">
                <a:solidFill>
                  <a:srgbClr val="000000">
                    <a:alpha val="70000"/>
                  </a:srgbClr>
                </a:solidFill>
                <a:latin typeface="Montserrat" charset="0"/>
              </a:rPr>
              <a:t> Champion and U21 European Champion</a:t>
            </a:r>
          </a:p>
        </p:txBody>
      </p:sp>
      <p:sp>
        <p:nvSpPr>
          <p:cNvPr id="5" name="TextBox 20">
            <a:extLst>
              <a:ext uri="{FF2B5EF4-FFF2-40B4-BE49-F238E27FC236}">
                <a16:creationId xmlns:a16="http://schemas.microsoft.com/office/drawing/2014/main" xmlns="" id="{5939E1F3-5F03-4DAA-A328-B8AA719488C6}"/>
              </a:ext>
            </a:extLst>
          </p:cNvPr>
          <p:cNvSpPr txBox="1"/>
          <p:nvPr/>
        </p:nvSpPr>
        <p:spPr>
          <a:xfrm>
            <a:off x="2004231" y="5137100"/>
            <a:ext cx="1472839"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Maxi Arnold</a:t>
            </a:r>
          </a:p>
        </p:txBody>
      </p:sp>
      <p:sp>
        <p:nvSpPr>
          <p:cNvPr id="6" name="TextBox 21">
            <a:extLst>
              <a:ext uri="{FF2B5EF4-FFF2-40B4-BE49-F238E27FC236}">
                <a16:creationId xmlns:a16="http://schemas.microsoft.com/office/drawing/2014/main" xmlns="" id="{38F779DF-3F30-4A8E-AEA7-3236EFC90DA7}"/>
              </a:ext>
            </a:extLst>
          </p:cNvPr>
          <p:cNvSpPr txBox="1"/>
          <p:nvPr/>
        </p:nvSpPr>
        <p:spPr>
          <a:xfrm>
            <a:off x="4784233" y="5447611"/>
            <a:ext cx="2644955" cy="1323439"/>
          </a:xfrm>
          <a:prstGeom prst="rect">
            <a:avLst/>
          </a:prstGeom>
          <a:noFill/>
        </p:spPr>
        <p:txBody>
          <a:bodyPr wrap="none" lIns="0" rIns="0" rtlCol="0" anchor="t">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Partner MS4 Sports</a:t>
            </a:r>
          </a:p>
          <a:p>
            <a:pPr algn="ctr" defTabSz="914400">
              <a:defRPr/>
            </a:pPr>
            <a:endParaRPr lang="en-US" sz="1000" spc="300" dirty="0">
              <a:solidFill>
                <a:srgbClr val="000000"/>
              </a:solidFill>
              <a:latin typeface="Montserrat" charset="0"/>
              <a:ea typeface="Montserrat" charset="0"/>
              <a:cs typeface="Montserrat" charset="0"/>
            </a:endParaRPr>
          </a:p>
          <a:p>
            <a:pPr algn="ctr" defTabSz="914400">
              <a:defRPr/>
            </a:pPr>
            <a:r>
              <a:rPr lang="en-US" sz="1000" spc="300" dirty="0">
                <a:solidFill>
                  <a:srgbClr val="000000">
                    <a:alpha val="70000"/>
                  </a:srgbClr>
                </a:solidFill>
                <a:latin typeface="Montserrat" charset="0"/>
              </a:rPr>
              <a:t>Professional Football Player </a:t>
            </a:r>
          </a:p>
          <a:p>
            <a:pPr lvl="0" algn="ctr" defTabSz="914400">
              <a:defRPr/>
            </a:pPr>
            <a:r>
              <a:rPr lang="en-US" sz="1000" spc="300" dirty="0">
                <a:solidFill>
                  <a:srgbClr val="000000">
                    <a:alpha val="70000"/>
                  </a:srgbClr>
                </a:solidFill>
                <a:latin typeface="Montserrat" charset="0"/>
              </a:rPr>
              <a:t>AS Monaco</a:t>
            </a:r>
          </a:p>
          <a:p>
            <a:pPr algn="ctr" defTabSz="914400">
              <a:defRPr/>
            </a:pPr>
            <a:endParaRPr lang="en-US" sz="1000" spc="300" dirty="0">
              <a:solidFill>
                <a:srgbClr val="000000"/>
              </a:solidFill>
              <a:latin typeface="Montserrat" charset="0"/>
              <a:ea typeface="Montserrat" charset="0"/>
              <a:cs typeface="Montserrat" charset="0"/>
            </a:endParaRPr>
          </a:p>
          <a:p>
            <a:pPr lvl="0" algn="ctr" defTabSz="914400">
              <a:defRPr/>
            </a:pPr>
            <a:r>
              <a:rPr lang="en-US" sz="1000" spc="300" dirty="0">
                <a:solidFill>
                  <a:srgbClr val="000000">
                    <a:alpha val="70000"/>
                  </a:srgbClr>
                </a:solidFill>
                <a:latin typeface="Montserrat" charset="0"/>
              </a:rPr>
              <a:t>German Bundesliga Champion</a:t>
            </a:r>
            <a:r>
              <a:rPr lang="en-US" sz="1000" spc="300" dirty="0">
                <a:solidFill>
                  <a:srgbClr val="000000"/>
                </a:solidFill>
                <a:latin typeface="Montserrat" charset="0"/>
                <a:ea typeface="Montserrat" charset="0"/>
                <a:cs typeface="Montserrat" charset="0"/>
              </a:rPr>
              <a:t>,</a:t>
            </a:r>
            <a:endParaRPr lang="en-US" dirty="0">
              <a:solidFill>
                <a:srgbClr val="000000"/>
              </a:solidFill>
            </a:endParaRPr>
          </a:p>
          <a:p>
            <a:pPr lvl="0" algn="ctr" defTabSz="914400">
              <a:defRPr/>
            </a:pPr>
            <a:r>
              <a:rPr lang="en-US" sz="1000" spc="300" dirty="0">
                <a:solidFill>
                  <a:srgbClr val="000000">
                    <a:alpha val="70000"/>
                  </a:srgbClr>
                </a:solidFill>
                <a:latin typeface="Montserrat" charset="0"/>
                <a:ea typeface="Montserrat" charset="0"/>
                <a:cs typeface="Montserrat" charset="0"/>
              </a:rPr>
              <a:t>DFB-</a:t>
            </a:r>
            <a:r>
              <a:rPr lang="en-US" sz="1000" spc="300" dirty="0" err="1">
                <a:solidFill>
                  <a:srgbClr val="000000">
                    <a:alpha val="70000"/>
                  </a:srgbClr>
                </a:solidFill>
                <a:latin typeface="Montserrat" charset="0"/>
                <a:ea typeface="Montserrat" charset="0"/>
                <a:cs typeface="Montserrat" charset="0"/>
              </a:rPr>
              <a:t>Pokal</a:t>
            </a:r>
            <a:r>
              <a:rPr lang="en-US" sz="1000" spc="300" dirty="0">
                <a:solidFill>
                  <a:srgbClr val="000000">
                    <a:alpha val="70000"/>
                  </a:srgbClr>
                </a:solidFill>
                <a:latin typeface="Montserrat" charset="0"/>
                <a:ea typeface="Montserrat" charset="0"/>
                <a:cs typeface="Montserrat" charset="0"/>
              </a:rPr>
              <a:t> Champion and </a:t>
            </a:r>
          </a:p>
          <a:p>
            <a:pPr lvl="0" algn="ctr" defTabSz="914400">
              <a:defRPr/>
            </a:pPr>
            <a:r>
              <a:rPr lang="en-US" sz="1000" spc="300" dirty="0">
                <a:solidFill>
                  <a:srgbClr val="000000">
                    <a:alpha val="70000"/>
                  </a:srgbClr>
                </a:solidFill>
                <a:latin typeface="Montserrat" charset="0"/>
                <a:ea typeface="Montserrat" charset="0"/>
                <a:cs typeface="Montserrat" charset="0"/>
              </a:rPr>
              <a:t>61 caps for Switzerland</a:t>
            </a:r>
          </a:p>
        </p:txBody>
      </p:sp>
      <p:sp>
        <p:nvSpPr>
          <p:cNvPr id="7" name="TextBox 22">
            <a:extLst>
              <a:ext uri="{FF2B5EF4-FFF2-40B4-BE49-F238E27FC236}">
                <a16:creationId xmlns:a16="http://schemas.microsoft.com/office/drawing/2014/main" xmlns="" id="{6016AAA3-2E2B-4159-B555-6C7AAC5AC2C8}"/>
              </a:ext>
            </a:extLst>
          </p:cNvPr>
          <p:cNvSpPr txBox="1"/>
          <p:nvPr/>
        </p:nvSpPr>
        <p:spPr>
          <a:xfrm>
            <a:off x="5201198" y="5137100"/>
            <a:ext cx="1811010"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Diego </a:t>
            </a:r>
            <a:r>
              <a:rPr kumimoji="0" lang="en-US" sz="1600" b="1" i="0" u="none" strike="noStrike" kern="1200" cap="none" spc="300" normalizeH="0" baseline="0" noProof="0" dirty="0" err="1">
                <a:ln>
                  <a:noFill/>
                </a:ln>
                <a:solidFill>
                  <a:srgbClr val="000000"/>
                </a:solidFill>
                <a:effectLst/>
                <a:uLnTx/>
                <a:uFillTx/>
                <a:latin typeface="Montserrat SemiBold" charset="0"/>
                <a:ea typeface="Montserrat SemiBold" charset="0"/>
                <a:cs typeface="Montserrat SemiBold" charset="0"/>
              </a:rPr>
              <a:t>Benaglio</a:t>
            </a:r>
            <a:endPar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endParaRPr>
          </a:p>
        </p:txBody>
      </p:sp>
      <p:sp>
        <p:nvSpPr>
          <p:cNvPr id="8" name="TextBox 23">
            <a:extLst>
              <a:ext uri="{FF2B5EF4-FFF2-40B4-BE49-F238E27FC236}">
                <a16:creationId xmlns:a16="http://schemas.microsoft.com/office/drawing/2014/main" xmlns="" id="{3565EAD8-97AA-430B-934E-47EED5EF95C4}"/>
              </a:ext>
            </a:extLst>
          </p:cNvPr>
          <p:cNvSpPr txBox="1"/>
          <p:nvPr/>
        </p:nvSpPr>
        <p:spPr>
          <a:xfrm>
            <a:off x="7865751" y="5447611"/>
            <a:ext cx="3214020" cy="1169551"/>
          </a:xfrm>
          <a:prstGeom prst="rect">
            <a:avLst/>
          </a:prstGeom>
          <a:noFill/>
        </p:spPr>
        <p:txBody>
          <a:bodyPr wrap="none" lIns="0" rIns="0" rtlCol="0" anchor="t">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Partner MS4 Sports</a:t>
            </a:r>
          </a:p>
          <a:p>
            <a:pPr algn="ctr" defTabSz="914400">
              <a:defRPr/>
            </a:pPr>
            <a:endParaRPr lang="en-US" sz="1000" spc="300" dirty="0">
              <a:solidFill>
                <a:srgbClr val="000000"/>
              </a:solidFill>
              <a:latin typeface="Montserrat" charset="0"/>
              <a:ea typeface="Montserrat" charset="0"/>
              <a:cs typeface="Montserrat" charset="0"/>
            </a:endParaRPr>
          </a:p>
          <a:p>
            <a:pPr algn="ctr" defTabSz="914400">
              <a:defRPr/>
            </a:pPr>
            <a:r>
              <a:rPr lang="en-US" sz="1000" spc="300" dirty="0">
                <a:solidFill>
                  <a:srgbClr val="000000">
                    <a:alpha val="70000"/>
                  </a:srgbClr>
                </a:solidFill>
                <a:latin typeface="Montserrat" charset="0"/>
              </a:rPr>
              <a:t>Avantgarde Sponsoring GmbH</a:t>
            </a:r>
          </a:p>
          <a:p>
            <a:pPr algn="ctr" defTabSz="914400">
              <a:defRPr/>
            </a:pPr>
            <a:r>
              <a:rPr lang="en-US" sz="1000" spc="300" dirty="0">
                <a:solidFill>
                  <a:srgbClr val="000000">
                    <a:alpha val="70000"/>
                  </a:srgbClr>
                </a:solidFill>
                <a:latin typeface="Montserrat" charset="0"/>
              </a:rPr>
              <a:t>Sports Agent </a:t>
            </a:r>
          </a:p>
          <a:p>
            <a:pPr algn="ctr" defTabSz="914400">
              <a:defRPr/>
            </a:pPr>
            <a:endParaRPr lang="en-US" sz="1000" spc="300" dirty="0">
              <a:solidFill>
                <a:srgbClr val="000000">
                  <a:alpha val="70000"/>
                </a:srgbClr>
              </a:solidFill>
              <a:latin typeface="Montserrat" charset="0"/>
            </a:endParaRPr>
          </a:p>
          <a:p>
            <a:pPr algn="ctr" defTabSz="914400">
              <a:defRPr/>
            </a:pPr>
            <a:r>
              <a:rPr lang="en-US" sz="1000" spc="300" dirty="0">
                <a:solidFill>
                  <a:srgbClr val="000000">
                    <a:alpha val="70000"/>
                  </a:srgbClr>
                </a:solidFill>
                <a:latin typeface="Montserrat" charset="0"/>
              </a:rPr>
              <a:t>Clients e.g. Bastian Schweinsteiger,</a:t>
            </a:r>
          </a:p>
          <a:p>
            <a:pPr algn="ctr" defTabSz="914400">
              <a:defRPr/>
            </a:pPr>
            <a:r>
              <a:rPr lang="en-US" sz="1000" spc="300" dirty="0">
                <a:solidFill>
                  <a:srgbClr val="000000">
                    <a:alpha val="70000"/>
                  </a:srgbClr>
                </a:solidFill>
                <a:latin typeface="Montserrat" charset="0"/>
              </a:rPr>
              <a:t>David </a:t>
            </a:r>
            <a:r>
              <a:rPr lang="en-US" sz="1000" spc="300" dirty="0" err="1">
                <a:solidFill>
                  <a:srgbClr val="000000">
                    <a:alpha val="70000"/>
                  </a:srgbClr>
                </a:solidFill>
                <a:latin typeface="Montserrat" charset="0"/>
              </a:rPr>
              <a:t>Alaba</a:t>
            </a:r>
            <a:r>
              <a:rPr lang="en-US" sz="1000" spc="300" dirty="0">
                <a:solidFill>
                  <a:srgbClr val="000000">
                    <a:alpha val="70000"/>
                  </a:srgbClr>
                </a:solidFill>
                <a:latin typeface="Montserrat" charset="0"/>
              </a:rPr>
              <a:t> and Co.</a:t>
            </a:r>
          </a:p>
        </p:txBody>
      </p:sp>
      <p:sp>
        <p:nvSpPr>
          <p:cNvPr id="9" name="TextBox 24">
            <a:extLst>
              <a:ext uri="{FF2B5EF4-FFF2-40B4-BE49-F238E27FC236}">
                <a16:creationId xmlns:a16="http://schemas.microsoft.com/office/drawing/2014/main" xmlns="" id="{DBA3B1B9-5D9B-4ACC-9669-7D5A1B1536E7}"/>
              </a:ext>
            </a:extLst>
          </p:cNvPr>
          <p:cNvSpPr txBox="1"/>
          <p:nvPr/>
        </p:nvSpPr>
        <p:spPr>
          <a:xfrm>
            <a:off x="8579053" y="5137100"/>
            <a:ext cx="1787412"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Patrick Rohner</a:t>
            </a:r>
          </a:p>
        </p:txBody>
      </p:sp>
      <p:pic>
        <p:nvPicPr>
          <p:cNvPr id="10" name="Bildplatzhalter 3">
            <a:extLst>
              <a:ext uri="{FF2B5EF4-FFF2-40B4-BE49-F238E27FC236}">
                <a16:creationId xmlns:a16="http://schemas.microsoft.com/office/drawing/2014/main" xmlns="" id="{ED48354A-617C-4E5D-B444-255CA3198D79}"/>
              </a:ext>
            </a:extLst>
          </p:cNvPr>
          <p:cNvPicPr>
            <a:picLocks noChangeAspect="1"/>
          </p:cNvPicPr>
          <p:nvPr/>
        </p:nvPicPr>
        <p:blipFill>
          <a:blip r:embed="rId2">
            <a:extLst>
              <a:ext uri="{28A0092B-C50C-407E-A947-70E740481C1C}">
                <a14:useLocalDpi xmlns:a14="http://schemas.microsoft.com/office/drawing/2010/main" val="0"/>
              </a:ext>
            </a:extLst>
          </a:blip>
          <a:srcRect l="21875" r="21875"/>
          <a:stretch>
            <a:fillRect/>
          </a:stretch>
        </p:blipFill>
        <p:spPr>
          <a:xfrm>
            <a:off x="1541463" y="2398713"/>
            <a:ext cx="2411412" cy="2411412"/>
          </a:xfrm>
          <a:prstGeom prst="rect">
            <a:avLst/>
          </a:prstGeom>
        </p:spPr>
      </p:pic>
      <p:pic>
        <p:nvPicPr>
          <p:cNvPr id="11" name="Bildplatzhalter 16">
            <a:extLst>
              <a:ext uri="{FF2B5EF4-FFF2-40B4-BE49-F238E27FC236}">
                <a16:creationId xmlns:a16="http://schemas.microsoft.com/office/drawing/2014/main" xmlns="" id="{396EE6E2-4064-4794-9ADC-D64EF2DD5ACB}"/>
              </a:ext>
            </a:extLst>
          </p:cNvPr>
          <p:cNvPicPr>
            <a:picLocks noChangeAspect="1"/>
          </p:cNvPicPr>
          <p:nvPr/>
        </p:nvPicPr>
        <p:blipFill>
          <a:blip r:embed="rId3">
            <a:extLst>
              <a:ext uri="{28A0092B-C50C-407E-A947-70E740481C1C}">
                <a14:useLocalDpi xmlns:a14="http://schemas.microsoft.com/office/drawing/2010/main" val="0"/>
              </a:ext>
            </a:extLst>
          </a:blip>
          <a:srcRect l="16645" r="16645"/>
          <a:stretch>
            <a:fillRect/>
          </a:stretch>
        </p:blipFill>
        <p:spPr>
          <a:xfrm>
            <a:off x="4890051" y="2398644"/>
            <a:ext cx="2411898" cy="2411896"/>
          </a:xfrm>
          <a:prstGeom prst="rect">
            <a:avLst/>
          </a:prstGeom>
        </p:spPr>
      </p:pic>
      <p:pic>
        <p:nvPicPr>
          <p:cNvPr id="12" name="Bildplatzhalter 3">
            <a:extLst>
              <a:ext uri="{FF2B5EF4-FFF2-40B4-BE49-F238E27FC236}">
                <a16:creationId xmlns:a16="http://schemas.microsoft.com/office/drawing/2014/main" xmlns="" id="{90BA0918-4398-4F6E-B14F-3FB02E5414C1}"/>
              </a:ext>
            </a:extLst>
          </p:cNvPr>
          <p:cNvPicPr>
            <a:picLocks noChangeAspect="1"/>
          </p:cNvPicPr>
          <p:nvPr/>
        </p:nvPicPr>
        <p:blipFill>
          <a:blip r:embed="rId4">
            <a:extLst>
              <a:ext uri="{28A0092B-C50C-407E-A947-70E740481C1C}">
                <a14:useLocalDpi xmlns:a14="http://schemas.microsoft.com/office/drawing/2010/main" val="0"/>
              </a:ext>
            </a:extLst>
          </a:blip>
          <a:srcRect l="12524" r="12524"/>
          <a:stretch>
            <a:fillRect/>
          </a:stretch>
        </p:blipFill>
        <p:spPr>
          <a:xfrm>
            <a:off x="8242851" y="2398644"/>
            <a:ext cx="2411898" cy="2411896"/>
          </a:xfrm>
          <a:prstGeom prst="rect">
            <a:avLst/>
          </a:prstGeom>
        </p:spPr>
      </p:pic>
    </p:spTree>
    <p:extLst>
      <p:ext uri="{BB962C8B-B14F-4D97-AF65-F5344CB8AC3E}">
        <p14:creationId xmlns:p14="http://schemas.microsoft.com/office/powerpoint/2010/main" val="3045169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Shareholders-Abstract</a:t>
            </a:r>
          </a:p>
        </p:txBody>
      </p:sp>
      <p:sp>
        <p:nvSpPr>
          <p:cNvPr id="13" name="TextBox 19">
            <a:extLst>
              <a:ext uri="{FF2B5EF4-FFF2-40B4-BE49-F238E27FC236}">
                <a16:creationId xmlns:a16="http://schemas.microsoft.com/office/drawing/2014/main" xmlns="" id="{AD016813-C7E9-4128-8181-FDF2B12194CF}"/>
              </a:ext>
            </a:extLst>
          </p:cNvPr>
          <p:cNvSpPr txBox="1"/>
          <p:nvPr/>
        </p:nvSpPr>
        <p:spPr>
          <a:xfrm>
            <a:off x="295911" y="5447611"/>
            <a:ext cx="3936975" cy="1015663"/>
          </a:xfrm>
          <a:prstGeom prst="rect">
            <a:avLst/>
          </a:prstGeom>
          <a:noFill/>
        </p:spPr>
        <p:txBody>
          <a:bodyPr wrap="none" lIns="0" rIns="0" rtlCol="0" anchor="t">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Partner MS4 Sports</a:t>
            </a:r>
          </a:p>
          <a:p>
            <a:pPr algn="ctr" defTabSz="914400">
              <a:defRPr/>
            </a:pPr>
            <a:endParaRPr lang="en-US" sz="1000" spc="300" dirty="0">
              <a:solidFill>
                <a:srgbClr val="000000"/>
              </a:solidFill>
              <a:latin typeface="Montserrat" charset="0"/>
              <a:ea typeface="Montserrat" charset="0"/>
              <a:cs typeface="Montserrat" charset="0"/>
            </a:endParaRPr>
          </a:p>
          <a:p>
            <a:pPr lvl="0" algn="ctr" defTabSz="914400">
              <a:defRPr/>
            </a:pPr>
            <a:r>
              <a:rPr lang="en-US" sz="1000" spc="300" dirty="0">
                <a:solidFill>
                  <a:srgbClr val="000000">
                    <a:alpha val="70000"/>
                  </a:srgbClr>
                </a:solidFill>
                <a:latin typeface="Montserrat" charset="0"/>
              </a:rPr>
              <a:t>General Manager SID</a:t>
            </a:r>
          </a:p>
          <a:p>
            <a:pPr algn="ctr" defTabSz="914400">
              <a:defRPr/>
            </a:pPr>
            <a:endParaRPr lang="en-US" sz="1000" spc="300" dirty="0">
              <a:solidFill>
                <a:srgbClr val="000000">
                  <a:alpha val="70000"/>
                </a:srgbClr>
              </a:solidFill>
              <a:latin typeface="Montserrat" charset="0"/>
            </a:endParaRPr>
          </a:p>
          <a:p>
            <a:pPr lvl="0" algn="ctr" defTabSz="914400">
              <a:defRPr/>
            </a:pPr>
            <a:r>
              <a:rPr lang="en-US" sz="1000" spc="300" dirty="0">
                <a:solidFill>
                  <a:srgbClr val="000000">
                    <a:alpha val="70000"/>
                  </a:srgbClr>
                </a:solidFill>
                <a:latin typeface="Montserrat" charset="0"/>
              </a:rPr>
              <a:t>Previously </a:t>
            </a:r>
            <a:r>
              <a:rPr lang="de-DE" sz="1000" spc="300" dirty="0">
                <a:solidFill>
                  <a:srgbClr val="000000">
                    <a:alpha val="70000"/>
                  </a:srgbClr>
                </a:solidFill>
                <a:latin typeface="Montserrat" charset="0"/>
              </a:rPr>
              <a:t>Head </a:t>
            </a:r>
            <a:r>
              <a:rPr lang="de-DE" sz="1000" spc="300" dirty="0" err="1">
                <a:solidFill>
                  <a:srgbClr val="000000">
                    <a:alpha val="70000"/>
                  </a:srgbClr>
                </a:solidFill>
                <a:latin typeface="Montserrat" charset="0"/>
              </a:rPr>
              <a:t>of</a:t>
            </a:r>
            <a:r>
              <a:rPr lang="de-DE" sz="1000" spc="300" dirty="0">
                <a:solidFill>
                  <a:srgbClr val="000000">
                    <a:alpha val="70000"/>
                  </a:srgbClr>
                </a:solidFill>
                <a:latin typeface="Montserrat" charset="0"/>
              </a:rPr>
              <a:t> Sports </a:t>
            </a:r>
            <a:r>
              <a:rPr lang="de-DE" sz="1000" spc="300" dirty="0" err="1">
                <a:solidFill>
                  <a:srgbClr val="000000">
                    <a:alpha val="70000"/>
                  </a:srgbClr>
                </a:solidFill>
                <a:latin typeface="Montserrat" charset="0"/>
              </a:rPr>
              <a:t>of</a:t>
            </a:r>
            <a:r>
              <a:rPr lang="de-DE" sz="1000" spc="300" dirty="0">
                <a:solidFill>
                  <a:srgbClr val="000000">
                    <a:alpha val="70000"/>
                  </a:srgbClr>
                </a:solidFill>
                <a:latin typeface="Montserrat" charset="0"/>
              </a:rPr>
              <a:t> ProSiebenSat.1</a:t>
            </a:r>
          </a:p>
          <a:p>
            <a:pPr lvl="0" algn="ctr" defTabSz="914400">
              <a:defRPr/>
            </a:pPr>
            <a:r>
              <a:rPr lang="de-DE" sz="1000" spc="300" dirty="0">
                <a:solidFill>
                  <a:srgbClr val="000000">
                    <a:alpha val="70000"/>
                  </a:srgbClr>
                </a:solidFill>
                <a:latin typeface="Montserrat" charset="0"/>
              </a:rPr>
              <a:t>and editor-in-</a:t>
            </a:r>
            <a:r>
              <a:rPr lang="de-DE" sz="1000" spc="300" dirty="0" err="1">
                <a:solidFill>
                  <a:srgbClr val="000000">
                    <a:alpha val="70000"/>
                  </a:srgbClr>
                </a:solidFill>
                <a:latin typeface="Montserrat" charset="0"/>
              </a:rPr>
              <a:t>chief</a:t>
            </a:r>
            <a:r>
              <a:rPr lang="de-DE" sz="1000" spc="300" dirty="0">
                <a:solidFill>
                  <a:srgbClr val="000000">
                    <a:alpha val="70000"/>
                  </a:srgbClr>
                </a:solidFill>
                <a:latin typeface="Montserrat" charset="0"/>
              </a:rPr>
              <a:t> </a:t>
            </a:r>
            <a:r>
              <a:rPr lang="de-DE" sz="1000" spc="300" dirty="0" err="1">
                <a:solidFill>
                  <a:srgbClr val="000000">
                    <a:alpha val="70000"/>
                  </a:srgbClr>
                </a:solidFill>
                <a:latin typeface="Montserrat" charset="0"/>
              </a:rPr>
              <a:t>of</a:t>
            </a:r>
            <a:r>
              <a:rPr lang="de-DE" sz="1000" spc="300" dirty="0">
                <a:solidFill>
                  <a:srgbClr val="000000">
                    <a:alpha val="70000"/>
                  </a:srgbClr>
                </a:solidFill>
                <a:latin typeface="Montserrat" charset="0"/>
              </a:rPr>
              <a:t> DSF </a:t>
            </a:r>
            <a:endParaRPr lang="en-US" sz="1000" spc="300" dirty="0">
              <a:solidFill>
                <a:srgbClr val="000000">
                  <a:alpha val="70000"/>
                </a:srgbClr>
              </a:solidFill>
              <a:latin typeface="Montserrat" charset="0"/>
            </a:endParaRPr>
          </a:p>
        </p:txBody>
      </p:sp>
      <p:sp>
        <p:nvSpPr>
          <p:cNvPr id="15" name="TextBox 20">
            <a:extLst>
              <a:ext uri="{FF2B5EF4-FFF2-40B4-BE49-F238E27FC236}">
                <a16:creationId xmlns:a16="http://schemas.microsoft.com/office/drawing/2014/main" xmlns="" id="{D7DE797F-6FB9-48E3-9A92-DAD47A604804}"/>
              </a:ext>
            </a:extLst>
          </p:cNvPr>
          <p:cNvSpPr txBox="1"/>
          <p:nvPr/>
        </p:nvSpPr>
        <p:spPr>
          <a:xfrm>
            <a:off x="1478702" y="5137100"/>
            <a:ext cx="1571392"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Sven </a:t>
            </a:r>
            <a:r>
              <a:rPr kumimoji="0" lang="en-US" sz="1600" b="1" i="0" u="none" strike="noStrike" kern="1200" cap="none" spc="300" normalizeH="0" baseline="0" noProof="0" dirty="0" err="1">
                <a:ln>
                  <a:noFill/>
                </a:ln>
                <a:solidFill>
                  <a:srgbClr val="000000"/>
                </a:solidFill>
                <a:effectLst/>
                <a:uLnTx/>
                <a:uFillTx/>
                <a:latin typeface="Montserrat SemiBold" charset="0"/>
                <a:ea typeface="Montserrat SemiBold" charset="0"/>
                <a:cs typeface="Montserrat SemiBold" charset="0"/>
              </a:rPr>
              <a:t>Froberg</a:t>
            </a:r>
            <a:endPar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endParaRPr>
          </a:p>
        </p:txBody>
      </p:sp>
      <p:sp>
        <p:nvSpPr>
          <p:cNvPr id="16" name="TextBox 21">
            <a:extLst>
              <a:ext uri="{FF2B5EF4-FFF2-40B4-BE49-F238E27FC236}">
                <a16:creationId xmlns:a16="http://schemas.microsoft.com/office/drawing/2014/main" xmlns="" id="{3910E518-2101-46B2-A0BC-DD8357D2B9F8}"/>
              </a:ext>
            </a:extLst>
          </p:cNvPr>
          <p:cNvSpPr txBox="1"/>
          <p:nvPr/>
        </p:nvSpPr>
        <p:spPr>
          <a:xfrm>
            <a:off x="4872405" y="5447611"/>
            <a:ext cx="2468625" cy="707886"/>
          </a:xfrm>
          <a:prstGeom prst="rect">
            <a:avLst/>
          </a:prstGeom>
          <a:noFill/>
        </p:spPr>
        <p:txBody>
          <a:bodyPr wrap="none" lIns="0" rIns="0" rtlCol="0" anchor="t">
            <a:spAutoFit/>
          </a:bodyPr>
          <a:lstStyle/>
          <a:p>
            <a:pPr lvl="0" algn="ctr" defTabSz="914400">
              <a:defRPr/>
            </a:pPr>
            <a:r>
              <a:rPr lang="en-US" sz="1000" b="1" spc="300" dirty="0">
                <a:solidFill>
                  <a:srgbClr val="000000">
                    <a:alpha val="70000"/>
                  </a:srgbClr>
                </a:solidFill>
                <a:latin typeface="Montserrat" charset="0"/>
                <a:ea typeface="Montserrat" charset="0"/>
                <a:cs typeface="Montserrat" charset="0"/>
              </a:rPr>
              <a:t>Partner MS4 Sports</a:t>
            </a:r>
          </a:p>
          <a:p>
            <a:pPr algn="ctr" defTabSz="914400">
              <a:defRPr/>
            </a:pPr>
            <a:endParaRPr lang="en-US" sz="1000" spc="300" dirty="0">
              <a:solidFill>
                <a:srgbClr val="000000"/>
              </a:solidFill>
              <a:latin typeface="Montserrat" charset="0"/>
              <a:ea typeface="Montserrat" charset="0"/>
              <a:cs typeface="Montserrat" charset="0"/>
            </a:endParaRPr>
          </a:p>
          <a:p>
            <a:pPr lvl="0" algn="ctr" defTabSz="914400">
              <a:defRPr/>
            </a:pPr>
            <a:r>
              <a:rPr lang="en-US" sz="1000" spc="300" dirty="0">
                <a:solidFill>
                  <a:srgbClr val="000000">
                    <a:alpha val="70000"/>
                  </a:srgbClr>
                </a:solidFill>
                <a:latin typeface="Montserrat" charset="0"/>
              </a:rPr>
              <a:t>General Manager of</a:t>
            </a:r>
          </a:p>
          <a:p>
            <a:pPr lvl="0" algn="ctr" defTabSz="914400">
              <a:defRPr/>
            </a:pPr>
            <a:r>
              <a:rPr lang="de-DE" sz="1000" spc="300" dirty="0">
                <a:solidFill>
                  <a:srgbClr val="000000">
                    <a:alpha val="70000"/>
                  </a:srgbClr>
                </a:solidFill>
                <a:latin typeface="Montserrat" charset="0"/>
                <a:ea typeface="Montserrat" charset="0"/>
                <a:cs typeface="Montserrat" charset="0"/>
              </a:rPr>
              <a:t>Dr. Buhmann Schule gGmbH </a:t>
            </a:r>
            <a:endParaRPr lang="en-US" sz="1000" spc="300" dirty="0">
              <a:solidFill>
                <a:srgbClr val="000000">
                  <a:alpha val="70000"/>
                </a:srgbClr>
              </a:solidFill>
              <a:latin typeface="Montserrat" charset="0"/>
              <a:ea typeface="Montserrat" charset="0"/>
              <a:cs typeface="Montserrat" charset="0"/>
            </a:endParaRPr>
          </a:p>
        </p:txBody>
      </p:sp>
      <p:sp>
        <p:nvSpPr>
          <p:cNvPr id="17" name="TextBox 22">
            <a:extLst>
              <a:ext uri="{FF2B5EF4-FFF2-40B4-BE49-F238E27FC236}">
                <a16:creationId xmlns:a16="http://schemas.microsoft.com/office/drawing/2014/main" xmlns="" id="{A1B29A96-3A08-4C98-A79B-5858CBA7A7DC}"/>
              </a:ext>
            </a:extLst>
          </p:cNvPr>
          <p:cNvSpPr txBox="1"/>
          <p:nvPr/>
        </p:nvSpPr>
        <p:spPr>
          <a:xfrm>
            <a:off x="5039686" y="5137100"/>
            <a:ext cx="2134046" cy="338554"/>
          </a:xfrm>
          <a:prstGeom prst="rect">
            <a:avLst/>
          </a:prstGeom>
          <a:noFill/>
        </p:spPr>
        <p:txBody>
          <a:bodyPr wrap="non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300" normalizeH="0" baseline="0" noProof="0" dirty="0">
                <a:ln>
                  <a:noFill/>
                </a:ln>
                <a:solidFill>
                  <a:srgbClr val="000000"/>
                </a:solidFill>
                <a:effectLst/>
                <a:uLnTx/>
                <a:uFillTx/>
                <a:latin typeface="Montserrat SemiBold" charset="0"/>
                <a:ea typeface="Montserrat SemiBold" charset="0"/>
                <a:cs typeface="Montserrat SemiBold" charset="0"/>
              </a:rPr>
              <a:t>Matthias Limbach</a:t>
            </a:r>
          </a:p>
        </p:txBody>
      </p:sp>
      <p:sp>
        <p:nvSpPr>
          <p:cNvPr id="18" name="TextBox 23">
            <a:extLst>
              <a:ext uri="{FF2B5EF4-FFF2-40B4-BE49-F238E27FC236}">
                <a16:creationId xmlns:a16="http://schemas.microsoft.com/office/drawing/2014/main" xmlns="" id="{93505741-7C2A-47D5-9197-596019580CE9}"/>
              </a:ext>
            </a:extLst>
          </p:cNvPr>
          <p:cNvSpPr txBox="1"/>
          <p:nvPr/>
        </p:nvSpPr>
        <p:spPr>
          <a:xfrm>
            <a:off x="8161159" y="5447611"/>
            <a:ext cx="3680495" cy="707886"/>
          </a:xfrm>
          <a:prstGeom prst="rect">
            <a:avLst/>
          </a:prstGeom>
          <a:noFill/>
        </p:spPr>
        <p:txBody>
          <a:bodyPr wrap="none" lIns="0" rIns="0" rtlCol="0" anchor="t">
            <a:spAutoFit/>
          </a:bodyPr>
          <a:lstStyle/>
          <a:p>
            <a:pPr algn="ctr"/>
            <a:r>
              <a:rPr lang="en-US" sz="1000" b="1" spc="300" dirty="0">
                <a:solidFill>
                  <a:schemeClr val="tx1">
                    <a:alpha val="70000"/>
                  </a:schemeClr>
                </a:solidFill>
                <a:latin typeface="Montserrat" charset="0"/>
                <a:ea typeface="Montserrat" charset="0"/>
                <a:cs typeface="Montserrat" charset="0"/>
              </a:rPr>
              <a:t>Partner MS4 Sports</a:t>
            </a:r>
          </a:p>
          <a:p>
            <a:pPr algn="ctr"/>
            <a:endParaRPr lang="de-DE" sz="1000" spc="300" dirty="0">
              <a:solidFill>
                <a:srgbClr val="2E2B21"/>
              </a:solidFill>
              <a:latin typeface="Montserrat" charset="0"/>
              <a:ea typeface="Montserrat" charset="0"/>
              <a:cs typeface="Montserrat" charset="0"/>
            </a:endParaRPr>
          </a:p>
          <a:p>
            <a:pPr algn="ctr"/>
            <a:r>
              <a:rPr lang="de-DE" sz="1000" spc="300" dirty="0">
                <a:solidFill>
                  <a:schemeClr val="tx1">
                    <a:alpha val="70000"/>
                  </a:schemeClr>
                </a:solidFill>
                <a:latin typeface="Montserrat" charset="0"/>
              </a:rPr>
              <a:t>Business Man in </a:t>
            </a:r>
            <a:r>
              <a:rPr lang="de-DE" sz="1000" spc="300" dirty="0" err="1">
                <a:solidFill>
                  <a:schemeClr val="tx1">
                    <a:alpha val="70000"/>
                  </a:schemeClr>
                </a:solidFill>
                <a:latin typeface="Montserrat" charset="0"/>
              </a:rPr>
              <a:t>the</a:t>
            </a:r>
            <a:r>
              <a:rPr lang="de-DE" sz="1000" spc="300" dirty="0">
                <a:solidFill>
                  <a:schemeClr val="tx1">
                    <a:alpha val="70000"/>
                  </a:schemeClr>
                </a:solidFill>
                <a:latin typeface="Montserrat" charset="0"/>
              </a:rPr>
              <a:t> </a:t>
            </a:r>
            <a:r>
              <a:rPr lang="de-DE" sz="1000" spc="300" dirty="0" err="1">
                <a:solidFill>
                  <a:schemeClr val="tx1">
                    <a:alpha val="70000"/>
                  </a:schemeClr>
                </a:solidFill>
                <a:latin typeface="Montserrat" charset="0"/>
              </a:rPr>
              <a:t>economic</a:t>
            </a:r>
            <a:r>
              <a:rPr lang="de-DE" sz="1000" spc="300" dirty="0">
                <a:solidFill>
                  <a:schemeClr val="tx1">
                    <a:alpha val="70000"/>
                  </a:schemeClr>
                </a:solidFill>
                <a:latin typeface="Montserrat" charset="0"/>
              </a:rPr>
              <a:t> </a:t>
            </a:r>
            <a:r>
              <a:rPr lang="de-DE" sz="1000" spc="300" dirty="0" err="1">
                <a:solidFill>
                  <a:schemeClr val="tx1">
                    <a:alpha val="70000"/>
                  </a:schemeClr>
                </a:solidFill>
                <a:latin typeface="Montserrat" charset="0"/>
              </a:rPr>
              <a:t>branches</a:t>
            </a:r>
            <a:r>
              <a:rPr lang="de-DE" sz="1000" spc="300" dirty="0">
                <a:solidFill>
                  <a:schemeClr val="tx1">
                    <a:alpha val="70000"/>
                  </a:schemeClr>
                </a:solidFill>
                <a:latin typeface="Montserrat" charset="0"/>
              </a:rPr>
              <a:t> </a:t>
            </a:r>
          </a:p>
          <a:p>
            <a:pPr algn="ctr"/>
            <a:r>
              <a:rPr lang="de-DE" sz="1000" spc="300" dirty="0" err="1">
                <a:solidFill>
                  <a:schemeClr val="tx1">
                    <a:alpha val="70000"/>
                  </a:schemeClr>
                </a:solidFill>
                <a:latin typeface="Montserrat" charset="0"/>
              </a:rPr>
              <a:t>Publihsing</a:t>
            </a:r>
            <a:r>
              <a:rPr lang="de-DE" sz="1000" spc="300" dirty="0">
                <a:solidFill>
                  <a:schemeClr val="tx1">
                    <a:alpha val="70000"/>
                  </a:schemeClr>
                </a:solidFill>
                <a:latin typeface="Montserrat" charset="0"/>
              </a:rPr>
              <a:t> </a:t>
            </a:r>
            <a:r>
              <a:rPr lang="de-DE" sz="1000" spc="300" dirty="0" err="1">
                <a:solidFill>
                  <a:schemeClr val="tx1">
                    <a:alpha val="70000"/>
                  </a:schemeClr>
                </a:solidFill>
                <a:latin typeface="Montserrat" charset="0"/>
              </a:rPr>
              <a:t>Houses</a:t>
            </a:r>
            <a:r>
              <a:rPr lang="de-DE" sz="1000" spc="300" dirty="0">
                <a:solidFill>
                  <a:schemeClr val="tx1">
                    <a:alpha val="70000"/>
                  </a:schemeClr>
                </a:solidFill>
                <a:latin typeface="Montserrat" charset="0"/>
              </a:rPr>
              <a:t> and </a:t>
            </a:r>
            <a:r>
              <a:rPr lang="de-DE" sz="1000" spc="300" dirty="0" err="1">
                <a:solidFill>
                  <a:schemeClr val="tx1">
                    <a:alpha val="70000"/>
                  </a:schemeClr>
                </a:solidFill>
                <a:latin typeface="Montserrat" charset="0"/>
              </a:rPr>
              <a:t>Dialoguemarketing</a:t>
            </a:r>
            <a:endParaRPr lang="de-DE" sz="1000" spc="300" dirty="0">
              <a:solidFill>
                <a:schemeClr val="tx1">
                  <a:alpha val="70000"/>
                </a:schemeClr>
              </a:solidFill>
              <a:latin typeface="Montserrat" charset="0"/>
            </a:endParaRPr>
          </a:p>
        </p:txBody>
      </p:sp>
      <p:sp>
        <p:nvSpPr>
          <p:cNvPr id="19" name="TextBox 24">
            <a:extLst>
              <a:ext uri="{FF2B5EF4-FFF2-40B4-BE49-F238E27FC236}">
                <a16:creationId xmlns:a16="http://schemas.microsoft.com/office/drawing/2014/main" xmlns="" id="{78E65805-8752-4619-9600-FAA27D070F1C}"/>
              </a:ext>
            </a:extLst>
          </p:cNvPr>
          <p:cNvSpPr txBox="1"/>
          <p:nvPr/>
        </p:nvSpPr>
        <p:spPr>
          <a:xfrm>
            <a:off x="8488779" y="5137100"/>
            <a:ext cx="3025252" cy="338554"/>
          </a:xfrm>
          <a:prstGeom prst="rect">
            <a:avLst/>
          </a:prstGeom>
          <a:noFill/>
        </p:spPr>
        <p:txBody>
          <a:bodyPr wrap="none" lIns="0" rIns="0" rtlCol="0">
            <a:spAutoFit/>
          </a:bodyPr>
          <a:lstStyle/>
          <a:p>
            <a:pPr algn="ctr"/>
            <a:r>
              <a:rPr lang="en-US" sz="1600" b="1" spc="300" dirty="0">
                <a:latin typeface="Montserrat SemiBold" charset="0"/>
                <a:ea typeface="Montserrat SemiBold" charset="0"/>
                <a:cs typeface="Montserrat SemiBold" charset="0"/>
              </a:rPr>
              <a:t>Manfred Hörnschemeyer </a:t>
            </a:r>
          </a:p>
        </p:txBody>
      </p:sp>
      <p:pic>
        <p:nvPicPr>
          <p:cNvPr id="20" name="Picture 2" descr="Bildergebnis für sven froberg">
            <a:extLst>
              <a:ext uri="{FF2B5EF4-FFF2-40B4-BE49-F238E27FC236}">
                <a16:creationId xmlns:a16="http://schemas.microsoft.com/office/drawing/2014/main" xmlns="" id="{9227675C-F1A1-44F5-974C-219B67078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 b="33"/>
          <a:stretch>
            <a:fillRect/>
          </a:stretch>
        </p:blipFill>
        <p:spPr bwMode="auto">
          <a:xfrm>
            <a:off x="1060995" y="2398644"/>
            <a:ext cx="2411898" cy="2411896"/>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platzhalter 15">
            <a:extLst>
              <a:ext uri="{FF2B5EF4-FFF2-40B4-BE49-F238E27FC236}">
                <a16:creationId xmlns:a16="http://schemas.microsoft.com/office/drawing/2014/main" xmlns="" id="{AFF0C1F0-3B72-49DD-B8B7-7A7259A84F7B}"/>
              </a:ext>
            </a:extLst>
          </p:cNvPr>
          <p:cNvPicPr>
            <a:picLocks noChangeAspect="1"/>
          </p:cNvPicPr>
          <p:nvPr/>
        </p:nvPicPr>
        <p:blipFill>
          <a:blip r:embed="rId3">
            <a:extLst>
              <a:ext uri="{28A0092B-C50C-407E-A947-70E740481C1C}">
                <a14:useLocalDpi xmlns:a14="http://schemas.microsoft.com/office/drawing/2010/main" val="0"/>
              </a:ext>
            </a:extLst>
          </a:blip>
          <a:srcRect l="16861" r="16861"/>
          <a:stretch>
            <a:fillRect/>
          </a:stretch>
        </p:blipFill>
        <p:spPr>
          <a:xfrm>
            <a:off x="4890051" y="2398644"/>
            <a:ext cx="2411898" cy="2411896"/>
          </a:xfrm>
          <a:prstGeom prst="rect">
            <a:avLst/>
          </a:prstGeom>
        </p:spPr>
      </p:pic>
      <p:pic>
        <p:nvPicPr>
          <p:cNvPr id="22" name="Bildplatzhalter 16">
            <a:extLst>
              <a:ext uri="{FF2B5EF4-FFF2-40B4-BE49-F238E27FC236}">
                <a16:creationId xmlns:a16="http://schemas.microsoft.com/office/drawing/2014/main" xmlns="" id="{72A647ED-C098-40F4-B879-4A0B2EA66FA8}"/>
              </a:ext>
            </a:extLst>
          </p:cNvPr>
          <p:cNvPicPr>
            <a:picLocks noChangeAspect="1"/>
          </p:cNvPicPr>
          <p:nvPr/>
        </p:nvPicPr>
        <p:blipFill rotWithShape="1">
          <a:blip r:embed="rId4"/>
          <a:srcRect l="16605" r="16605"/>
          <a:stretch/>
        </p:blipFill>
        <p:spPr>
          <a:xfrm>
            <a:off x="8795455" y="2398644"/>
            <a:ext cx="2411898" cy="2411896"/>
          </a:xfrm>
          <a:prstGeom prst="rect">
            <a:avLst/>
          </a:prstGeom>
        </p:spPr>
      </p:pic>
    </p:spTree>
    <p:extLst>
      <p:ext uri="{BB962C8B-B14F-4D97-AF65-F5344CB8AC3E}">
        <p14:creationId xmlns:p14="http://schemas.microsoft.com/office/powerpoint/2010/main" val="27017614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l="14752" t="19568" r="60428" b="17402"/>
          <a:stretch/>
        </p:blipFill>
        <p:spPr>
          <a:xfrm>
            <a:off x="8002248" y="1755770"/>
            <a:ext cx="2985742" cy="5054930"/>
          </a:xfrm>
          <a:prstGeom prst="rect">
            <a:avLst/>
          </a:prstGeom>
        </p:spPr>
      </p:pic>
      <p:pic>
        <p:nvPicPr>
          <p:cNvPr id="9" name="Grafik 8"/>
          <p:cNvPicPr>
            <a:picLocks noChangeAspect="1"/>
          </p:cNvPicPr>
          <p:nvPr/>
        </p:nvPicPr>
        <p:blipFill rotWithShape="1">
          <a:blip r:embed="rId3">
            <a:extLst>
              <a:ext uri="{28A0092B-C50C-407E-A947-70E740481C1C}">
                <a14:useLocalDpi xmlns:a14="http://schemas.microsoft.com/office/drawing/2010/main" val="0"/>
              </a:ext>
            </a:extLst>
          </a:blip>
          <a:srcRect l="14752" t="19568" r="60428" b="17402"/>
          <a:stretch/>
        </p:blipFill>
        <p:spPr>
          <a:xfrm>
            <a:off x="4524899" y="1755770"/>
            <a:ext cx="2985742" cy="5054930"/>
          </a:xfrm>
          <a:prstGeom prst="rect">
            <a:avLst/>
          </a:prstGeom>
        </p:spPr>
      </p:pic>
      <p:pic>
        <p:nvPicPr>
          <p:cNvPr id="10" name="Grafik 9"/>
          <p:cNvPicPr>
            <a:picLocks noChangeAspect="1"/>
          </p:cNvPicPr>
          <p:nvPr/>
        </p:nvPicPr>
        <p:blipFill rotWithShape="1">
          <a:blip r:embed="rId3">
            <a:extLst>
              <a:ext uri="{28A0092B-C50C-407E-A947-70E740481C1C}">
                <a14:useLocalDpi xmlns:a14="http://schemas.microsoft.com/office/drawing/2010/main" val="0"/>
              </a:ext>
            </a:extLst>
          </a:blip>
          <a:srcRect l="14752" t="19568" r="60428" b="17402"/>
          <a:stretch/>
        </p:blipFill>
        <p:spPr>
          <a:xfrm>
            <a:off x="1229734" y="1755770"/>
            <a:ext cx="2985742" cy="5054930"/>
          </a:xfrm>
          <a:prstGeom prst="rect">
            <a:avLst/>
          </a:prstGeom>
        </p:spPr>
      </p:pic>
      <p:sp>
        <p:nvSpPr>
          <p:cNvPr id="6" name="Textfeld 5"/>
          <p:cNvSpPr txBox="1"/>
          <p:nvPr/>
        </p:nvSpPr>
        <p:spPr>
          <a:xfrm>
            <a:off x="1638300" y="2386123"/>
            <a:ext cx="2044700" cy="2923877"/>
          </a:xfrm>
          <a:prstGeom prst="rect">
            <a:avLst/>
          </a:prstGeom>
          <a:noFill/>
        </p:spPr>
        <p:txBody>
          <a:bodyPr wrap="square" rtlCol="0">
            <a:spAutoFit/>
          </a:bodyPr>
          <a:lstStyle/>
          <a:p>
            <a:pPr algn="ctr"/>
            <a:r>
              <a:rPr lang="de-DE" sz="6000" b="1" dirty="0">
                <a:solidFill>
                  <a:srgbClr val="FF9600"/>
                </a:solidFill>
                <a:latin typeface="+mj-lt"/>
                <a:cs typeface="Helvetica"/>
              </a:rPr>
              <a:t>#</a:t>
            </a:r>
            <a:r>
              <a:rPr lang="de-DE" sz="11000" b="1" dirty="0">
                <a:solidFill>
                  <a:srgbClr val="FF9600"/>
                </a:solidFill>
                <a:latin typeface="+mj-lt"/>
                <a:cs typeface="Helvetica"/>
              </a:rPr>
              <a:t>1</a:t>
            </a:r>
          </a:p>
          <a:p>
            <a:pPr algn="ctr"/>
            <a:endParaRPr lang="de-DE" sz="2800" dirty="0">
              <a:latin typeface="+mj-lt"/>
              <a:cs typeface="Helvetica"/>
            </a:endParaRPr>
          </a:p>
          <a:p>
            <a:pPr marL="91440" indent="-91440" algn="ctr" defTabSz="914400">
              <a:lnSpc>
                <a:spcPct val="90000"/>
              </a:lnSpc>
              <a:spcBef>
                <a:spcPts val="1200"/>
              </a:spcBef>
              <a:spcAft>
                <a:spcPts val="200"/>
              </a:spcAft>
              <a:buClr>
                <a:schemeClr val="accent2"/>
              </a:buClr>
              <a:buSzPct val="100000"/>
              <a:buFont typeface="Tw Cen MT" panose="020B0602020104020603" pitchFamily="34" charset="0"/>
              <a:buChar char=" "/>
            </a:pPr>
            <a:r>
              <a:rPr lang="de-DE" sz="2000" dirty="0">
                <a:latin typeface="+mj-lt"/>
              </a:rPr>
              <a:t>in </a:t>
            </a:r>
            <a:r>
              <a:rPr lang="de-DE" sz="2000" dirty="0" err="1">
                <a:latin typeface="+mj-lt"/>
              </a:rPr>
              <a:t>the</a:t>
            </a:r>
            <a:r>
              <a:rPr lang="de-DE" sz="2000" dirty="0">
                <a:latin typeface="+mj-lt"/>
              </a:rPr>
              <a:t> </a:t>
            </a:r>
            <a:r>
              <a:rPr lang="de-DE" sz="2000" dirty="0" err="1">
                <a:latin typeface="+mj-lt"/>
              </a:rPr>
              <a:t>sport</a:t>
            </a:r>
            <a:r>
              <a:rPr lang="de-DE" sz="2000" dirty="0">
                <a:latin typeface="+mj-lt"/>
              </a:rPr>
              <a:t> </a:t>
            </a:r>
            <a:r>
              <a:rPr lang="de-DE" sz="2000" dirty="0" err="1">
                <a:latin typeface="+mj-lt"/>
              </a:rPr>
              <a:t>category</a:t>
            </a:r>
            <a:r>
              <a:rPr lang="de-DE" sz="2000" dirty="0">
                <a:latin typeface="+mj-lt"/>
              </a:rPr>
              <a:t> </a:t>
            </a:r>
            <a:r>
              <a:rPr lang="de-DE" sz="2000" dirty="0" err="1">
                <a:latin typeface="+mj-lt"/>
              </a:rPr>
              <a:t>for</a:t>
            </a:r>
            <a:r>
              <a:rPr lang="de-DE" sz="2000" dirty="0">
                <a:latin typeface="+mj-lt"/>
              </a:rPr>
              <a:t> </a:t>
            </a:r>
            <a:r>
              <a:rPr lang="de-DE" sz="2000" dirty="0" err="1">
                <a:latin typeface="+mj-lt"/>
              </a:rPr>
              <a:t>several</a:t>
            </a:r>
            <a:r>
              <a:rPr lang="de-DE" sz="2000" dirty="0">
                <a:latin typeface="+mj-lt"/>
              </a:rPr>
              <a:t> </a:t>
            </a:r>
            <a:r>
              <a:rPr lang="de-DE" sz="2000" dirty="0" err="1">
                <a:latin typeface="+mj-lt"/>
              </a:rPr>
              <a:t>weeks</a:t>
            </a:r>
            <a:endParaRPr lang="de-DE" sz="2000" dirty="0">
              <a:latin typeface="+mj-lt"/>
            </a:endParaRPr>
          </a:p>
        </p:txBody>
      </p:sp>
      <p:sp>
        <p:nvSpPr>
          <p:cNvPr id="13" name="Textfeld 12"/>
          <p:cNvSpPr txBox="1"/>
          <p:nvPr/>
        </p:nvSpPr>
        <p:spPr>
          <a:xfrm>
            <a:off x="4834778" y="2424223"/>
            <a:ext cx="2277878" cy="2923877"/>
          </a:xfrm>
          <a:prstGeom prst="rect">
            <a:avLst/>
          </a:prstGeom>
          <a:noFill/>
        </p:spPr>
        <p:txBody>
          <a:bodyPr wrap="square" rtlCol="0" anchor="t">
            <a:spAutoFit/>
          </a:bodyPr>
          <a:lstStyle/>
          <a:p>
            <a:pPr algn="ctr"/>
            <a:r>
              <a:rPr lang="de-DE" sz="2000" b="1" dirty="0">
                <a:solidFill>
                  <a:srgbClr val="FF9600"/>
                </a:solidFill>
                <a:latin typeface="+mj-lt"/>
                <a:cs typeface="Helvetica"/>
              </a:rPr>
              <a:t>over</a:t>
            </a:r>
            <a:r>
              <a:rPr lang="de-DE" sz="11000" b="1" dirty="0">
                <a:solidFill>
                  <a:srgbClr val="FF9600"/>
                </a:solidFill>
                <a:latin typeface="+mj-lt"/>
                <a:cs typeface="Helvetica"/>
              </a:rPr>
              <a:t>30</a:t>
            </a:r>
          </a:p>
          <a:p>
            <a:pPr algn="ctr"/>
            <a:endParaRPr lang="de-DE" sz="2800" dirty="0">
              <a:latin typeface="+mj-lt"/>
              <a:cs typeface="Helvetica"/>
            </a:endParaRPr>
          </a:p>
          <a:p>
            <a:pPr marL="91440" indent="-91440" algn="ctr" defTabSz="914400">
              <a:lnSpc>
                <a:spcPct val="90000"/>
              </a:lnSpc>
              <a:spcBef>
                <a:spcPts val="1200"/>
              </a:spcBef>
              <a:spcAft>
                <a:spcPts val="200"/>
              </a:spcAft>
              <a:buClr>
                <a:schemeClr val="accent2"/>
              </a:buClr>
              <a:buSzPct val="100000"/>
              <a:buFont typeface="Tw Cen MT" panose="020B0602020104020603" pitchFamily="34" charset="0"/>
              <a:buChar char=" "/>
            </a:pPr>
            <a:r>
              <a:rPr lang="de-DE" sz="2000" dirty="0" err="1">
                <a:latin typeface="+mj-lt"/>
              </a:rPr>
              <a:t>weeks</a:t>
            </a:r>
            <a:r>
              <a:rPr lang="de-DE" sz="2000" dirty="0">
                <a:latin typeface="+mj-lt"/>
              </a:rPr>
              <a:t> in </a:t>
            </a:r>
            <a:r>
              <a:rPr lang="de-DE" sz="2000" dirty="0" err="1">
                <a:latin typeface="+mj-lt"/>
              </a:rPr>
              <a:t>the</a:t>
            </a:r>
            <a:r>
              <a:rPr lang="de-DE" sz="2000" dirty="0">
                <a:latin typeface="+mj-lt"/>
              </a:rPr>
              <a:t> „Top Ten“ </a:t>
            </a:r>
            <a:r>
              <a:rPr lang="de-DE" sz="2000" dirty="0" err="1">
                <a:latin typeface="+mj-lt"/>
              </a:rPr>
              <a:t>of</a:t>
            </a:r>
            <a:r>
              <a:rPr lang="de-DE" sz="2000" dirty="0">
                <a:latin typeface="+mj-lt"/>
              </a:rPr>
              <a:t> </a:t>
            </a:r>
            <a:r>
              <a:rPr lang="de-DE" sz="2000" dirty="0" err="1">
                <a:latin typeface="+mj-lt"/>
              </a:rPr>
              <a:t>the</a:t>
            </a:r>
            <a:r>
              <a:rPr lang="de-DE" sz="2000" dirty="0">
                <a:latin typeface="+mj-lt"/>
              </a:rPr>
              <a:t> </a:t>
            </a:r>
            <a:r>
              <a:rPr lang="de-DE" sz="2000" dirty="0" err="1">
                <a:latin typeface="+mj-lt"/>
              </a:rPr>
              <a:t>AppStores</a:t>
            </a:r>
          </a:p>
        </p:txBody>
      </p:sp>
      <p:sp>
        <p:nvSpPr>
          <p:cNvPr id="14" name="Textfeld 13"/>
          <p:cNvSpPr txBox="1"/>
          <p:nvPr/>
        </p:nvSpPr>
        <p:spPr>
          <a:xfrm>
            <a:off x="8264434" y="2424223"/>
            <a:ext cx="2365466" cy="2923877"/>
          </a:xfrm>
          <a:prstGeom prst="rect">
            <a:avLst/>
          </a:prstGeom>
          <a:noFill/>
        </p:spPr>
        <p:txBody>
          <a:bodyPr wrap="square" rtlCol="0" anchor="t">
            <a:spAutoFit/>
          </a:bodyPr>
          <a:lstStyle/>
          <a:p>
            <a:pPr algn="ctr"/>
            <a:r>
              <a:rPr lang="de-DE" sz="6000" b="1" dirty="0">
                <a:solidFill>
                  <a:srgbClr val="FF9600"/>
                </a:solidFill>
                <a:latin typeface="+mj-lt"/>
                <a:cs typeface="Helvetica"/>
              </a:rPr>
              <a:t>#</a:t>
            </a:r>
            <a:r>
              <a:rPr lang="de-DE" sz="11000" b="1" dirty="0">
                <a:solidFill>
                  <a:srgbClr val="FF9600"/>
                </a:solidFill>
                <a:latin typeface="+mj-lt"/>
                <a:cs typeface="Helvetica"/>
              </a:rPr>
              <a:t>5</a:t>
            </a:r>
          </a:p>
          <a:p>
            <a:pPr algn="ctr"/>
            <a:endParaRPr lang="de-DE" sz="2800" dirty="0">
              <a:latin typeface="+mj-lt"/>
              <a:cs typeface="Helvetica"/>
            </a:endParaRPr>
          </a:p>
          <a:p>
            <a:pPr marL="91440" indent="-91440" algn="ctr" defTabSz="914400">
              <a:lnSpc>
                <a:spcPct val="90000"/>
              </a:lnSpc>
              <a:spcBef>
                <a:spcPts val="1200"/>
              </a:spcBef>
              <a:spcAft>
                <a:spcPts val="200"/>
              </a:spcAft>
              <a:buClr>
                <a:schemeClr val="accent2"/>
              </a:buClr>
              <a:buSzPct val="100000"/>
              <a:buFont typeface="Tw Cen MT" panose="020B0602020104020603" pitchFamily="34" charset="0"/>
              <a:buChar char=" "/>
            </a:pPr>
            <a:r>
              <a:rPr lang="de-DE" sz="2000" dirty="0" err="1">
                <a:latin typeface="+mj-lt"/>
              </a:rPr>
              <a:t>of</a:t>
            </a:r>
            <a:r>
              <a:rPr lang="de-DE" sz="2000" dirty="0">
                <a:latin typeface="+mj-lt"/>
              </a:rPr>
              <a:t> all </a:t>
            </a:r>
            <a:r>
              <a:rPr lang="de-DE" sz="2000" dirty="0" err="1">
                <a:latin typeface="+mj-lt"/>
              </a:rPr>
              <a:t>free</a:t>
            </a:r>
            <a:r>
              <a:rPr lang="de-DE" sz="2000" dirty="0">
                <a:latin typeface="+mj-lt"/>
              </a:rPr>
              <a:t> Apps in </a:t>
            </a:r>
            <a:r>
              <a:rPr lang="de-DE" sz="2000" dirty="0" err="1">
                <a:latin typeface="+mj-lt"/>
              </a:rPr>
              <a:t>the</a:t>
            </a:r>
            <a:r>
              <a:rPr lang="de-DE" sz="2000" dirty="0">
                <a:latin typeface="+mj-lt"/>
              </a:rPr>
              <a:t> </a:t>
            </a:r>
            <a:r>
              <a:rPr lang="de-DE" sz="2000" dirty="0" err="1">
                <a:latin typeface="+mj-lt"/>
              </a:rPr>
              <a:t>first</a:t>
            </a:r>
            <a:r>
              <a:rPr lang="de-DE" sz="2000" dirty="0">
                <a:latin typeface="+mj-lt"/>
              </a:rPr>
              <a:t> </a:t>
            </a:r>
            <a:r>
              <a:rPr lang="de-DE" sz="2000" dirty="0" err="1">
                <a:latin typeface="+mj-lt"/>
              </a:rPr>
              <a:t>week</a:t>
            </a:r>
            <a:r>
              <a:rPr lang="de-DE" sz="2000" dirty="0">
                <a:latin typeface="+mj-lt"/>
              </a:rPr>
              <a:t>.</a:t>
            </a:r>
          </a:p>
        </p:txBody>
      </p:sp>
      <p:sp>
        <p:nvSpPr>
          <p:cNvPr id="15" name="Titel 1"/>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de-DE" dirty="0"/>
              <a:t>Market </a:t>
            </a:r>
            <a:r>
              <a:rPr lang="de-DE" dirty="0" err="1"/>
              <a:t>relevance</a:t>
            </a:r>
            <a:endParaRPr lang="de-DE" dirty="0"/>
          </a:p>
          <a:p>
            <a:r>
              <a:rPr lang="de-DE" sz="2800" dirty="0"/>
              <a:t>RANKING APP STORE</a:t>
            </a:r>
          </a:p>
        </p:txBody>
      </p:sp>
      <p:pic>
        <p:nvPicPr>
          <p:cNvPr id="2" name="Grafik 1"/>
          <p:cNvPicPr>
            <a:picLocks noChangeAspect="1"/>
          </p:cNvPicPr>
          <p:nvPr/>
        </p:nvPicPr>
        <p:blipFill rotWithShape="1">
          <a:blip r:embed="rId4"/>
          <a:srcRect t="28474" b="30218"/>
          <a:stretch/>
        </p:blipFill>
        <p:spPr>
          <a:xfrm>
            <a:off x="7235834" y="941547"/>
            <a:ext cx="3472371" cy="672351"/>
          </a:xfrm>
          <a:prstGeom prst="rect">
            <a:avLst/>
          </a:prstGeom>
        </p:spPr>
      </p:pic>
      <p:sp>
        <p:nvSpPr>
          <p:cNvPr id="11" name="Rechteck 10">
            <a:extLst>
              <a:ext uri="{FF2B5EF4-FFF2-40B4-BE49-F238E27FC236}">
                <a16:creationId xmlns:a16="http://schemas.microsoft.com/office/drawing/2014/main" xmlns="" id="{727DF7BF-A601-4738-817E-A6C886554443}"/>
              </a:ext>
            </a:extLst>
          </p:cNvPr>
          <p:cNvSpPr/>
          <p:nvPr/>
        </p:nvSpPr>
        <p:spPr>
          <a:xfrm>
            <a:off x="0" y="6441368"/>
            <a:ext cx="12192001" cy="369332"/>
          </a:xfrm>
          <a:prstGeom prst="rect">
            <a:avLst/>
          </a:prstGeom>
        </p:spPr>
        <p:txBody>
          <a:bodyPr wrap="square">
            <a:spAutoFit/>
          </a:bodyPr>
          <a:lstStyle/>
          <a:p>
            <a:pPr lvl="0"/>
            <a:r>
              <a:rPr lang="en-US" cap="all" spc="100" dirty="0">
                <a:solidFill>
                  <a:srgbClr val="2E2B21">
                    <a:lumMod val="90000"/>
                    <a:lumOff val="10000"/>
                  </a:srgbClr>
                </a:solidFill>
                <a:latin typeface="Tw Cen MT Condensed" panose="020B0606020104020203"/>
              </a:rPr>
              <a:t>DeinTeam is With over </a:t>
            </a:r>
            <a:r>
              <a:rPr lang="en-US" b="1" cap="all" spc="100" dirty="0">
                <a:solidFill>
                  <a:srgbClr val="2E2B21">
                    <a:lumMod val="90000"/>
                    <a:lumOff val="10000"/>
                  </a:srgbClr>
                </a:solidFill>
                <a:latin typeface="Tw Cen MT Condensed" panose="020B0606020104020203"/>
              </a:rPr>
              <a:t>650.000 Downloads </a:t>
            </a:r>
            <a:r>
              <a:rPr lang="en-US" cap="all" spc="100" dirty="0">
                <a:solidFill>
                  <a:srgbClr val="2E2B21">
                    <a:lumMod val="90000"/>
                    <a:lumOff val="10000"/>
                  </a:srgbClr>
                </a:solidFill>
                <a:latin typeface="Tw Cen MT Condensed" panose="020B0606020104020203"/>
              </a:rPr>
              <a:t>and </a:t>
            </a:r>
            <a:r>
              <a:rPr lang="en-US" b="1" cap="all" spc="100" dirty="0">
                <a:solidFill>
                  <a:srgbClr val="2E2B21">
                    <a:lumMod val="90000"/>
                    <a:lumOff val="10000"/>
                  </a:srgbClr>
                </a:solidFill>
                <a:latin typeface="Tw Cen MT Condensed" panose="020B0606020104020203"/>
              </a:rPr>
              <a:t>75.000 Teams </a:t>
            </a:r>
            <a:r>
              <a:rPr lang="en-US" cap="all" spc="100" dirty="0">
                <a:solidFill>
                  <a:srgbClr val="2E2B21">
                    <a:lumMod val="90000"/>
                    <a:lumOff val="10000"/>
                  </a:srgbClr>
                </a:solidFill>
                <a:latin typeface="Tw Cen MT Condensed" panose="020B0606020104020203"/>
              </a:rPr>
              <a:t>one of the biggest Mobile Apps in the sports field in </a:t>
            </a:r>
            <a:r>
              <a:rPr lang="en-US" cap="all" spc="100" dirty="0" err="1">
                <a:solidFill>
                  <a:srgbClr val="2E2B21">
                    <a:lumMod val="90000"/>
                    <a:lumOff val="10000"/>
                  </a:srgbClr>
                </a:solidFill>
                <a:latin typeface="Tw Cen MT Condensed" panose="020B0606020104020203"/>
              </a:rPr>
              <a:t>germany</a:t>
            </a:r>
            <a:r>
              <a:rPr lang="en-US" cap="all" spc="100" dirty="0">
                <a:solidFill>
                  <a:srgbClr val="2E2B21">
                    <a:lumMod val="90000"/>
                    <a:lumOff val="10000"/>
                  </a:srgbClr>
                </a:solidFill>
                <a:latin typeface="Tw Cen MT Condensed" panose="020B0606020104020203"/>
              </a:rPr>
              <a:t>.</a:t>
            </a:r>
          </a:p>
        </p:txBody>
      </p:sp>
    </p:spTree>
    <p:extLst>
      <p:ext uri="{BB962C8B-B14F-4D97-AF65-F5344CB8AC3E}">
        <p14:creationId xmlns:p14="http://schemas.microsoft.com/office/powerpoint/2010/main" val="2786623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2496" y="585216"/>
            <a:ext cx="9720072" cy="1499616"/>
          </a:xfrm>
        </p:spPr>
        <p:txBody>
          <a:bodyPr>
            <a:normAutofit/>
          </a:bodyPr>
          <a:lstStyle/>
          <a:p>
            <a:r>
              <a:rPr lang="de-DE" dirty="0"/>
              <a:t>The press</a:t>
            </a:r>
            <a:br>
              <a:rPr lang="de-DE" dirty="0"/>
            </a:br>
            <a:r>
              <a:rPr lang="de-DE" sz="2800" dirty="0" err="1">
                <a:ln w="3175" cmpd="sng">
                  <a:noFill/>
                </a:ln>
                <a:effectLst>
                  <a:glow rad="38100">
                    <a:schemeClr val="bg1">
                      <a:lumMod val="50000"/>
                      <a:lumOff val="50000"/>
                      <a:alpha val="20000"/>
                    </a:schemeClr>
                  </a:glow>
                </a:effectLst>
              </a:rPr>
              <a:t>Authentic</a:t>
            </a:r>
            <a:r>
              <a:rPr lang="de-DE" sz="2800" dirty="0">
                <a:ln w="3175" cmpd="sng">
                  <a:noFill/>
                </a:ln>
                <a:effectLst>
                  <a:glow rad="38100">
                    <a:schemeClr val="bg1">
                      <a:lumMod val="50000"/>
                      <a:lumOff val="50000"/>
                      <a:alpha val="20000"/>
                    </a:schemeClr>
                  </a:glow>
                </a:effectLst>
              </a:rPr>
              <a:t> Story </a:t>
            </a:r>
            <a:r>
              <a:rPr lang="de-DE" sz="2800" dirty="0" err="1">
                <a:ln w="3175" cmpd="sng">
                  <a:noFill/>
                </a:ln>
                <a:effectLst>
                  <a:glow rad="38100">
                    <a:schemeClr val="bg1">
                      <a:lumMod val="50000"/>
                      <a:lumOff val="50000"/>
                      <a:alpha val="20000"/>
                    </a:schemeClr>
                  </a:glow>
                </a:effectLst>
              </a:rPr>
              <a:t>with</a:t>
            </a:r>
            <a:r>
              <a:rPr lang="de-DE" sz="2800" dirty="0">
                <a:ln w="3175" cmpd="sng">
                  <a:noFill/>
                </a:ln>
                <a:effectLst>
                  <a:glow rad="38100">
                    <a:schemeClr val="bg1">
                      <a:lumMod val="50000"/>
                      <a:lumOff val="50000"/>
                      <a:alpha val="20000"/>
                    </a:schemeClr>
                  </a:glow>
                </a:effectLst>
              </a:rPr>
              <a:t> massive PR </a:t>
            </a:r>
            <a:r>
              <a:rPr lang="de-DE" sz="2800" dirty="0" err="1">
                <a:ln w="3175" cmpd="sng">
                  <a:noFill/>
                </a:ln>
                <a:effectLst>
                  <a:glow rad="38100">
                    <a:schemeClr val="bg1">
                      <a:lumMod val="50000"/>
                      <a:lumOff val="50000"/>
                      <a:alpha val="20000"/>
                    </a:schemeClr>
                  </a:glow>
                </a:effectLst>
              </a:rPr>
              <a:t>Effect</a:t>
            </a:r>
            <a:endParaRPr lang="de-DE" dirty="0"/>
          </a:p>
        </p:txBody>
      </p:sp>
      <p:pic>
        <p:nvPicPr>
          <p:cNvPr id="15" name="Bild 9" descr="Acr11722689417684-7615.pdf">
            <a:extLst>
              <a:ext uri="{FF2B5EF4-FFF2-40B4-BE49-F238E27FC236}">
                <a16:creationId xmlns:a16="http://schemas.microsoft.com/office/drawing/2014/main" xmlns="" id="{6D6107CB-2D61-43AE-8B2B-B3016ED8FA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353" y="1115122"/>
            <a:ext cx="5459674" cy="4094755"/>
          </a:xfrm>
          <a:prstGeom prst="rect">
            <a:avLst/>
          </a:prstGeom>
          <a:effectLst>
            <a:outerShdw blurRad="50800" dist="38100" dir="2700000" algn="tl" rotWithShape="0">
              <a:prstClr val="black">
                <a:alpha val="40000"/>
              </a:prstClr>
            </a:outerShdw>
          </a:effectLst>
        </p:spPr>
      </p:pic>
      <p:pic>
        <p:nvPicPr>
          <p:cNvPr id="17" name="Bild 2" descr="Acr11722689417684-25414.pdf">
            <a:extLst>
              <a:ext uri="{FF2B5EF4-FFF2-40B4-BE49-F238E27FC236}">
                <a16:creationId xmlns:a16="http://schemas.microsoft.com/office/drawing/2014/main" xmlns="" id="{836F1A8E-04A3-4448-8645-3491902973ED}"/>
              </a:ext>
            </a:extLst>
          </p:cNvPr>
          <p:cNvPicPr>
            <a:picLocks noChangeAspect="1"/>
          </p:cNvPicPr>
          <p:nvPr/>
        </p:nvPicPr>
        <p:blipFill rotWithShape="1">
          <a:blip r:embed="rId3">
            <a:extLst>
              <a:ext uri="{28A0092B-C50C-407E-A947-70E740481C1C}">
                <a14:useLocalDpi xmlns:a14="http://schemas.microsoft.com/office/drawing/2010/main" val="0"/>
              </a:ext>
            </a:extLst>
          </a:blip>
          <a:srcRect l="19868" t="14593" r="22065" b="2475"/>
          <a:stretch/>
        </p:blipFill>
        <p:spPr>
          <a:xfrm>
            <a:off x="8573896" y="3165333"/>
            <a:ext cx="3052741" cy="3270003"/>
          </a:xfrm>
          <a:prstGeom prst="rect">
            <a:avLst/>
          </a:prstGeom>
          <a:effectLst>
            <a:outerShdw blurRad="50800" dist="38100" dir="2700000" algn="tl" rotWithShape="0">
              <a:prstClr val="black">
                <a:alpha val="40000"/>
              </a:prstClr>
            </a:outerShdw>
          </a:effectLst>
        </p:spPr>
      </p:pic>
      <p:pic>
        <p:nvPicPr>
          <p:cNvPr id="9" name="Grafik 8">
            <a:extLst>
              <a:ext uri="{FF2B5EF4-FFF2-40B4-BE49-F238E27FC236}">
                <a16:creationId xmlns:a16="http://schemas.microsoft.com/office/drawing/2014/main" xmlns="" id="{24190F2F-A792-4935-8632-9DAE2BD82ED9}"/>
              </a:ext>
            </a:extLst>
          </p:cNvPr>
          <p:cNvPicPr>
            <a:picLocks noChangeAspect="1"/>
          </p:cNvPicPr>
          <p:nvPr/>
        </p:nvPicPr>
        <p:blipFill rotWithShape="1">
          <a:blip r:embed="rId4"/>
          <a:srcRect l="14953" t="7363" r="30705" b="21691"/>
          <a:stretch/>
        </p:blipFill>
        <p:spPr>
          <a:xfrm>
            <a:off x="3750478" y="2682298"/>
            <a:ext cx="3679048" cy="3202101"/>
          </a:xfrm>
          <a:prstGeom prst="rect">
            <a:avLst/>
          </a:prstGeom>
          <a:effectLst>
            <a:outerShdw blurRad="50800" dist="38100" dir="2700000" algn="tl" rotWithShape="0">
              <a:prstClr val="black">
                <a:alpha val="40000"/>
              </a:prstClr>
            </a:outerShdw>
          </a:effectLst>
        </p:spPr>
      </p:pic>
      <p:pic>
        <p:nvPicPr>
          <p:cNvPr id="16" name="Grafik 15">
            <a:extLst>
              <a:ext uri="{FF2B5EF4-FFF2-40B4-BE49-F238E27FC236}">
                <a16:creationId xmlns:a16="http://schemas.microsoft.com/office/drawing/2014/main" xmlns="" id="{F38D6F93-405F-4C18-981B-45C52B4FA9CC}"/>
              </a:ext>
            </a:extLst>
          </p:cNvPr>
          <p:cNvPicPr>
            <a:picLocks noChangeAspect="1"/>
          </p:cNvPicPr>
          <p:nvPr/>
        </p:nvPicPr>
        <p:blipFill rotWithShape="1">
          <a:blip r:embed="rId5"/>
          <a:srcRect l="33086" t="11944" r="38942" b="34947"/>
          <a:stretch/>
        </p:blipFill>
        <p:spPr>
          <a:xfrm rot="21165566">
            <a:off x="864214" y="2267356"/>
            <a:ext cx="3148547" cy="398545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74813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a:srcRect l="21881" t="54068" r="20734" b="18777"/>
          <a:stretch/>
        </p:blipFill>
        <p:spPr>
          <a:xfrm>
            <a:off x="2687008" y="4452543"/>
            <a:ext cx="6996418" cy="1862357"/>
          </a:xfrm>
          <a:prstGeom prst="rect">
            <a:avLst/>
          </a:prstGeom>
        </p:spPr>
      </p:pic>
      <p:sp>
        <p:nvSpPr>
          <p:cNvPr id="12" name="Inhaltsplatzhalter 2"/>
          <p:cNvSpPr txBox="1">
            <a:spLocks/>
          </p:cNvSpPr>
          <p:nvPr/>
        </p:nvSpPr>
        <p:spPr>
          <a:xfrm>
            <a:off x="4004082" y="2589897"/>
            <a:ext cx="4362270" cy="335019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Helvetica"/>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Helvetica"/>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Helvetica"/>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Helvetica"/>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Helvetica"/>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lgn="ctr">
              <a:buClr>
                <a:schemeClr val="accent5"/>
              </a:buClr>
              <a:buNone/>
            </a:pPr>
            <a:r>
              <a:rPr lang="de-DE" sz="1800" cap="none" dirty="0">
                <a:ln w="3175" cmpd="sng">
                  <a:noFill/>
                </a:ln>
                <a:solidFill>
                  <a:schemeClr val="tx1"/>
                </a:solidFill>
                <a:effectLst>
                  <a:glow rad="38100">
                    <a:schemeClr val="bg1">
                      <a:lumMod val="50000"/>
                      <a:lumOff val="50000"/>
                      <a:alpha val="20000"/>
                    </a:schemeClr>
                  </a:glow>
                </a:effectLst>
                <a:latin typeface="Merriweather Sans" panose="02000503060000020004" pitchFamily="2" charset="0"/>
              </a:rPr>
              <a:t>Sport-Informations-Dienst </a:t>
            </a:r>
            <a:r>
              <a:rPr lang="de-DE" sz="1800" cap="none" dirty="0" err="1">
                <a:ln w="3175" cmpd="sng">
                  <a:noFill/>
                </a:ln>
                <a:solidFill>
                  <a:schemeClr val="tx1"/>
                </a:solidFill>
                <a:effectLst>
                  <a:glow rad="38100">
                    <a:schemeClr val="bg1">
                      <a:lumMod val="50000"/>
                      <a:lumOff val="50000"/>
                      <a:alpha val="20000"/>
                    </a:schemeClr>
                  </a:glow>
                </a:effectLst>
                <a:latin typeface="Merriweather Sans" panose="02000503060000020004" pitchFamily="2" charset="0"/>
              </a:rPr>
              <a:t>customers</a:t>
            </a:r>
            <a:r>
              <a:rPr lang="de-DE" sz="1800" cap="none" dirty="0">
                <a:ln w="3175" cmpd="sng">
                  <a:noFill/>
                </a:ln>
                <a:solidFill>
                  <a:schemeClr val="tx1"/>
                </a:solidFill>
                <a:effectLst>
                  <a:glow rad="38100">
                    <a:schemeClr val="bg1">
                      <a:lumMod val="50000"/>
                      <a:lumOff val="50000"/>
                      <a:alpha val="20000"/>
                    </a:schemeClr>
                  </a:glow>
                </a:effectLst>
                <a:latin typeface="Merriweather Sans" panose="02000503060000020004" pitchFamily="2" charset="0"/>
              </a:rPr>
              <a:t>:</a:t>
            </a:r>
          </a:p>
          <a:p>
            <a:pPr marL="0" indent="0" algn="ctr">
              <a:buClr>
                <a:schemeClr val="accent5"/>
              </a:buClr>
              <a:buNone/>
            </a:pPr>
            <a:r>
              <a:rPr lang="de-DE" sz="1800" b="1" cap="none" dirty="0">
                <a:ln w="3175" cmpd="sng">
                  <a:noFill/>
                </a:ln>
                <a:solidFill>
                  <a:schemeClr val="tx1"/>
                </a:solidFill>
                <a:effectLst>
                  <a:glow rad="38100">
                    <a:schemeClr val="bg1">
                      <a:lumMod val="50000"/>
                      <a:lumOff val="50000"/>
                      <a:alpha val="20000"/>
                    </a:schemeClr>
                  </a:glow>
                </a:effectLst>
                <a:latin typeface="Merriweather Sans" panose="02000503060000020004" pitchFamily="2" charset="0"/>
              </a:rPr>
              <a:t>90% </a:t>
            </a:r>
            <a:r>
              <a:rPr lang="de-DE" sz="1800" b="1" cap="none" dirty="0" err="1">
                <a:ln w="3175" cmpd="sng">
                  <a:noFill/>
                </a:ln>
                <a:solidFill>
                  <a:schemeClr val="tx1"/>
                </a:solidFill>
                <a:effectLst>
                  <a:glow rad="38100">
                    <a:schemeClr val="bg1">
                      <a:lumMod val="50000"/>
                      <a:lumOff val="50000"/>
                      <a:alpha val="20000"/>
                    </a:schemeClr>
                  </a:glow>
                </a:effectLst>
                <a:latin typeface="Merriweather Sans" panose="02000503060000020004" pitchFamily="2" charset="0"/>
              </a:rPr>
              <a:t>of</a:t>
            </a:r>
            <a:r>
              <a:rPr lang="de-DE" sz="1800" b="1" cap="none" dirty="0">
                <a:ln w="3175" cmpd="sng">
                  <a:noFill/>
                </a:ln>
                <a:solidFill>
                  <a:schemeClr val="tx1"/>
                </a:solidFill>
                <a:effectLst>
                  <a:glow rad="38100">
                    <a:schemeClr val="bg1">
                      <a:lumMod val="50000"/>
                      <a:lumOff val="50000"/>
                      <a:alpha val="20000"/>
                    </a:schemeClr>
                  </a:glow>
                </a:effectLst>
                <a:latin typeface="Merriweather Sans" panose="02000503060000020004" pitchFamily="2" charset="0"/>
              </a:rPr>
              <a:t> ALL GERMAN MEDIA</a:t>
            </a:r>
          </a:p>
          <a:p>
            <a:pPr marL="0" indent="0">
              <a:buClr>
                <a:schemeClr val="accent5"/>
              </a:buClr>
              <a:buNone/>
            </a:pPr>
            <a:endParaRPr lang="de-DE" sz="1800" cap="none" dirty="0">
              <a:ln w="3175" cmpd="sng">
                <a:noFill/>
              </a:ln>
              <a:solidFill>
                <a:schemeClr val="tx1"/>
              </a:solidFill>
              <a:effectLst>
                <a:glow rad="38100">
                  <a:schemeClr val="bg1">
                    <a:lumMod val="50000"/>
                    <a:lumOff val="50000"/>
                    <a:alpha val="20000"/>
                  </a:schemeClr>
                </a:glow>
              </a:effectLst>
              <a:latin typeface="Merriweather Sans" panose="02000503060000020004" pitchFamily="2" charset="0"/>
            </a:endParaRPr>
          </a:p>
        </p:txBody>
      </p:sp>
      <p:pic>
        <p:nvPicPr>
          <p:cNvPr id="9" name="Bild 8"/>
          <p:cNvPicPr>
            <a:picLocks noChangeAspect="1"/>
          </p:cNvPicPr>
          <p:nvPr/>
        </p:nvPicPr>
        <p:blipFill>
          <a:blip r:embed="rId3"/>
          <a:stretch>
            <a:fillRect/>
          </a:stretch>
        </p:blipFill>
        <p:spPr>
          <a:xfrm>
            <a:off x="4300222" y="2084832"/>
            <a:ext cx="4066130" cy="1326575"/>
          </a:xfrm>
          <a:prstGeom prst="rect">
            <a:avLst/>
          </a:prstGeom>
        </p:spPr>
      </p:pic>
      <p:sp>
        <p:nvSpPr>
          <p:cNvPr id="6" name="Titel 5"/>
          <p:cNvSpPr>
            <a:spLocks noGrp="1"/>
          </p:cNvSpPr>
          <p:nvPr>
            <p:ph type="title"/>
          </p:nvPr>
        </p:nvSpPr>
        <p:spPr/>
        <p:txBody>
          <a:bodyPr/>
          <a:lstStyle/>
          <a:p>
            <a:r>
              <a:rPr lang="en-US" dirty="0"/>
              <a:t>Media </a:t>
            </a:r>
            <a:r>
              <a:rPr lang="en-US" dirty="0" err="1"/>
              <a:t>cooperationS</a:t>
            </a:r>
          </a:p>
        </p:txBody>
      </p:sp>
    </p:spTree>
    <p:extLst>
      <p:ext uri="{BB962C8B-B14F-4D97-AF65-F5344CB8AC3E}">
        <p14:creationId xmlns:p14="http://schemas.microsoft.com/office/powerpoint/2010/main" val="38538379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2195349" y="2696549"/>
            <a:ext cx="2044700" cy="3266535"/>
          </a:xfrm>
          <a:prstGeom prst="rect">
            <a:avLst/>
          </a:prstGeom>
          <a:noFill/>
        </p:spPr>
        <p:txBody>
          <a:bodyPr wrap="square" rtlCol="0">
            <a:spAutoFit/>
          </a:bodyPr>
          <a:lstStyle/>
          <a:p>
            <a:pPr lvl="0" algn="ctr"/>
            <a:r>
              <a:rPr lang="en-AU" sz="2800" dirty="0">
                <a:solidFill>
                  <a:srgbClr val="FF9B00"/>
                </a:solidFill>
                <a:latin typeface="Tw Cen MT Condensed" panose="020B0606020104020203"/>
                <a:cs typeface="Helvetica"/>
              </a:rPr>
              <a:t>STEFAN (23)</a:t>
            </a:r>
          </a:p>
          <a:p>
            <a:pPr marL="91440" lvl="0" indent="-91440" algn="ctr" defTabSz="914400">
              <a:lnSpc>
                <a:spcPct val="90000"/>
              </a:lnSpc>
              <a:spcBef>
                <a:spcPts val="1200"/>
              </a:spcBef>
              <a:spcAft>
                <a:spcPts val="200"/>
              </a:spcAft>
              <a:buClr>
                <a:srgbClr val="F5A000"/>
              </a:buClr>
              <a:buSzPct val="100000"/>
              <a:buFont typeface="Tw Cen MT" panose="020B0602020104020603" pitchFamily="34" charset="0"/>
              <a:buChar char=" "/>
            </a:pPr>
            <a:r>
              <a:rPr lang="en-AU" sz="1200" i="1" dirty="0">
                <a:solidFill>
                  <a:srgbClr val="2E2B21"/>
                </a:solidFill>
                <a:latin typeface="Tw Cen MT Condensed" panose="020B0606020104020203"/>
              </a:rPr>
              <a:t>Fifth division team, admin</a:t>
            </a:r>
          </a:p>
          <a:p>
            <a:pPr marL="91440" lvl="0" indent="-91440" algn="ctr" defTabSz="914400">
              <a:lnSpc>
                <a:spcPct val="90000"/>
              </a:lnSpc>
              <a:spcBef>
                <a:spcPts val="1200"/>
              </a:spcBef>
              <a:spcAft>
                <a:spcPts val="200"/>
              </a:spcAft>
              <a:buClr>
                <a:srgbClr val="F5A000"/>
              </a:buClr>
              <a:buSzPct val="100000"/>
              <a:buFont typeface="Tw Cen MT" panose="020B0602020104020603" pitchFamily="34" charset="0"/>
              <a:buChar char=" "/>
            </a:pPr>
            <a:r>
              <a:rPr lang="en-AU" dirty="0">
                <a:solidFill>
                  <a:srgbClr val="2E2B21"/>
                </a:solidFill>
                <a:latin typeface="Tw Cen MT Condensed" panose="020B0606020104020203"/>
              </a:rPr>
              <a:t>„The app is great. In that way we get everything organised with the team. In todays digital age it was </a:t>
            </a:r>
            <a:r>
              <a:rPr lang="en-AU" dirty="0" err="1">
                <a:solidFill>
                  <a:srgbClr val="2E2B21"/>
                </a:solidFill>
                <a:latin typeface="Tw Cen MT Condensed" panose="020B0606020104020203"/>
              </a:rPr>
              <a:t>neccessary</a:t>
            </a:r>
            <a:r>
              <a:rPr lang="en-AU" dirty="0">
                <a:solidFill>
                  <a:srgbClr val="2E2B21"/>
                </a:solidFill>
                <a:latin typeface="Tw Cen MT Condensed" panose="020B0606020104020203"/>
              </a:rPr>
              <a:t> for such a tool. Everyone participates with the app and contributes to it, because it is so easy!“ </a:t>
            </a:r>
          </a:p>
        </p:txBody>
      </p:sp>
      <p:sp>
        <p:nvSpPr>
          <p:cNvPr id="15" name="Titel 1"/>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de-DE" dirty="0"/>
              <a:t>Target </a:t>
            </a:r>
            <a:r>
              <a:rPr lang="de-DE" dirty="0" err="1"/>
              <a:t>audience</a:t>
            </a:r>
            <a:endParaRPr lang="de-DE" dirty="0"/>
          </a:p>
          <a:p>
            <a:r>
              <a:rPr lang="de-DE" sz="2800" dirty="0" err="1"/>
              <a:t>Typologisation</a:t>
            </a:r>
            <a:endParaRPr lang="de-DE" sz="2800" dirty="0"/>
          </a:p>
        </p:txBody>
      </p:sp>
      <p:sp>
        <p:nvSpPr>
          <p:cNvPr id="16" name="Textfeld 15">
            <a:extLst>
              <a:ext uri="{FF2B5EF4-FFF2-40B4-BE49-F238E27FC236}">
                <a16:creationId xmlns:a16="http://schemas.microsoft.com/office/drawing/2014/main" xmlns="" id="{30B23570-433E-430E-97BC-045D61108C8A}"/>
              </a:ext>
            </a:extLst>
          </p:cNvPr>
          <p:cNvSpPr txBox="1"/>
          <p:nvPr/>
        </p:nvSpPr>
        <p:spPr>
          <a:xfrm>
            <a:off x="5825733" y="2696549"/>
            <a:ext cx="2044700" cy="3266535"/>
          </a:xfrm>
          <a:prstGeom prst="rect">
            <a:avLst/>
          </a:prstGeom>
          <a:noFill/>
        </p:spPr>
        <p:txBody>
          <a:bodyPr wrap="square" rtlCol="0">
            <a:spAutoFit/>
          </a:bodyPr>
          <a:lstStyle/>
          <a:p>
            <a:pPr lvl="0" algn="ctr"/>
            <a:r>
              <a:rPr lang="en-AU" sz="2800" dirty="0">
                <a:solidFill>
                  <a:srgbClr val="FF9B00"/>
                </a:solidFill>
                <a:latin typeface="Tw Cen MT Condensed" panose="020B0606020104020203"/>
                <a:cs typeface="Helvetica"/>
              </a:rPr>
              <a:t>OLIVER (35)</a:t>
            </a:r>
          </a:p>
          <a:p>
            <a:pPr marL="91440" lvl="0" indent="-91440" algn="ctr" defTabSz="914400">
              <a:lnSpc>
                <a:spcPct val="90000"/>
              </a:lnSpc>
              <a:spcBef>
                <a:spcPts val="1200"/>
              </a:spcBef>
              <a:spcAft>
                <a:spcPts val="200"/>
              </a:spcAft>
              <a:buClr>
                <a:srgbClr val="F5A000"/>
              </a:buClr>
              <a:buSzPct val="100000"/>
              <a:buFont typeface="Tw Cen MT" panose="020B0602020104020603" pitchFamily="34" charset="0"/>
              <a:buChar char=" "/>
            </a:pPr>
            <a:r>
              <a:rPr lang="en-AU" sz="1200" i="1" dirty="0">
                <a:solidFill>
                  <a:srgbClr val="2E2B21"/>
                </a:solidFill>
                <a:latin typeface="Tw Cen MT Condensed" panose="020B0606020104020203"/>
              </a:rPr>
              <a:t>Old boys team , treasurer</a:t>
            </a:r>
          </a:p>
          <a:p>
            <a:pPr marL="91440" lvl="0" indent="-91440" algn="ctr" defTabSz="914400">
              <a:lnSpc>
                <a:spcPct val="90000"/>
              </a:lnSpc>
              <a:spcBef>
                <a:spcPts val="1200"/>
              </a:spcBef>
              <a:spcAft>
                <a:spcPts val="200"/>
              </a:spcAft>
              <a:buClr>
                <a:srgbClr val="F5A000"/>
              </a:buClr>
              <a:buSzPct val="100000"/>
              <a:buFont typeface="Tw Cen MT" panose="020B0602020104020603" pitchFamily="34" charset="0"/>
              <a:buChar char=" "/>
            </a:pPr>
            <a:r>
              <a:rPr lang="en-AU" dirty="0">
                <a:solidFill>
                  <a:srgbClr val="2E2B21"/>
                </a:solidFill>
                <a:latin typeface="Tw Cen MT Condensed" panose="020B0606020104020203"/>
              </a:rPr>
              <a:t>„Through DeinTeam I have the perfect overview and I am more proactive due to it‘s functionality. Somehow the app also promotes the team spirit and we are always digitally connected.“</a:t>
            </a:r>
          </a:p>
        </p:txBody>
      </p:sp>
      <p:sp>
        <p:nvSpPr>
          <p:cNvPr id="17" name="Textfeld 16">
            <a:extLst>
              <a:ext uri="{FF2B5EF4-FFF2-40B4-BE49-F238E27FC236}">
                <a16:creationId xmlns:a16="http://schemas.microsoft.com/office/drawing/2014/main" xmlns="" id="{36013C40-43D1-416D-B756-4A56E1F306AE}"/>
              </a:ext>
            </a:extLst>
          </p:cNvPr>
          <p:cNvSpPr txBox="1"/>
          <p:nvPr/>
        </p:nvSpPr>
        <p:spPr>
          <a:xfrm>
            <a:off x="9240022" y="2696549"/>
            <a:ext cx="2044700" cy="3266535"/>
          </a:xfrm>
          <a:prstGeom prst="rect">
            <a:avLst/>
          </a:prstGeom>
          <a:noFill/>
        </p:spPr>
        <p:txBody>
          <a:bodyPr wrap="square" rtlCol="0">
            <a:spAutoFit/>
          </a:bodyPr>
          <a:lstStyle/>
          <a:p>
            <a:pPr lvl="0" algn="ctr"/>
            <a:r>
              <a:rPr lang="en-AU" sz="2800" dirty="0">
                <a:solidFill>
                  <a:srgbClr val="FF9B00"/>
                </a:solidFill>
                <a:latin typeface="Tw Cen MT Condensed" panose="020B0606020104020203"/>
                <a:cs typeface="Helvetica"/>
              </a:rPr>
              <a:t>SILVIA (42)</a:t>
            </a:r>
          </a:p>
          <a:p>
            <a:pPr marL="91440" lvl="0" indent="-91440" algn="ctr" defTabSz="914400">
              <a:lnSpc>
                <a:spcPct val="90000"/>
              </a:lnSpc>
              <a:spcBef>
                <a:spcPts val="1200"/>
              </a:spcBef>
              <a:spcAft>
                <a:spcPts val="200"/>
              </a:spcAft>
              <a:buClr>
                <a:srgbClr val="F5A000"/>
              </a:buClr>
              <a:buSzPct val="100000"/>
              <a:buFont typeface="Tw Cen MT" panose="020B0602020104020603" pitchFamily="34" charset="0"/>
              <a:buChar char=" "/>
            </a:pPr>
            <a:r>
              <a:rPr lang="en-AU" sz="1200" i="1" dirty="0">
                <a:solidFill>
                  <a:srgbClr val="2E2B21"/>
                </a:solidFill>
                <a:latin typeface="Tw Cen MT Condensed" panose="020B0606020104020203"/>
              </a:rPr>
              <a:t>Son plays in the  U10</a:t>
            </a:r>
          </a:p>
          <a:p>
            <a:pPr marL="91440" lvl="0" indent="-91440" algn="ctr" defTabSz="914400">
              <a:lnSpc>
                <a:spcPct val="90000"/>
              </a:lnSpc>
              <a:spcBef>
                <a:spcPts val="1200"/>
              </a:spcBef>
              <a:spcAft>
                <a:spcPts val="200"/>
              </a:spcAft>
              <a:buClr>
                <a:srgbClr val="F5A000"/>
              </a:buClr>
              <a:buSzPct val="100000"/>
              <a:buFont typeface="Tw Cen MT" panose="020B0602020104020603" pitchFamily="34" charset="0"/>
              <a:buChar char=" "/>
            </a:pPr>
            <a:r>
              <a:rPr lang="en-AU" dirty="0">
                <a:solidFill>
                  <a:srgbClr val="2E2B21"/>
                </a:solidFill>
                <a:latin typeface="Tw Cen MT Condensed" panose="020B0606020104020203"/>
              </a:rPr>
              <a:t>„As parents we have the great possibility to organise ourselves digitally and exchange the most important information. The app is so intuitive, that even my son gets more and more involved. </a:t>
            </a:r>
          </a:p>
        </p:txBody>
      </p:sp>
      <p:grpSp>
        <p:nvGrpSpPr>
          <p:cNvPr id="18" name="Gruppierung 17">
            <a:extLst>
              <a:ext uri="{FF2B5EF4-FFF2-40B4-BE49-F238E27FC236}">
                <a16:creationId xmlns:a16="http://schemas.microsoft.com/office/drawing/2014/main" xmlns="" id="{9692230D-A5F5-4B49-9A69-BBDF3D7790D2}"/>
              </a:ext>
            </a:extLst>
          </p:cNvPr>
          <p:cNvGrpSpPr/>
          <p:nvPr/>
        </p:nvGrpSpPr>
        <p:grpSpPr>
          <a:xfrm>
            <a:off x="4525974" y="1026560"/>
            <a:ext cx="1586389" cy="247972"/>
            <a:chOff x="6561876" y="4633994"/>
            <a:chExt cx="1586389" cy="247972"/>
          </a:xfrm>
        </p:grpSpPr>
        <p:sp>
          <p:nvSpPr>
            <p:cNvPr id="19" name="Stern mit 5 Zacken 18">
              <a:extLst>
                <a:ext uri="{FF2B5EF4-FFF2-40B4-BE49-F238E27FC236}">
                  <a16:creationId xmlns:a16="http://schemas.microsoft.com/office/drawing/2014/main" xmlns="" id="{8A42DD71-F047-49EF-AC31-2F5C0D523842}"/>
                </a:ext>
              </a:extLst>
            </p:cNvPr>
            <p:cNvSpPr/>
            <p:nvPr/>
          </p:nvSpPr>
          <p:spPr>
            <a:xfrm>
              <a:off x="6561876" y="4633994"/>
              <a:ext cx="247971" cy="247971"/>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Stern mit 5 Zacken 19">
              <a:extLst>
                <a:ext uri="{FF2B5EF4-FFF2-40B4-BE49-F238E27FC236}">
                  <a16:creationId xmlns:a16="http://schemas.microsoft.com/office/drawing/2014/main" xmlns="" id="{45A294BA-D86F-407E-A28D-F5D4F0131EA2}"/>
                </a:ext>
              </a:extLst>
            </p:cNvPr>
            <p:cNvSpPr/>
            <p:nvPr/>
          </p:nvSpPr>
          <p:spPr>
            <a:xfrm>
              <a:off x="6896481" y="4633994"/>
              <a:ext cx="247971" cy="247971"/>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Stern mit 5 Zacken 20">
              <a:extLst>
                <a:ext uri="{FF2B5EF4-FFF2-40B4-BE49-F238E27FC236}">
                  <a16:creationId xmlns:a16="http://schemas.microsoft.com/office/drawing/2014/main" xmlns="" id="{1472D57C-7ECE-489D-B6D0-194E8DB3A5CB}"/>
                </a:ext>
              </a:extLst>
            </p:cNvPr>
            <p:cNvSpPr/>
            <p:nvPr/>
          </p:nvSpPr>
          <p:spPr>
            <a:xfrm>
              <a:off x="7231085" y="4633994"/>
              <a:ext cx="247971" cy="247971"/>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Stern mit 5 Zacken 21">
              <a:extLst>
                <a:ext uri="{FF2B5EF4-FFF2-40B4-BE49-F238E27FC236}">
                  <a16:creationId xmlns:a16="http://schemas.microsoft.com/office/drawing/2014/main" xmlns="" id="{E107EBB7-33BD-46C5-AD4E-607E39BB2297}"/>
                </a:ext>
              </a:extLst>
            </p:cNvPr>
            <p:cNvSpPr/>
            <p:nvPr/>
          </p:nvSpPr>
          <p:spPr>
            <a:xfrm>
              <a:off x="7565689" y="4633994"/>
              <a:ext cx="247971" cy="247971"/>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Stern mit 5 Zacken 22">
              <a:extLst>
                <a:ext uri="{FF2B5EF4-FFF2-40B4-BE49-F238E27FC236}">
                  <a16:creationId xmlns:a16="http://schemas.microsoft.com/office/drawing/2014/main" xmlns="" id="{50C2B2DB-4B6A-483E-8431-385D4C105867}"/>
                </a:ext>
              </a:extLst>
            </p:cNvPr>
            <p:cNvSpPr/>
            <p:nvPr/>
          </p:nvSpPr>
          <p:spPr>
            <a:xfrm>
              <a:off x="7900294" y="4633995"/>
              <a:ext cx="247971" cy="247971"/>
            </a:xfrm>
            <a:prstGeom prst="star5">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25" name="Grafik 24">
            <a:extLst>
              <a:ext uri="{FF2B5EF4-FFF2-40B4-BE49-F238E27FC236}">
                <a16:creationId xmlns:a16="http://schemas.microsoft.com/office/drawing/2014/main" xmlns="" id="{A8053B15-8ED0-4821-80F5-448D4A26DCAF}"/>
              </a:ext>
            </a:extLst>
          </p:cNvPr>
          <p:cNvPicPr>
            <a:picLocks noChangeAspect="1"/>
          </p:cNvPicPr>
          <p:nvPr/>
        </p:nvPicPr>
        <p:blipFill rotWithShape="1">
          <a:blip r:embed="rId3"/>
          <a:srcRect l="9736" t="27206" r="62238" b="8540"/>
          <a:stretch/>
        </p:blipFill>
        <p:spPr>
          <a:xfrm>
            <a:off x="700054" y="2289165"/>
            <a:ext cx="1722856" cy="3806835"/>
          </a:xfrm>
          <a:prstGeom prst="rect">
            <a:avLst/>
          </a:prstGeom>
        </p:spPr>
      </p:pic>
      <p:pic>
        <p:nvPicPr>
          <p:cNvPr id="26" name="Grafik 25">
            <a:extLst>
              <a:ext uri="{FF2B5EF4-FFF2-40B4-BE49-F238E27FC236}">
                <a16:creationId xmlns:a16="http://schemas.microsoft.com/office/drawing/2014/main" xmlns="" id="{5F38734F-9CC3-4CF9-AA26-68C4C2985DA9}"/>
              </a:ext>
            </a:extLst>
          </p:cNvPr>
          <p:cNvPicPr>
            <a:picLocks noChangeAspect="1"/>
          </p:cNvPicPr>
          <p:nvPr/>
        </p:nvPicPr>
        <p:blipFill rotWithShape="1">
          <a:blip r:embed="rId3"/>
          <a:srcRect l="9736" t="27206" r="62238" b="8540"/>
          <a:stretch/>
        </p:blipFill>
        <p:spPr>
          <a:xfrm>
            <a:off x="4349231" y="2289164"/>
            <a:ext cx="1722856" cy="3806835"/>
          </a:xfrm>
          <a:prstGeom prst="rect">
            <a:avLst/>
          </a:prstGeom>
        </p:spPr>
      </p:pic>
      <p:pic>
        <p:nvPicPr>
          <p:cNvPr id="27" name="Grafik 26">
            <a:extLst>
              <a:ext uri="{FF2B5EF4-FFF2-40B4-BE49-F238E27FC236}">
                <a16:creationId xmlns:a16="http://schemas.microsoft.com/office/drawing/2014/main" xmlns="" id="{20495F02-DE82-49AF-908C-4DC1C854DE41}"/>
              </a:ext>
            </a:extLst>
          </p:cNvPr>
          <p:cNvPicPr>
            <a:picLocks noChangeAspect="1"/>
          </p:cNvPicPr>
          <p:nvPr/>
        </p:nvPicPr>
        <p:blipFill rotWithShape="1">
          <a:blip r:embed="rId3"/>
          <a:srcRect l="9736" t="27206" r="62238" b="8540"/>
          <a:stretch/>
        </p:blipFill>
        <p:spPr>
          <a:xfrm>
            <a:off x="7838903" y="2309739"/>
            <a:ext cx="1722856" cy="3806835"/>
          </a:xfrm>
          <a:prstGeom prst="rect">
            <a:avLst/>
          </a:prstGeom>
        </p:spPr>
      </p:pic>
      <p:grpSp>
        <p:nvGrpSpPr>
          <p:cNvPr id="28" name="Gruppieren 27">
            <a:extLst>
              <a:ext uri="{FF2B5EF4-FFF2-40B4-BE49-F238E27FC236}">
                <a16:creationId xmlns:a16="http://schemas.microsoft.com/office/drawing/2014/main" xmlns="" id="{218FC567-B8E5-4BCD-AC7A-108D574F48E5}"/>
              </a:ext>
            </a:extLst>
          </p:cNvPr>
          <p:cNvGrpSpPr/>
          <p:nvPr/>
        </p:nvGrpSpPr>
        <p:grpSpPr bwMode="gray">
          <a:xfrm>
            <a:off x="9418574" y="2559991"/>
            <a:ext cx="226134" cy="873344"/>
            <a:chOff x="2627784" y="2492896"/>
            <a:chExt cx="476720" cy="1841122"/>
          </a:xfrm>
          <a:solidFill>
            <a:schemeClr val="accent1"/>
          </a:solidFill>
        </p:grpSpPr>
        <p:sp>
          <p:nvSpPr>
            <p:cNvPr id="29" name="Freeform 346">
              <a:extLst>
                <a:ext uri="{FF2B5EF4-FFF2-40B4-BE49-F238E27FC236}">
                  <a16:creationId xmlns:a16="http://schemas.microsoft.com/office/drawing/2014/main" xmlns="" id="{13DBFAB4-16EC-47A1-93A9-D82873B46187}"/>
                </a:ext>
              </a:extLst>
            </p:cNvPr>
            <p:cNvSpPr>
              <a:spLocks/>
            </p:cNvSpPr>
            <p:nvPr/>
          </p:nvSpPr>
          <p:spPr bwMode="gray">
            <a:xfrm flipH="1">
              <a:off x="2675028" y="3397847"/>
              <a:ext cx="299625" cy="424502"/>
            </a:xfrm>
            <a:custGeom>
              <a:avLst/>
              <a:gdLst/>
              <a:ahLst/>
              <a:cxnLst>
                <a:cxn ang="0">
                  <a:pos x="0" y="1226"/>
                </a:cxn>
                <a:cxn ang="0">
                  <a:pos x="513" y="1294"/>
                </a:cxn>
                <a:cxn ang="0">
                  <a:pos x="762" y="1286"/>
                </a:cxn>
                <a:cxn ang="0">
                  <a:pos x="871" y="1202"/>
                </a:cxn>
                <a:cxn ang="0">
                  <a:pos x="904" y="1174"/>
                </a:cxn>
                <a:cxn ang="0">
                  <a:pos x="904" y="1004"/>
                </a:cxn>
                <a:cxn ang="0">
                  <a:pos x="866" y="652"/>
                </a:cxn>
                <a:cxn ang="0">
                  <a:pos x="795" y="271"/>
                </a:cxn>
                <a:cxn ang="0">
                  <a:pos x="755" y="131"/>
                </a:cxn>
                <a:cxn ang="0">
                  <a:pos x="690" y="19"/>
                </a:cxn>
                <a:cxn ang="0">
                  <a:pos x="295" y="0"/>
                </a:cxn>
                <a:cxn ang="0">
                  <a:pos x="193" y="49"/>
                </a:cxn>
                <a:cxn ang="0">
                  <a:pos x="89" y="484"/>
                </a:cxn>
                <a:cxn ang="0">
                  <a:pos x="85" y="693"/>
                </a:cxn>
                <a:cxn ang="0">
                  <a:pos x="60" y="887"/>
                </a:cxn>
                <a:cxn ang="0">
                  <a:pos x="57" y="1065"/>
                </a:cxn>
                <a:cxn ang="0">
                  <a:pos x="69" y="1210"/>
                </a:cxn>
              </a:cxnLst>
              <a:rect l="0" t="0" r="r" b="b"/>
              <a:pathLst>
                <a:path w="918" h="1301">
                  <a:moveTo>
                    <a:pt x="0" y="1226"/>
                  </a:moveTo>
                  <a:cubicBezTo>
                    <a:pt x="131" y="1266"/>
                    <a:pt x="372" y="1301"/>
                    <a:pt x="513" y="1294"/>
                  </a:cubicBezTo>
                  <a:cubicBezTo>
                    <a:pt x="592" y="1290"/>
                    <a:pt x="685" y="1301"/>
                    <a:pt x="762" y="1286"/>
                  </a:cubicBezTo>
                  <a:cubicBezTo>
                    <a:pt x="795" y="1280"/>
                    <a:pt x="838" y="1212"/>
                    <a:pt x="871" y="1202"/>
                  </a:cubicBezTo>
                  <a:cubicBezTo>
                    <a:pt x="898" y="1193"/>
                    <a:pt x="894" y="1200"/>
                    <a:pt x="904" y="1174"/>
                  </a:cubicBezTo>
                  <a:cubicBezTo>
                    <a:pt x="918" y="1133"/>
                    <a:pt x="905" y="1047"/>
                    <a:pt x="904" y="1004"/>
                  </a:cubicBezTo>
                  <a:cubicBezTo>
                    <a:pt x="900" y="887"/>
                    <a:pt x="880" y="767"/>
                    <a:pt x="866" y="652"/>
                  </a:cubicBezTo>
                  <a:cubicBezTo>
                    <a:pt x="852" y="530"/>
                    <a:pt x="842" y="383"/>
                    <a:pt x="795" y="271"/>
                  </a:cubicBezTo>
                  <a:cubicBezTo>
                    <a:pt x="777" y="228"/>
                    <a:pt x="766" y="178"/>
                    <a:pt x="755" y="131"/>
                  </a:cubicBezTo>
                  <a:cubicBezTo>
                    <a:pt x="742" y="75"/>
                    <a:pt x="756" y="26"/>
                    <a:pt x="690" y="19"/>
                  </a:cubicBezTo>
                  <a:cubicBezTo>
                    <a:pt x="558" y="6"/>
                    <a:pt x="427" y="1"/>
                    <a:pt x="295" y="0"/>
                  </a:cubicBezTo>
                  <a:cubicBezTo>
                    <a:pt x="246" y="0"/>
                    <a:pt x="214" y="3"/>
                    <a:pt x="193" y="49"/>
                  </a:cubicBezTo>
                  <a:cubicBezTo>
                    <a:pt x="134" y="185"/>
                    <a:pt x="107" y="336"/>
                    <a:pt x="89" y="484"/>
                  </a:cubicBezTo>
                  <a:cubicBezTo>
                    <a:pt x="81" y="552"/>
                    <a:pt x="86" y="623"/>
                    <a:pt x="85" y="693"/>
                  </a:cubicBezTo>
                  <a:cubicBezTo>
                    <a:pt x="85" y="760"/>
                    <a:pt x="67" y="821"/>
                    <a:pt x="60" y="887"/>
                  </a:cubicBezTo>
                  <a:cubicBezTo>
                    <a:pt x="54" y="947"/>
                    <a:pt x="51" y="1005"/>
                    <a:pt x="57" y="1065"/>
                  </a:cubicBezTo>
                  <a:cubicBezTo>
                    <a:pt x="61" y="1111"/>
                    <a:pt x="72" y="1165"/>
                    <a:pt x="69" y="121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0" name="Freeform 347">
              <a:extLst>
                <a:ext uri="{FF2B5EF4-FFF2-40B4-BE49-F238E27FC236}">
                  <a16:creationId xmlns:a16="http://schemas.microsoft.com/office/drawing/2014/main" xmlns="" id="{E1DB470F-CC47-483F-9289-1DCFEDD436C3}"/>
                </a:ext>
              </a:extLst>
            </p:cNvPr>
            <p:cNvSpPr>
              <a:spLocks/>
            </p:cNvSpPr>
            <p:nvPr/>
          </p:nvSpPr>
          <p:spPr bwMode="gray">
            <a:xfrm flipH="1">
              <a:off x="2799630" y="3345907"/>
              <a:ext cx="229174" cy="949570"/>
            </a:xfrm>
            <a:custGeom>
              <a:avLst/>
              <a:gdLst/>
              <a:ahLst/>
              <a:cxnLst>
                <a:cxn ang="0">
                  <a:pos x="691" y="256"/>
                </a:cxn>
                <a:cxn ang="0">
                  <a:pos x="658" y="957"/>
                </a:cxn>
                <a:cxn ang="0">
                  <a:pos x="634" y="1207"/>
                </a:cxn>
                <a:cxn ang="0">
                  <a:pos x="610" y="1401"/>
                </a:cxn>
                <a:cxn ang="0">
                  <a:pos x="578" y="1816"/>
                </a:cxn>
                <a:cxn ang="0">
                  <a:pos x="521" y="1990"/>
                </a:cxn>
                <a:cxn ang="0">
                  <a:pos x="481" y="2171"/>
                </a:cxn>
                <a:cxn ang="0">
                  <a:pos x="444" y="2344"/>
                </a:cxn>
                <a:cxn ang="0">
                  <a:pos x="488" y="2510"/>
                </a:cxn>
                <a:cxn ang="0">
                  <a:pos x="411" y="2646"/>
                </a:cxn>
                <a:cxn ang="0">
                  <a:pos x="279" y="2781"/>
                </a:cxn>
                <a:cxn ang="0">
                  <a:pos x="187" y="2842"/>
                </a:cxn>
                <a:cxn ang="0">
                  <a:pos x="87" y="2904"/>
                </a:cxn>
                <a:cxn ang="0">
                  <a:pos x="63" y="2892"/>
                </a:cxn>
                <a:cxn ang="0">
                  <a:pos x="18" y="2860"/>
                </a:cxn>
                <a:cxn ang="0">
                  <a:pos x="93" y="2722"/>
                </a:cxn>
                <a:cxn ang="0">
                  <a:pos x="166" y="2578"/>
                </a:cxn>
                <a:cxn ang="0">
                  <a:pos x="251" y="2227"/>
                </a:cxn>
                <a:cxn ang="0">
                  <a:pos x="276" y="1797"/>
                </a:cxn>
                <a:cxn ang="0">
                  <a:pos x="304" y="1392"/>
                </a:cxn>
                <a:cxn ang="0">
                  <a:pos x="276" y="1134"/>
                </a:cxn>
                <a:cxn ang="0">
                  <a:pos x="280" y="781"/>
                </a:cxn>
                <a:cxn ang="0">
                  <a:pos x="303" y="476"/>
                </a:cxn>
                <a:cxn ang="0">
                  <a:pos x="340" y="227"/>
                </a:cxn>
                <a:cxn ang="0">
                  <a:pos x="401" y="43"/>
                </a:cxn>
                <a:cxn ang="0">
                  <a:pos x="578" y="6"/>
                </a:cxn>
                <a:cxn ang="0">
                  <a:pos x="667" y="70"/>
                </a:cxn>
                <a:cxn ang="0">
                  <a:pos x="691" y="264"/>
                </a:cxn>
              </a:cxnLst>
              <a:rect l="0" t="0" r="r" b="b"/>
              <a:pathLst>
                <a:path w="702" h="2910">
                  <a:moveTo>
                    <a:pt x="691" y="256"/>
                  </a:moveTo>
                  <a:cubicBezTo>
                    <a:pt x="691" y="491"/>
                    <a:pt x="670" y="724"/>
                    <a:pt x="658" y="957"/>
                  </a:cubicBezTo>
                  <a:cubicBezTo>
                    <a:pt x="654" y="1045"/>
                    <a:pt x="650" y="1125"/>
                    <a:pt x="634" y="1207"/>
                  </a:cubicBezTo>
                  <a:cubicBezTo>
                    <a:pt x="622" y="1271"/>
                    <a:pt x="610" y="1331"/>
                    <a:pt x="610" y="1401"/>
                  </a:cubicBezTo>
                  <a:cubicBezTo>
                    <a:pt x="610" y="1544"/>
                    <a:pt x="617" y="1684"/>
                    <a:pt x="578" y="1816"/>
                  </a:cubicBezTo>
                  <a:cubicBezTo>
                    <a:pt x="560" y="1877"/>
                    <a:pt x="533" y="1928"/>
                    <a:pt x="521" y="1990"/>
                  </a:cubicBezTo>
                  <a:cubicBezTo>
                    <a:pt x="509" y="2049"/>
                    <a:pt x="496" y="2113"/>
                    <a:pt x="481" y="2171"/>
                  </a:cubicBezTo>
                  <a:cubicBezTo>
                    <a:pt x="467" y="2226"/>
                    <a:pt x="452" y="2288"/>
                    <a:pt x="444" y="2344"/>
                  </a:cubicBezTo>
                  <a:cubicBezTo>
                    <a:pt x="434" y="2410"/>
                    <a:pt x="479" y="2447"/>
                    <a:pt x="488" y="2510"/>
                  </a:cubicBezTo>
                  <a:cubicBezTo>
                    <a:pt x="500" y="2590"/>
                    <a:pt x="475" y="2613"/>
                    <a:pt x="411" y="2646"/>
                  </a:cubicBezTo>
                  <a:cubicBezTo>
                    <a:pt x="345" y="2679"/>
                    <a:pt x="339" y="2742"/>
                    <a:pt x="279" y="2781"/>
                  </a:cubicBezTo>
                  <a:cubicBezTo>
                    <a:pt x="248" y="2801"/>
                    <a:pt x="215" y="2818"/>
                    <a:pt x="187" y="2842"/>
                  </a:cubicBezTo>
                  <a:cubicBezTo>
                    <a:pt x="163" y="2861"/>
                    <a:pt x="118" y="2910"/>
                    <a:pt x="87" y="2904"/>
                  </a:cubicBezTo>
                  <a:cubicBezTo>
                    <a:pt x="81" y="2902"/>
                    <a:pt x="73" y="2895"/>
                    <a:pt x="63" y="2892"/>
                  </a:cubicBezTo>
                  <a:cubicBezTo>
                    <a:pt x="68" y="2865"/>
                    <a:pt x="38" y="2862"/>
                    <a:pt x="18" y="2860"/>
                  </a:cubicBezTo>
                  <a:cubicBezTo>
                    <a:pt x="0" y="2821"/>
                    <a:pt x="71" y="2754"/>
                    <a:pt x="93" y="2722"/>
                  </a:cubicBezTo>
                  <a:cubicBezTo>
                    <a:pt x="123" y="2677"/>
                    <a:pt x="137" y="2625"/>
                    <a:pt x="166" y="2578"/>
                  </a:cubicBezTo>
                  <a:cubicBezTo>
                    <a:pt x="233" y="2468"/>
                    <a:pt x="251" y="2360"/>
                    <a:pt x="251" y="2227"/>
                  </a:cubicBezTo>
                  <a:cubicBezTo>
                    <a:pt x="251" y="2082"/>
                    <a:pt x="255" y="1938"/>
                    <a:pt x="276" y="1797"/>
                  </a:cubicBezTo>
                  <a:cubicBezTo>
                    <a:pt x="296" y="1665"/>
                    <a:pt x="297" y="1528"/>
                    <a:pt x="304" y="1392"/>
                  </a:cubicBezTo>
                  <a:cubicBezTo>
                    <a:pt x="308" y="1301"/>
                    <a:pt x="285" y="1222"/>
                    <a:pt x="276" y="1134"/>
                  </a:cubicBezTo>
                  <a:cubicBezTo>
                    <a:pt x="263" y="1018"/>
                    <a:pt x="269" y="896"/>
                    <a:pt x="280" y="781"/>
                  </a:cubicBezTo>
                  <a:cubicBezTo>
                    <a:pt x="289" y="679"/>
                    <a:pt x="289" y="577"/>
                    <a:pt x="303" y="476"/>
                  </a:cubicBezTo>
                  <a:cubicBezTo>
                    <a:pt x="315" y="393"/>
                    <a:pt x="326" y="307"/>
                    <a:pt x="340" y="227"/>
                  </a:cubicBezTo>
                  <a:cubicBezTo>
                    <a:pt x="350" y="167"/>
                    <a:pt x="355" y="88"/>
                    <a:pt x="401" y="43"/>
                  </a:cubicBezTo>
                  <a:cubicBezTo>
                    <a:pt x="441" y="4"/>
                    <a:pt x="525" y="0"/>
                    <a:pt x="578" y="6"/>
                  </a:cubicBezTo>
                  <a:cubicBezTo>
                    <a:pt x="618" y="10"/>
                    <a:pt x="648" y="35"/>
                    <a:pt x="667" y="70"/>
                  </a:cubicBezTo>
                  <a:cubicBezTo>
                    <a:pt x="690" y="112"/>
                    <a:pt x="702" y="224"/>
                    <a:pt x="691" y="26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1" name="Freeform 348">
              <a:extLst>
                <a:ext uri="{FF2B5EF4-FFF2-40B4-BE49-F238E27FC236}">
                  <a16:creationId xmlns:a16="http://schemas.microsoft.com/office/drawing/2014/main" xmlns="" id="{7305C543-A677-49D4-B03B-68139268A0F8}"/>
                </a:ext>
              </a:extLst>
            </p:cNvPr>
            <p:cNvSpPr>
              <a:spLocks/>
            </p:cNvSpPr>
            <p:nvPr/>
          </p:nvSpPr>
          <p:spPr bwMode="gray">
            <a:xfrm flipH="1">
              <a:off x="2640769" y="3506425"/>
              <a:ext cx="128194" cy="787395"/>
            </a:xfrm>
            <a:custGeom>
              <a:avLst/>
              <a:gdLst/>
              <a:ahLst/>
              <a:cxnLst>
                <a:cxn ang="0">
                  <a:pos x="346" y="812"/>
                </a:cxn>
                <a:cxn ang="0">
                  <a:pos x="362" y="1014"/>
                </a:cxn>
                <a:cxn ang="0">
                  <a:pos x="378" y="1380"/>
                </a:cxn>
                <a:cxn ang="0">
                  <a:pos x="334" y="1586"/>
                </a:cxn>
                <a:cxn ang="0">
                  <a:pos x="310" y="1828"/>
                </a:cxn>
                <a:cxn ang="0">
                  <a:pos x="314" y="2042"/>
                </a:cxn>
                <a:cxn ang="0">
                  <a:pos x="276" y="2234"/>
                </a:cxn>
                <a:cxn ang="0">
                  <a:pos x="161" y="2386"/>
                </a:cxn>
                <a:cxn ang="0">
                  <a:pos x="16" y="2316"/>
                </a:cxn>
                <a:cxn ang="0">
                  <a:pos x="72" y="2143"/>
                </a:cxn>
                <a:cxn ang="0">
                  <a:pos x="120" y="1731"/>
                </a:cxn>
                <a:cxn ang="0">
                  <a:pos x="92" y="1522"/>
                </a:cxn>
                <a:cxn ang="0">
                  <a:pos x="67" y="1324"/>
                </a:cxn>
                <a:cxn ang="0">
                  <a:pos x="56" y="1106"/>
                </a:cxn>
                <a:cxn ang="0">
                  <a:pos x="14" y="330"/>
                </a:cxn>
                <a:cxn ang="0">
                  <a:pos x="7" y="90"/>
                </a:cxn>
                <a:cxn ang="0">
                  <a:pos x="12" y="19"/>
                </a:cxn>
                <a:cxn ang="0">
                  <a:pos x="132" y="15"/>
                </a:cxn>
                <a:cxn ang="0">
                  <a:pos x="270" y="168"/>
                </a:cxn>
                <a:cxn ang="0">
                  <a:pos x="278" y="513"/>
                </a:cxn>
                <a:cxn ang="0">
                  <a:pos x="298" y="727"/>
                </a:cxn>
                <a:cxn ang="0">
                  <a:pos x="346" y="808"/>
                </a:cxn>
              </a:cxnLst>
              <a:rect l="0" t="0" r="r" b="b"/>
              <a:pathLst>
                <a:path w="393" h="2413">
                  <a:moveTo>
                    <a:pt x="346" y="812"/>
                  </a:moveTo>
                  <a:cubicBezTo>
                    <a:pt x="341" y="877"/>
                    <a:pt x="357" y="948"/>
                    <a:pt x="362" y="1014"/>
                  </a:cubicBezTo>
                  <a:cubicBezTo>
                    <a:pt x="372" y="1138"/>
                    <a:pt x="393" y="1259"/>
                    <a:pt x="378" y="1380"/>
                  </a:cubicBezTo>
                  <a:cubicBezTo>
                    <a:pt x="370" y="1450"/>
                    <a:pt x="348" y="1520"/>
                    <a:pt x="334" y="1586"/>
                  </a:cubicBezTo>
                  <a:cubicBezTo>
                    <a:pt x="318" y="1663"/>
                    <a:pt x="317" y="1750"/>
                    <a:pt x="310" y="1828"/>
                  </a:cubicBezTo>
                  <a:cubicBezTo>
                    <a:pt x="303" y="1896"/>
                    <a:pt x="298" y="1977"/>
                    <a:pt x="314" y="2042"/>
                  </a:cubicBezTo>
                  <a:cubicBezTo>
                    <a:pt x="333" y="2124"/>
                    <a:pt x="320" y="2165"/>
                    <a:pt x="276" y="2234"/>
                  </a:cubicBezTo>
                  <a:cubicBezTo>
                    <a:pt x="245" y="2283"/>
                    <a:pt x="220" y="2356"/>
                    <a:pt x="161" y="2386"/>
                  </a:cubicBezTo>
                  <a:cubicBezTo>
                    <a:pt x="105" y="2413"/>
                    <a:pt x="21" y="2378"/>
                    <a:pt x="16" y="2316"/>
                  </a:cubicBezTo>
                  <a:cubicBezTo>
                    <a:pt x="10" y="2256"/>
                    <a:pt x="58" y="2197"/>
                    <a:pt x="72" y="2143"/>
                  </a:cubicBezTo>
                  <a:cubicBezTo>
                    <a:pt x="89" y="2078"/>
                    <a:pt x="120" y="1809"/>
                    <a:pt x="120" y="1731"/>
                  </a:cubicBezTo>
                  <a:cubicBezTo>
                    <a:pt x="120" y="1659"/>
                    <a:pt x="103" y="1590"/>
                    <a:pt x="92" y="1522"/>
                  </a:cubicBezTo>
                  <a:cubicBezTo>
                    <a:pt x="81" y="1457"/>
                    <a:pt x="70" y="1392"/>
                    <a:pt x="67" y="1324"/>
                  </a:cubicBezTo>
                  <a:cubicBezTo>
                    <a:pt x="64" y="1252"/>
                    <a:pt x="66" y="1174"/>
                    <a:pt x="56" y="1106"/>
                  </a:cubicBezTo>
                  <a:cubicBezTo>
                    <a:pt x="19" y="855"/>
                    <a:pt x="38" y="589"/>
                    <a:pt x="14" y="330"/>
                  </a:cubicBezTo>
                  <a:cubicBezTo>
                    <a:pt x="7" y="250"/>
                    <a:pt x="7" y="170"/>
                    <a:pt x="7" y="90"/>
                  </a:cubicBezTo>
                  <a:cubicBezTo>
                    <a:pt x="7" y="74"/>
                    <a:pt x="0" y="32"/>
                    <a:pt x="12" y="19"/>
                  </a:cubicBezTo>
                  <a:cubicBezTo>
                    <a:pt x="31" y="0"/>
                    <a:pt x="109" y="9"/>
                    <a:pt x="132" y="15"/>
                  </a:cubicBezTo>
                  <a:cubicBezTo>
                    <a:pt x="206" y="33"/>
                    <a:pt x="260" y="96"/>
                    <a:pt x="270" y="168"/>
                  </a:cubicBezTo>
                  <a:cubicBezTo>
                    <a:pt x="287" y="279"/>
                    <a:pt x="278" y="399"/>
                    <a:pt x="278" y="513"/>
                  </a:cubicBezTo>
                  <a:cubicBezTo>
                    <a:pt x="278" y="584"/>
                    <a:pt x="270" y="661"/>
                    <a:pt x="298" y="727"/>
                  </a:cubicBezTo>
                  <a:cubicBezTo>
                    <a:pt x="310" y="757"/>
                    <a:pt x="334" y="782"/>
                    <a:pt x="346" y="80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2" name="Freeform 349">
              <a:extLst>
                <a:ext uri="{FF2B5EF4-FFF2-40B4-BE49-F238E27FC236}">
                  <a16:creationId xmlns:a16="http://schemas.microsoft.com/office/drawing/2014/main" xmlns="" id="{46B1B5CA-B26E-4AB7-8B8E-64C80E5C1439}"/>
                </a:ext>
              </a:extLst>
            </p:cNvPr>
            <p:cNvSpPr>
              <a:spLocks/>
            </p:cNvSpPr>
            <p:nvPr/>
          </p:nvSpPr>
          <p:spPr bwMode="gray">
            <a:xfrm flipH="1">
              <a:off x="2820213" y="3768890"/>
              <a:ext cx="114932" cy="123911"/>
            </a:xfrm>
            <a:custGeom>
              <a:avLst/>
              <a:gdLst/>
              <a:ahLst/>
              <a:cxnLst>
                <a:cxn ang="0">
                  <a:pos x="15" y="63"/>
                </a:cxn>
                <a:cxn ang="0">
                  <a:pos x="204" y="186"/>
                </a:cxn>
                <a:cxn ang="0">
                  <a:pos x="315" y="380"/>
                </a:cxn>
                <a:cxn ang="0">
                  <a:pos x="296" y="78"/>
                </a:cxn>
                <a:cxn ang="0">
                  <a:pos x="15" y="69"/>
                </a:cxn>
              </a:cxnLst>
              <a:rect l="0" t="0" r="r" b="b"/>
              <a:pathLst>
                <a:path w="352" h="380">
                  <a:moveTo>
                    <a:pt x="15" y="63"/>
                  </a:moveTo>
                  <a:cubicBezTo>
                    <a:pt x="0" y="154"/>
                    <a:pt x="148" y="159"/>
                    <a:pt x="204" y="186"/>
                  </a:cubicBezTo>
                  <a:cubicBezTo>
                    <a:pt x="282" y="225"/>
                    <a:pt x="298" y="310"/>
                    <a:pt x="315" y="380"/>
                  </a:cubicBezTo>
                  <a:cubicBezTo>
                    <a:pt x="336" y="298"/>
                    <a:pt x="352" y="147"/>
                    <a:pt x="296" y="78"/>
                  </a:cubicBezTo>
                  <a:cubicBezTo>
                    <a:pt x="244" y="14"/>
                    <a:pt x="61" y="0"/>
                    <a:pt x="15" y="6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3" name="Freeform 350">
              <a:extLst>
                <a:ext uri="{FF2B5EF4-FFF2-40B4-BE49-F238E27FC236}">
                  <a16:creationId xmlns:a16="http://schemas.microsoft.com/office/drawing/2014/main" xmlns="" id="{5C5E8B5E-FC92-4338-BB66-48EF8BA632EB}"/>
                </a:ext>
              </a:extLst>
            </p:cNvPr>
            <p:cNvSpPr>
              <a:spLocks/>
            </p:cNvSpPr>
            <p:nvPr/>
          </p:nvSpPr>
          <p:spPr bwMode="gray">
            <a:xfrm flipH="1">
              <a:off x="2648229" y="3776073"/>
              <a:ext cx="120734" cy="51802"/>
            </a:xfrm>
            <a:custGeom>
              <a:avLst/>
              <a:gdLst/>
              <a:ahLst/>
              <a:cxnLst>
                <a:cxn ang="0">
                  <a:pos x="44" y="159"/>
                </a:cxn>
                <a:cxn ang="0">
                  <a:pos x="194" y="95"/>
                </a:cxn>
                <a:cxn ang="0">
                  <a:pos x="329" y="32"/>
                </a:cxn>
                <a:cxn ang="0">
                  <a:pos x="108" y="14"/>
                </a:cxn>
                <a:cxn ang="0">
                  <a:pos x="44" y="154"/>
                </a:cxn>
              </a:cxnLst>
              <a:rect l="0" t="0" r="r" b="b"/>
              <a:pathLst>
                <a:path w="370" h="159">
                  <a:moveTo>
                    <a:pt x="44" y="159"/>
                  </a:moveTo>
                  <a:cubicBezTo>
                    <a:pt x="72" y="95"/>
                    <a:pt x="127" y="101"/>
                    <a:pt x="194" y="95"/>
                  </a:cubicBezTo>
                  <a:cubicBezTo>
                    <a:pt x="224" y="92"/>
                    <a:pt x="370" y="74"/>
                    <a:pt x="329" y="32"/>
                  </a:cubicBezTo>
                  <a:cubicBezTo>
                    <a:pt x="298" y="0"/>
                    <a:pt x="152" y="9"/>
                    <a:pt x="108" y="14"/>
                  </a:cubicBezTo>
                  <a:cubicBezTo>
                    <a:pt x="0" y="27"/>
                    <a:pt x="48" y="76"/>
                    <a:pt x="44" y="15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4" name="Freeform 351">
              <a:extLst>
                <a:ext uri="{FF2B5EF4-FFF2-40B4-BE49-F238E27FC236}">
                  <a16:creationId xmlns:a16="http://schemas.microsoft.com/office/drawing/2014/main" xmlns="" id="{7C6C6FBA-47CA-451E-B0E3-8317E7D362EC}"/>
                </a:ext>
              </a:extLst>
            </p:cNvPr>
            <p:cNvSpPr>
              <a:spLocks/>
            </p:cNvSpPr>
            <p:nvPr/>
          </p:nvSpPr>
          <p:spPr bwMode="gray">
            <a:xfrm flipH="1">
              <a:off x="2655136" y="3193263"/>
              <a:ext cx="324076" cy="620660"/>
            </a:xfrm>
            <a:custGeom>
              <a:avLst/>
              <a:gdLst/>
              <a:ahLst/>
              <a:cxnLst>
                <a:cxn ang="0">
                  <a:pos x="99" y="228"/>
                </a:cxn>
                <a:cxn ang="0">
                  <a:pos x="81" y="631"/>
                </a:cxn>
                <a:cxn ang="0">
                  <a:pos x="35" y="1041"/>
                </a:cxn>
                <a:cxn ang="0">
                  <a:pos x="27" y="1438"/>
                </a:cxn>
                <a:cxn ang="0">
                  <a:pos x="27" y="1647"/>
                </a:cxn>
                <a:cxn ang="0">
                  <a:pos x="12" y="1856"/>
                </a:cxn>
                <a:cxn ang="0">
                  <a:pos x="464" y="1902"/>
                </a:cxn>
                <a:cxn ang="0">
                  <a:pos x="762" y="1851"/>
                </a:cxn>
                <a:cxn ang="0">
                  <a:pos x="993" y="1823"/>
                </a:cxn>
                <a:cxn ang="0">
                  <a:pos x="962" y="1413"/>
                </a:cxn>
                <a:cxn ang="0">
                  <a:pos x="954" y="970"/>
                </a:cxn>
                <a:cxn ang="0">
                  <a:pos x="978" y="543"/>
                </a:cxn>
                <a:cxn ang="0">
                  <a:pos x="857" y="214"/>
                </a:cxn>
                <a:cxn ang="0">
                  <a:pos x="99" y="228"/>
                </a:cxn>
              </a:cxnLst>
              <a:rect l="0" t="0" r="r" b="b"/>
              <a:pathLst>
                <a:path w="993" h="1902">
                  <a:moveTo>
                    <a:pt x="99" y="228"/>
                  </a:moveTo>
                  <a:cubicBezTo>
                    <a:pt x="164" y="335"/>
                    <a:pt x="100" y="516"/>
                    <a:pt x="81" y="631"/>
                  </a:cubicBezTo>
                  <a:cubicBezTo>
                    <a:pt x="59" y="768"/>
                    <a:pt x="35" y="896"/>
                    <a:pt x="35" y="1041"/>
                  </a:cubicBezTo>
                  <a:cubicBezTo>
                    <a:pt x="35" y="1172"/>
                    <a:pt x="27" y="1303"/>
                    <a:pt x="27" y="1438"/>
                  </a:cubicBezTo>
                  <a:cubicBezTo>
                    <a:pt x="27" y="1507"/>
                    <a:pt x="27" y="1577"/>
                    <a:pt x="27" y="1647"/>
                  </a:cubicBezTo>
                  <a:cubicBezTo>
                    <a:pt x="27" y="1715"/>
                    <a:pt x="0" y="1796"/>
                    <a:pt x="12" y="1856"/>
                  </a:cubicBezTo>
                  <a:cubicBezTo>
                    <a:pt x="135" y="1862"/>
                    <a:pt x="360" y="1846"/>
                    <a:pt x="464" y="1902"/>
                  </a:cubicBezTo>
                  <a:cubicBezTo>
                    <a:pt x="518" y="1868"/>
                    <a:pt x="698" y="1856"/>
                    <a:pt x="762" y="1851"/>
                  </a:cubicBezTo>
                  <a:cubicBezTo>
                    <a:pt x="835" y="1844"/>
                    <a:pt x="926" y="1850"/>
                    <a:pt x="993" y="1823"/>
                  </a:cubicBezTo>
                  <a:cubicBezTo>
                    <a:pt x="982" y="1688"/>
                    <a:pt x="962" y="1558"/>
                    <a:pt x="962" y="1413"/>
                  </a:cubicBezTo>
                  <a:cubicBezTo>
                    <a:pt x="962" y="1266"/>
                    <a:pt x="954" y="1119"/>
                    <a:pt x="954" y="970"/>
                  </a:cubicBezTo>
                  <a:cubicBezTo>
                    <a:pt x="954" y="823"/>
                    <a:pt x="974" y="686"/>
                    <a:pt x="978" y="543"/>
                  </a:cubicBezTo>
                  <a:cubicBezTo>
                    <a:pt x="982" y="401"/>
                    <a:pt x="951" y="315"/>
                    <a:pt x="857" y="214"/>
                  </a:cubicBezTo>
                  <a:cubicBezTo>
                    <a:pt x="657" y="0"/>
                    <a:pt x="281" y="14"/>
                    <a:pt x="99" y="22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5" name="Freeform 352">
              <a:extLst>
                <a:ext uri="{FF2B5EF4-FFF2-40B4-BE49-F238E27FC236}">
                  <a16:creationId xmlns:a16="http://schemas.microsoft.com/office/drawing/2014/main" xmlns="" id="{F4D4AF73-F55F-4022-8BB7-5FB68EF5F874}"/>
                </a:ext>
              </a:extLst>
            </p:cNvPr>
            <p:cNvSpPr>
              <a:spLocks/>
            </p:cNvSpPr>
            <p:nvPr/>
          </p:nvSpPr>
          <p:spPr bwMode="gray">
            <a:xfrm flipH="1">
              <a:off x="2682211" y="3266338"/>
              <a:ext cx="250585" cy="502827"/>
            </a:xfrm>
            <a:custGeom>
              <a:avLst/>
              <a:gdLst/>
              <a:ahLst/>
              <a:cxnLst>
                <a:cxn ang="0">
                  <a:pos x="3" y="58"/>
                </a:cxn>
                <a:cxn ang="0">
                  <a:pos x="95" y="111"/>
                </a:cxn>
                <a:cxn ang="0">
                  <a:pos x="242" y="146"/>
                </a:cxn>
                <a:cxn ang="0">
                  <a:pos x="462" y="163"/>
                </a:cxn>
                <a:cxn ang="0">
                  <a:pos x="604" y="147"/>
                </a:cxn>
                <a:cxn ang="0">
                  <a:pos x="642" y="286"/>
                </a:cxn>
                <a:cxn ang="0">
                  <a:pos x="645" y="457"/>
                </a:cxn>
                <a:cxn ang="0">
                  <a:pos x="656" y="558"/>
                </a:cxn>
                <a:cxn ang="0">
                  <a:pos x="677" y="670"/>
                </a:cxn>
                <a:cxn ang="0">
                  <a:pos x="691" y="870"/>
                </a:cxn>
                <a:cxn ang="0">
                  <a:pos x="726" y="1233"/>
                </a:cxn>
                <a:cxn ang="0">
                  <a:pos x="712" y="1423"/>
                </a:cxn>
                <a:cxn ang="0">
                  <a:pos x="715" y="1541"/>
                </a:cxn>
                <a:cxn ang="0">
                  <a:pos x="722" y="1417"/>
                </a:cxn>
                <a:cxn ang="0">
                  <a:pos x="734" y="1281"/>
                </a:cxn>
                <a:cxn ang="0">
                  <a:pos x="699" y="991"/>
                </a:cxn>
                <a:cxn ang="0">
                  <a:pos x="696" y="689"/>
                </a:cxn>
                <a:cxn ang="0">
                  <a:pos x="664" y="574"/>
                </a:cxn>
                <a:cxn ang="0">
                  <a:pos x="659" y="510"/>
                </a:cxn>
                <a:cxn ang="0">
                  <a:pos x="648" y="439"/>
                </a:cxn>
                <a:cxn ang="0">
                  <a:pos x="648" y="281"/>
                </a:cxn>
                <a:cxn ang="0">
                  <a:pos x="619" y="139"/>
                </a:cxn>
                <a:cxn ang="0">
                  <a:pos x="669" y="117"/>
                </a:cxn>
                <a:cxn ang="0">
                  <a:pos x="726" y="98"/>
                </a:cxn>
                <a:cxn ang="0">
                  <a:pos x="763" y="66"/>
                </a:cxn>
                <a:cxn ang="0">
                  <a:pos x="674" y="47"/>
                </a:cxn>
                <a:cxn ang="0">
                  <a:pos x="441" y="25"/>
                </a:cxn>
                <a:cxn ang="0">
                  <a:pos x="158" y="4"/>
                </a:cxn>
                <a:cxn ang="0">
                  <a:pos x="27" y="34"/>
                </a:cxn>
                <a:cxn ang="0">
                  <a:pos x="22" y="34"/>
                </a:cxn>
                <a:cxn ang="0">
                  <a:pos x="0" y="55"/>
                </a:cxn>
              </a:cxnLst>
              <a:rect l="0" t="0" r="r" b="b"/>
              <a:pathLst>
                <a:path w="768" h="1541">
                  <a:moveTo>
                    <a:pt x="3" y="58"/>
                  </a:moveTo>
                  <a:cubicBezTo>
                    <a:pt x="23" y="92"/>
                    <a:pt x="59" y="99"/>
                    <a:pt x="95" y="111"/>
                  </a:cubicBezTo>
                  <a:cubicBezTo>
                    <a:pt x="141" y="128"/>
                    <a:pt x="195" y="139"/>
                    <a:pt x="242" y="146"/>
                  </a:cubicBezTo>
                  <a:cubicBezTo>
                    <a:pt x="315" y="158"/>
                    <a:pt x="387" y="163"/>
                    <a:pt x="462" y="163"/>
                  </a:cubicBezTo>
                  <a:cubicBezTo>
                    <a:pt x="511" y="162"/>
                    <a:pt x="556" y="144"/>
                    <a:pt x="604" y="147"/>
                  </a:cubicBezTo>
                  <a:cubicBezTo>
                    <a:pt x="611" y="195"/>
                    <a:pt x="636" y="238"/>
                    <a:pt x="642" y="286"/>
                  </a:cubicBezTo>
                  <a:cubicBezTo>
                    <a:pt x="649" y="342"/>
                    <a:pt x="641" y="400"/>
                    <a:pt x="645" y="457"/>
                  </a:cubicBezTo>
                  <a:cubicBezTo>
                    <a:pt x="648" y="491"/>
                    <a:pt x="656" y="523"/>
                    <a:pt x="656" y="558"/>
                  </a:cubicBezTo>
                  <a:cubicBezTo>
                    <a:pt x="656" y="598"/>
                    <a:pt x="670" y="631"/>
                    <a:pt x="677" y="670"/>
                  </a:cubicBezTo>
                  <a:cubicBezTo>
                    <a:pt x="690" y="735"/>
                    <a:pt x="691" y="802"/>
                    <a:pt x="691" y="870"/>
                  </a:cubicBezTo>
                  <a:cubicBezTo>
                    <a:pt x="691" y="994"/>
                    <a:pt x="721" y="1111"/>
                    <a:pt x="726" y="1233"/>
                  </a:cubicBezTo>
                  <a:cubicBezTo>
                    <a:pt x="728" y="1297"/>
                    <a:pt x="721" y="1361"/>
                    <a:pt x="712" y="1423"/>
                  </a:cubicBezTo>
                  <a:cubicBezTo>
                    <a:pt x="709" y="1450"/>
                    <a:pt x="688" y="1521"/>
                    <a:pt x="715" y="1541"/>
                  </a:cubicBezTo>
                  <a:cubicBezTo>
                    <a:pt x="717" y="1497"/>
                    <a:pt x="709" y="1458"/>
                    <a:pt x="722" y="1417"/>
                  </a:cubicBezTo>
                  <a:cubicBezTo>
                    <a:pt x="735" y="1378"/>
                    <a:pt x="734" y="1323"/>
                    <a:pt x="734" y="1281"/>
                  </a:cubicBezTo>
                  <a:cubicBezTo>
                    <a:pt x="734" y="1180"/>
                    <a:pt x="710" y="1088"/>
                    <a:pt x="699" y="991"/>
                  </a:cubicBezTo>
                  <a:cubicBezTo>
                    <a:pt x="688" y="894"/>
                    <a:pt x="710" y="789"/>
                    <a:pt x="696" y="689"/>
                  </a:cubicBezTo>
                  <a:cubicBezTo>
                    <a:pt x="690" y="646"/>
                    <a:pt x="677" y="614"/>
                    <a:pt x="664" y="574"/>
                  </a:cubicBezTo>
                  <a:cubicBezTo>
                    <a:pt x="657" y="554"/>
                    <a:pt x="660" y="532"/>
                    <a:pt x="659" y="510"/>
                  </a:cubicBezTo>
                  <a:cubicBezTo>
                    <a:pt x="657" y="485"/>
                    <a:pt x="650" y="464"/>
                    <a:pt x="648" y="439"/>
                  </a:cubicBezTo>
                  <a:cubicBezTo>
                    <a:pt x="643" y="387"/>
                    <a:pt x="648" y="333"/>
                    <a:pt x="648" y="281"/>
                  </a:cubicBezTo>
                  <a:cubicBezTo>
                    <a:pt x="647" y="231"/>
                    <a:pt x="620" y="186"/>
                    <a:pt x="619" y="139"/>
                  </a:cubicBezTo>
                  <a:cubicBezTo>
                    <a:pt x="636" y="135"/>
                    <a:pt x="653" y="122"/>
                    <a:pt x="669" y="117"/>
                  </a:cubicBezTo>
                  <a:cubicBezTo>
                    <a:pt x="688" y="111"/>
                    <a:pt x="709" y="106"/>
                    <a:pt x="726" y="98"/>
                  </a:cubicBezTo>
                  <a:cubicBezTo>
                    <a:pt x="739" y="93"/>
                    <a:pt x="768" y="86"/>
                    <a:pt x="763" y="66"/>
                  </a:cubicBezTo>
                  <a:cubicBezTo>
                    <a:pt x="756" y="42"/>
                    <a:pt x="692" y="49"/>
                    <a:pt x="674" y="47"/>
                  </a:cubicBezTo>
                  <a:cubicBezTo>
                    <a:pt x="597" y="41"/>
                    <a:pt x="519" y="29"/>
                    <a:pt x="441" y="25"/>
                  </a:cubicBezTo>
                  <a:cubicBezTo>
                    <a:pt x="347" y="20"/>
                    <a:pt x="252" y="0"/>
                    <a:pt x="158" y="4"/>
                  </a:cubicBezTo>
                  <a:cubicBezTo>
                    <a:pt x="117" y="6"/>
                    <a:pt x="62" y="15"/>
                    <a:pt x="27" y="34"/>
                  </a:cubicBezTo>
                  <a:cubicBezTo>
                    <a:pt x="25" y="33"/>
                    <a:pt x="24" y="33"/>
                    <a:pt x="22" y="34"/>
                  </a:cubicBezTo>
                  <a:cubicBezTo>
                    <a:pt x="16" y="42"/>
                    <a:pt x="8" y="48"/>
                    <a:pt x="0" y="5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6" name="Freeform 353">
              <a:extLst>
                <a:ext uri="{FF2B5EF4-FFF2-40B4-BE49-F238E27FC236}">
                  <a16:creationId xmlns:a16="http://schemas.microsoft.com/office/drawing/2014/main" xmlns="" id="{0FCC0E62-2238-4D12-8DB5-AC6AE41B1000}"/>
                </a:ext>
              </a:extLst>
            </p:cNvPr>
            <p:cNvSpPr>
              <a:spLocks/>
            </p:cNvSpPr>
            <p:nvPr/>
          </p:nvSpPr>
          <p:spPr bwMode="gray">
            <a:xfrm flipH="1">
              <a:off x="2839138" y="4145043"/>
              <a:ext cx="265366" cy="165767"/>
            </a:xfrm>
            <a:custGeom>
              <a:avLst/>
              <a:gdLst/>
              <a:ahLst/>
              <a:cxnLst>
                <a:cxn ang="0">
                  <a:pos x="709" y="0"/>
                </a:cxn>
                <a:cxn ang="0">
                  <a:pos x="617" y="122"/>
                </a:cxn>
                <a:cxn ang="0">
                  <a:pos x="500" y="227"/>
                </a:cxn>
                <a:cxn ang="0">
                  <a:pos x="385" y="334"/>
                </a:cxn>
                <a:cxn ang="0">
                  <a:pos x="291" y="342"/>
                </a:cxn>
                <a:cxn ang="0">
                  <a:pos x="209" y="355"/>
                </a:cxn>
                <a:cxn ang="0">
                  <a:pos x="20" y="404"/>
                </a:cxn>
                <a:cxn ang="0">
                  <a:pos x="378" y="468"/>
                </a:cxn>
                <a:cxn ang="0">
                  <a:pos x="637" y="255"/>
                </a:cxn>
                <a:cxn ang="0">
                  <a:pos x="688" y="251"/>
                </a:cxn>
                <a:cxn ang="0">
                  <a:pos x="681" y="447"/>
                </a:cxn>
                <a:cxn ang="0">
                  <a:pos x="724" y="447"/>
                </a:cxn>
                <a:cxn ang="0">
                  <a:pos x="725" y="306"/>
                </a:cxn>
                <a:cxn ang="0">
                  <a:pos x="769" y="202"/>
                </a:cxn>
                <a:cxn ang="0">
                  <a:pos x="713" y="0"/>
                </a:cxn>
              </a:cxnLst>
              <a:rect l="0" t="0" r="r" b="b"/>
              <a:pathLst>
                <a:path w="813" h="508">
                  <a:moveTo>
                    <a:pt x="709" y="0"/>
                  </a:moveTo>
                  <a:cubicBezTo>
                    <a:pt x="668" y="32"/>
                    <a:pt x="651" y="82"/>
                    <a:pt x="617" y="122"/>
                  </a:cubicBezTo>
                  <a:cubicBezTo>
                    <a:pt x="584" y="162"/>
                    <a:pt x="543" y="196"/>
                    <a:pt x="500" y="227"/>
                  </a:cubicBezTo>
                  <a:cubicBezTo>
                    <a:pt x="459" y="258"/>
                    <a:pt x="435" y="311"/>
                    <a:pt x="385" y="334"/>
                  </a:cubicBezTo>
                  <a:cubicBezTo>
                    <a:pt x="359" y="346"/>
                    <a:pt x="320" y="345"/>
                    <a:pt x="291" y="342"/>
                  </a:cubicBezTo>
                  <a:cubicBezTo>
                    <a:pt x="254" y="338"/>
                    <a:pt x="244" y="339"/>
                    <a:pt x="209" y="355"/>
                  </a:cubicBezTo>
                  <a:cubicBezTo>
                    <a:pt x="150" y="381"/>
                    <a:pt x="75" y="374"/>
                    <a:pt x="20" y="404"/>
                  </a:cubicBezTo>
                  <a:cubicBezTo>
                    <a:pt x="0" y="508"/>
                    <a:pt x="327" y="481"/>
                    <a:pt x="378" y="468"/>
                  </a:cubicBezTo>
                  <a:cubicBezTo>
                    <a:pt x="492" y="437"/>
                    <a:pt x="525" y="301"/>
                    <a:pt x="637" y="255"/>
                  </a:cubicBezTo>
                  <a:cubicBezTo>
                    <a:pt x="651" y="249"/>
                    <a:pt x="673" y="248"/>
                    <a:pt x="688" y="251"/>
                  </a:cubicBezTo>
                  <a:cubicBezTo>
                    <a:pt x="708" y="319"/>
                    <a:pt x="673" y="380"/>
                    <a:pt x="681" y="447"/>
                  </a:cubicBezTo>
                  <a:cubicBezTo>
                    <a:pt x="695" y="448"/>
                    <a:pt x="710" y="448"/>
                    <a:pt x="724" y="447"/>
                  </a:cubicBezTo>
                  <a:cubicBezTo>
                    <a:pt x="727" y="400"/>
                    <a:pt x="723" y="353"/>
                    <a:pt x="725" y="306"/>
                  </a:cubicBezTo>
                  <a:cubicBezTo>
                    <a:pt x="727" y="256"/>
                    <a:pt x="745" y="240"/>
                    <a:pt x="769" y="202"/>
                  </a:cubicBezTo>
                  <a:cubicBezTo>
                    <a:pt x="813" y="134"/>
                    <a:pt x="780" y="45"/>
                    <a:pt x="713"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7" name="Freeform 354">
              <a:extLst>
                <a:ext uri="{FF2B5EF4-FFF2-40B4-BE49-F238E27FC236}">
                  <a16:creationId xmlns:a16="http://schemas.microsoft.com/office/drawing/2014/main" xmlns="" id="{07EEBF22-E5F2-4127-968B-95F07589737A}"/>
                </a:ext>
              </a:extLst>
            </p:cNvPr>
            <p:cNvSpPr>
              <a:spLocks/>
            </p:cNvSpPr>
            <p:nvPr/>
          </p:nvSpPr>
          <p:spPr bwMode="gray">
            <a:xfrm flipH="1">
              <a:off x="2644361" y="4137169"/>
              <a:ext cx="163143" cy="196849"/>
            </a:xfrm>
            <a:custGeom>
              <a:avLst/>
              <a:gdLst/>
              <a:ahLst/>
              <a:cxnLst>
                <a:cxn ang="0">
                  <a:pos x="138" y="363"/>
                </a:cxn>
                <a:cxn ang="0">
                  <a:pos x="279" y="407"/>
                </a:cxn>
                <a:cxn ang="0">
                  <a:pos x="378" y="330"/>
                </a:cxn>
                <a:cxn ang="0">
                  <a:pos x="412" y="13"/>
                </a:cxn>
                <a:cxn ang="0">
                  <a:pos x="484" y="230"/>
                </a:cxn>
                <a:cxn ang="0">
                  <a:pos x="448" y="326"/>
                </a:cxn>
                <a:cxn ang="0">
                  <a:pos x="443" y="459"/>
                </a:cxn>
                <a:cxn ang="0">
                  <a:pos x="412" y="459"/>
                </a:cxn>
                <a:cxn ang="0">
                  <a:pos x="391" y="362"/>
                </a:cxn>
                <a:cxn ang="0">
                  <a:pos x="368" y="500"/>
                </a:cxn>
                <a:cxn ang="0">
                  <a:pos x="271" y="569"/>
                </a:cxn>
                <a:cxn ang="0">
                  <a:pos x="0" y="528"/>
                </a:cxn>
                <a:cxn ang="0">
                  <a:pos x="137" y="355"/>
                </a:cxn>
                <a:cxn ang="0">
                  <a:pos x="138" y="367"/>
                </a:cxn>
              </a:cxnLst>
              <a:rect l="0" t="0" r="r" b="b"/>
              <a:pathLst>
                <a:path w="500" h="603">
                  <a:moveTo>
                    <a:pt x="138" y="363"/>
                  </a:moveTo>
                  <a:cubicBezTo>
                    <a:pt x="149" y="408"/>
                    <a:pt x="238" y="416"/>
                    <a:pt x="279" y="407"/>
                  </a:cubicBezTo>
                  <a:cubicBezTo>
                    <a:pt x="318" y="399"/>
                    <a:pt x="359" y="361"/>
                    <a:pt x="378" y="330"/>
                  </a:cubicBezTo>
                  <a:cubicBezTo>
                    <a:pt x="434" y="240"/>
                    <a:pt x="404" y="115"/>
                    <a:pt x="412" y="13"/>
                  </a:cubicBezTo>
                  <a:cubicBezTo>
                    <a:pt x="469" y="0"/>
                    <a:pt x="500" y="193"/>
                    <a:pt x="484" y="230"/>
                  </a:cubicBezTo>
                  <a:cubicBezTo>
                    <a:pt x="468" y="267"/>
                    <a:pt x="448" y="276"/>
                    <a:pt x="448" y="326"/>
                  </a:cubicBezTo>
                  <a:cubicBezTo>
                    <a:pt x="448" y="372"/>
                    <a:pt x="446" y="414"/>
                    <a:pt x="443" y="459"/>
                  </a:cubicBezTo>
                  <a:cubicBezTo>
                    <a:pt x="436" y="461"/>
                    <a:pt x="420" y="461"/>
                    <a:pt x="412" y="459"/>
                  </a:cubicBezTo>
                  <a:cubicBezTo>
                    <a:pt x="411" y="429"/>
                    <a:pt x="414" y="381"/>
                    <a:pt x="391" y="362"/>
                  </a:cubicBezTo>
                  <a:cubicBezTo>
                    <a:pt x="364" y="398"/>
                    <a:pt x="397" y="460"/>
                    <a:pt x="368" y="500"/>
                  </a:cubicBezTo>
                  <a:cubicBezTo>
                    <a:pt x="345" y="532"/>
                    <a:pt x="310" y="557"/>
                    <a:pt x="271" y="569"/>
                  </a:cubicBezTo>
                  <a:cubicBezTo>
                    <a:pt x="209" y="589"/>
                    <a:pt x="32" y="603"/>
                    <a:pt x="0" y="528"/>
                  </a:cubicBezTo>
                  <a:cubicBezTo>
                    <a:pt x="58" y="489"/>
                    <a:pt x="78" y="400"/>
                    <a:pt x="137" y="355"/>
                  </a:cubicBezTo>
                  <a:cubicBezTo>
                    <a:pt x="138" y="359"/>
                    <a:pt x="137" y="363"/>
                    <a:pt x="138" y="3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8" name="Freeform 355">
              <a:extLst>
                <a:ext uri="{FF2B5EF4-FFF2-40B4-BE49-F238E27FC236}">
                  <a16:creationId xmlns:a16="http://schemas.microsoft.com/office/drawing/2014/main" xmlns="" id="{A4AB3DBC-C9B7-439A-BAFD-1EF1B267BE7F}"/>
                </a:ext>
              </a:extLst>
            </p:cNvPr>
            <p:cNvSpPr>
              <a:spLocks/>
            </p:cNvSpPr>
            <p:nvPr/>
          </p:nvSpPr>
          <p:spPr bwMode="gray">
            <a:xfrm flipH="1">
              <a:off x="3002695" y="4274894"/>
              <a:ext cx="36193" cy="11189"/>
            </a:xfrm>
            <a:custGeom>
              <a:avLst/>
              <a:gdLst/>
              <a:ahLst/>
              <a:cxnLst>
                <a:cxn ang="0">
                  <a:pos x="6" y="27"/>
                </a:cxn>
                <a:cxn ang="0">
                  <a:pos x="104" y="4"/>
                </a:cxn>
                <a:cxn ang="0">
                  <a:pos x="52" y="17"/>
                </a:cxn>
                <a:cxn ang="0">
                  <a:pos x="0" y="29"/>
                </a:cxn>
                <a:cxn ang="0">
                  <a:pos x="12" y="27"/>
                </a:cxn>
              </a:cxnLst>
              <a:rect l="0" t="0" r="r" b="b"/>
              <a:pathLst>
                <a:path w="111" h="34">
                  <a:moveTo>
                    <a:pt x="6" y="27"/>
                  </a:moveTo>
                  <a:cubicBezTo>
                    <a:pt x="23" y="30"/>
                    <a:pt x="111" y="34"/>
                    <a:pt x="104" y="4"/>
                  </a:cubicBezTo>
                  <a:cubicBezTo>
                    <a:pt x="86" y="0"/>
                    <a:pt x="70" y="15"/>
                    <a:pt x="52" y="17"/>
                  </a:cubicBezTo>
                  <a:cubicBezTo>
                    <a:pt x="38" y="19"/>
                    <a:pt x="1" y="8"/>
                    <a:pt x="0" y="29"/>
                  </a:cubicBezTo>
                  <a:cubicBezTo>
                    <a:pt x="4" y="29"/>
                    <a:pt x="8" y="29"/>
                    <a:pt x="12" y="2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39" name="Freeform 356">
              <a:extLst>
                <a:ext uri="{FF2B5EF4-FFF2-40B4-BE49-F238E27FC236}">
                  <a16:creationId xmlns:a16="http://schemas.microsoft.com/office/drawing/2014/main" xmlns="" id="{84EC541A-A321-49EA-983F-5C4AE1391DA9}"/>
                </a:ext>
              </a:extLst>
            </p:cNvPr>
            <p:cNvSpPr>
              <a:spLocks/>
            </p:cNvSpPr>
            <p:nvPr/>
          </p:nvSpPr>
          <p:spPr bwMode="gray">
            <a:xfrm flipH="1">
              <a:off x="2723653" y="4276828"/>
              <a:ext cx="60643" cy="24174"/>
            </a:xfrm>
            <a:custGeom>
              <a:avLst/>
              <a:gdLst/>
              <a:ahLst/>
              <a:cxnLst>
                <a:cxn ang="0">
                  <a:pos x="65" y="3"/>
                </a:cxn>
                <a:cxn ang="0">
                  <a:pos x="175" y="18"/>
                </a:cxn>
                <a:cxn ang="0">
                  <a:pos x="109" y="29"/>
                </a:cxn>
                <a:cxn ang="0">
                  <a:pos x="66" y="27"/>
                </a:cxn>
                <a:cxn ang="0">
                  <a:pos x="56" y="40"/>
                </a:cxn>
                <a:cxn ang="0">
                  <a:pos x="71" y="51"/>
                </a:cxn>
                <a:cxn ang="0">
                  <a:pos x="13" y="45"/>
                </a:cxn>
                <a:cxn ang="0">
                  <a:pos x="48" y="33"/>
                </a:cxn>
                <a:cxn ang="0">
                  <a:pos x="63" y="5"/>
                </a:cxn>
              </a:cxnLst>
              <a:rect l="0" t="0" r="r" b="b"/>
              <a:pathLst>
                <a:path w="186" h="74">
                  <a:moveTo>
                    <a:pt x="65" y="3"/>
                  </a:moveTo>
                  <a:cubicBezTo>
                    <a:pt x="100" y="17"/>
                    <a:pt x="139" y="6"/>
                    <a:pt x="175" y="18"/>
                  </a:cubicBezTo>
                  <a:cubicBezTo>
                    <a:pt x="186" y="54"/>
                    <a:pt x="122" y="32"/>
                    <a:pt x="109" y="29"/>
                  </a:cubicBezTo>
                  <a:cubicBezTo>
                    <a:pt x="100" y="28"/>
                    <a:pt x="74" y="24"/>
                    <a:pt x="66" y="27"/>
                  </a:cubicBezTo>
                  <a:cubicBezTo>
                    <a:pt x="61" y="30"/>
                    <a:pt x="57" y="33"/>
                    <a:pt x="56" y="40"/>
                  </a:cubicBezTo>
                  <a:cubicBezTo>
                    <a:pt x="56" y="55"/>
                    <a:pt x="68" y="43"/>
                    <a:pt x="71" y="51"/>
                  </a:cubicBezTo>
                  <a:cubicBezTo>
                    <a:pt x="79" y="74"/>
                    <a:pt x="0" y="67"/>
                    <a:pt x="13" y="45"/>
                  </a:cubicBezTo>
                  <a:cubicBezTo>
                    <a:pt x="20" y="34"/>
                    <a:pt x="42" y="42"/>
                    <a:pt x="48" y="33"/>
                  </a:cubicBezTo>
                  <a:cubicBezTo>
                    <a:pt x="54" y="24"/>
                    <a:pt x="36" y="0"/>
                    <a:pt x="63" y="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0" name="Freeform 357">
              <a:extLst>
                <a:ext uri="{FF2B5EF4-FFF2-40B4-BE49-F238E27FC236}">
                  <a16:creationId xmlns:a16="http://schemas.microsoft.com/office/drawing/2014/main" xmlns="" id="{37EB12BF-4FB1-4C67-9161-E8BF16B0046C}"/>
                </a:ext>
              </a:extLst>
            </p:cNvPr>
            <p:cNvSpPr>
              <a:spLocks/>
            </p:cNvSpPr>
            <p:nvPr/>
          </p:nvSpPr>
          <p:spPr bwMode="gray">
            <a:xfrm flipH="1">
              <a:off x="2669226" y="2526602"/>
              <a:ext cx="211768" cy="249894"/>
            </a:xfrm>
            <a:custGeom>
              <a:avLst/>
              <a:gdLst/>
              <a:ahLst/>
              <a:cxnLst>
                <a:cxn ang="0">
                  <a:pos x="268" y="11"/>
                </a:cxn>
                <a:cxn ang="0">
                  <a:pos x="21" y="226"/>
                </a:cxn>
                <a:cxn ang="0">
                  <a:pos x="109" y="600"/>
                </a:cxn>
                <a:cxn ang="0">
                  <a:pos x="453" y="496"/>
                </a:cxn>
                <a:cxn ang="0">
                  <a:pos x="450" y="328"/>
                </a:cxn>
                <a:cxn ang="0">
                  <a:pos x="258" y="0"/>
                </a:cxn>
              </a:cxnLst>
              <a:rect l="0" t="0" r="r" b="b"/>
              <a:pathLst>
                <a:path w="649" h="766">
                  <a:moveTo>
                    <a:pt x="268" y="11"/>
                  </a:moveTo>
                  <a:cubicBezTo>
                    <a:pt x="149" y="3"/>
                    <a:pt x="36" y="118"/>
                    <a:pt x="21" y="226"/>
                  </a:cubicBezTo>
                  <a:cubicBezTo>
                    <a:pt x="0" y="370"/>
                    <a:pt x="106" y="473"/>
                    <a:pt x="109" y="600"/>
                  </a:cubicBezTo>
                  <a:cubicBezTo>
                    <a:pt x="189" y="766"/>
                    <a:pt x="395" y="606"/>
                    <a:pt x="453" y="496"/>
                  </a:cubicBezTo>
                  <a:cubicBezTo>
                    <a:pt x="556" y="490"/>
                    <a:pt x="562" y="282"/>
                    <a:pt x="450" y="328"/>
                  </a:cubicBezTo>
                  <a:cubicBezTo>
                    <a:pt x="649" y="193"/>
                    <a:pt x="404" y="8"/>
                    <a:pt x="258"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1" name="Freeform 358">
              <a:extLst>
                <a:ext uri="{FF2B5EF4-FFF2-40B4-BE49-F238E27FC236}">
                  <a16:creationId xmlns:a16="http://schemas.microsoft.com/office/drawing/2014/main" xmlns="" id="{0651572E-8A5B-47A8-9CFB-558F91A5AD4B}"/>
                </a:ext>
              </a:extLst>
            </p:cNvPr>
            <p:cNvSpPr>
              <a:spLocks/>
            </p:cNvSpPr>
            <p:nvPr/>
          </p:nvSpPr>
          <p:spPr bwMode="gray">
            <a:xfrm flipH="1">
              <a:off x="2640078" y="2492896"/>
              <a:ext cx="255835" cy="373391"/>
            </a:xfrm>
            <a:custGeom>
              <a:avLst/>
              <a:gdLst/>
              <a:ahLst/>
              <a:cxnLst>
                <a:cxn ang="0">
                  <a:pos x="348" y="108"/>
                </a:cxn>
                <a:cxn ang="0">
                  <a:pos x="222" y="204"/>
                </a:cxn>
                <a:cxn ang="0">
                  <a:pos x="123" y="354"/>
                </a:cxn>
                <a:cxn ang="0">
                  <a:pos x="227" y="721"/>
                </a:cxn>
                <a:cxn ang="0">
                  <a:pos x="292" y="859"/>
                </a:cxn>
                <a:cxn ang="0">
                  <a:pos x="280" y="1008"/>
                </a:cxn>
                <a:cxn ang="0">
                  <a:pos x="191" y="867"/>
                </a:cxn>
                <a:cxn ang="0">
                  <a:pos x="175" y="1083"/>
                </a:cxn>
                <a:cxn ang="0">
                  <a:pos x="171" y="1021"/>
                </a:cxn>
                <a:cxn ang="0">
                  <a:pos x="112" y="1080"/>
                </a:cxn>
                <a:cxn ang="0">
                  <a:pos x="126" y="987"/>
                </a:cxn>
                <a:cxn ang="0">
                  <a:pos x="87" y="899"/>
                </a:cxn>
                <a:cxn ang="0">
                  <a:pos x="78" y="798"/>
                </a:cxn>
                <a:cxn ang="0">
                  <a:pos x="57" y="706"/>
                </a:cxn>
                <a:cxn ang="0">
                  <a:pos x="9" y="524"/>
                </a:cxn>
                <a:cxn ang="0">
                  <a:pos x="30" y="431"/>
                </a:cxn>
                <a:cxn ang="0">
                  <a:pos x="5" y="330"/>
                </a:cxn>
                <a:cxn ang="0">
                  <a:pos x="146" y="96"/>
                </a:cxn>
                <a:cxn ang="0">
                  <a:pos x="384" y="83"/>
                </a:cxn>
                <a:cxn ang="0">
                  <a:pos x="408" y="57"/>
                </a:cxn>
                <a:cxn ang="0">
                  <a:pos x="401" y="88"/>
                </a:cxn>
                <a:cxn ang="0">
                  <a:pos x="439" y="76"/>
                </a:cxn>
                <a:cxn ang="0">
                  <a:pos x="433" y="96"/>
                </a:cxn>
                <a:cxn ang="0">
                  <a:pos x="573" y="201"/>
                </a:cxn>
                <a:cxn ang="0">
                  <a:pos x="690" y="358"/>
                </a:cxn>
                <a:cxn ang="0">
                  <a:pos x="754" y="556"/>
                </a:cxn>
                <a:cxn ang="0">
                  <a:pos x="762" y="781"/>
                </a:cxn>
                <a:cxn ang="0">
                  <a:pos x="682" y="990"/>
                </a:cxn>
                <a:cxn ang="0">
                  <a:pos x="602" y="1065"/>
                </a:cxn>
                <a:cxn ang="0">
                  <a:pos x="518" y="1144"/>
                </a:cxn>
                <a:cxn ang="0">
                  <a:pos x="517" y="1101"/>
                </a:cxn>
                <a:cxn ang="0">
                  <a:pos x="498" y="1108"/>
                </a:cxn>
                <a:cxn ang="0">
                  <a:pos x="505" y="1044"/>
                </a:cxn>
                <a:cxn ang="0">
                  <a:pos x="481" y="1058"/>
                </a:cxn>
                <a:cxn ang="0">
                  <a:pos x="489" y="956"/>
                </a:cxn>
                <a:cxn ang="0">
                  <a:pos x="462" y="967"/>
                </a:cxn>
                <a:cxn ang="0">
                  <a:pos x="470" y="863"/>
                </a:cxn>
                <a:cxn ang="0">
                  <a:pos x="509" y="794"/>
                </a:cxn>
                <a:cxn ang="0">
                  <a:pos x="510" y="601"/>
                </a:cxn>
                <a:cxn ang="0">
                  <a:pos x="563" y="444"/>
                </a:cxn>
                <a:cxn ang="0">
                  <a:pos x="466" y="439"/>
                </a:cxn>
                <a:cxn ang="0">
                  <a:pos x="409" y="253"/>
                </a:cxn>
                <a:cxn ang="0">
                  <a:pos x="351" y="113"/>
                </a:cxn>
                <a:cxn ang="0">
                  <a:pos x="340" y="112"/>
                </a:cxn>
              </a:cxnLst>
              <a:rect l="0" t="0" r="r" b="b"/>
              <a:pathLst>
                <a:path w="784" h="1144">
                  <a:moveTo>
                    <a:pt x="348" y="108"/>
                  </a:moveTo>
                  <a:cubicBezTo>
                    <a:pt x="281" y="115"/>
                    <a:pt x="264" y="161"/>
                    <a:pt x="222" y="204"/>
                  </a:cubicBezTo>
                  <a:cubicBezTo>
                    <a:pt x="175" y="253"/>
                    <a:pt x="144" y="293"/>
                    <a:pt x="123" y="354"/>
                  </a:cubicBezTo>
                  <a:cubicBezTo>
                    <a:pt x="77" y="485"/>
                    <a:pt x="125" y="621"/>
                    <a:pt x="227" y="721"/>
                  </a:cubicBezTo>
                  <a:cubicBezTo>
                    <a:pt x="268" y="761"/>
                    <a:pt x="272" y="802"/>
                    <a:pt x="292" y="859"/>
                  </a:cubicBezTo>
                  <a:cubicBezTo>
                    <a:pt x="308" y="906"/>
                    <a:pt x="317" y="974"/>
                    <a:pt x="280" y="1008"/>
                  </a:cubicBezTo>
                  <a:cubicBezTo>
                    <a:pt x="240" y="985"/>
                    <a:pt x="257" y="868"/>
                    <a:pt x="191" y="867"/>
                  </a:cubicBezTo>
                  <a:cubicBezTo>
                    <a:pt x="187" y="952"/>
                    <a:pt x="256" y="1012"/>
                    <a:pt x="175" y="1083"/>
                  </a:cubicBezTo>
                  <a:cubicBezTo>
                    <a:pt x="175" y="1060"/>
                    <a:pt x="194" y="1029"/>
                    <a:pt x="171" y="1021"/>
                  </a:cubicBezTo>
                  <a:cubicBezTo>
                    <a:pt x="174" y="1056"/>
                    <a:pt x="143" y="1072"/>
                    <a:pt x="112" y="1080"/>
                  </a:cubicBezTo>
                  <a:cubicBezTo>
                    <a:pt x="126" y="1053"/>
                    <a:pt x="131" y="1019"/>
                    <a:pt x="126" y="987"/>
                  </a:cubicBezTo>
                  <a:cubicBezTo>
                    <a:pt x="121" y="952"/>
                    <a:pt x="99" y="932"/>
                    <a:pt x="87" y="899"/>
                  </a:cubicBezTo>
                  <a:cubicBezTo>
                    <a:pt x="75" y="866"/>
                    <a:pt x="78" y="833"/>
                    <a:pt x="78" y="798"/>
                  </a:cubicBezTo>
                  <a:cubicBezTo>
                    <a:pt x="78" y="758"/>
                    <a:pt x="69" y="741"/>
                    <a:pt x="57" y="706"/>
                  </a:cubicBezTo>
                  <a:cubicBezTo>
                    <a:pt x="37" y="653"/>
                    <a:pt x="0" y="584"/>
                    <a:pt x="9" y="524"/>
                  </a:cubicBezTo>
                  <a:cubicBezTo>
                    <a:pt x="14" y="492"/>
                    <a:pt x="32" y="465"/>
                    <a:pt x="30" y="431"/>
                  </a:cubicBezTo>
                  <a:cubicBezTo>
                    <a:pt x="27" y="395"/>
                    <a:pt x="7" y="367"/>
                    <a:pt x="5" y="330"/>
                  </a:cubicBezTo>
                  <a:cubicBezTo>
                    <a:pt x="1" y="237"/>
                    <a:pt x="76" y="148"/>
                    <a:pt x="146" y="96"/>
                  </a:cubicBezTo>
                  <a:cubicBezTo>
                    <a:pt x="208" y="50"/>
                    <a:pt x="334" y="0"/>
                    <a:pt x="384" y="83"/>
                  </a:cubicBezTo>
                  <a:cubicBezTo>
                    <a:pt x="392" y="73"/>
                    <a:pt x="399" y="65"/>
                    <a:pt x="408" y="57"/>
                  </a:cubicBezTo>
                  <a:cubicBezTo>
                    <a:pt x="399" y="66"/>
                    <a:pt x="401" y="73"/>
                    <a:pt x="401" y="88"/>
                  </a:cubicBezTo>
                  <a:cubicBezTo>
                    <a:pt x="412" y="82"/>
                    <a:pt x="425" y="78"/>
                    <a:pt x="439" y="76"/>
                  </a:cubicBezTo>
                  <a:cubicBezTo>
                    <a:pt x="434" y="83"/>
                    <a:pt x="436" y="89"/>
                    <a:pt x="433" y="96"/>
                  </a:cubicBezTo>
                  <a:cubicBezTo>
                    <a:pt x="520" y="100"/>
                    <a:pt x="526" y="133"/>
                    <a:pt x="573" y="201"/>
                  </a:cubicBezTo>
                  <a:cubicBezTo>
                    <a:pt x="609" y="254"/>
                    <a:pt x="656" y="303"/>
                    <a:pt x="690" y="358"/>
                  </a:cubicBezTo>
                  <a:cubicBezTo>
                    <a:pt x="725" y="417"/>
                    <a:pt x="739" y="491"/>
                    <a:pt x="754" y="556"/>
                  </a:cubicBezTo>
                  <a:cubicBezTo>
                    <a:pt x="773" y="632"/>
                    <a:pt x="784" y="705"/>
                    <a:pt x="762" y="781"/>
                  </a:cubicBezTo>
                  <a:cubicBezTo>
                    <a:pt x="744" y="845"/>
                    <a:pt x="722" y="934"/>
                    <a:pt x="682" y="990"/>
                  </a:cubicBezTo>
                  <a:cubicBezTo>
                    <a:pt x="659" y="1022"/>
                    <a:pt x="634" y="1045"/>
                    <a:pt x="602" y="1065"/>
                  </a:cubicBezTo>
                  <a:cubicBezTo>
                    <a:pt x="564" y="1089"/>
                    <a:pt x="546" y="1116"/>
                    <a:pt x="518" y="1144"/>
                  </a:cubicBezTo>
                  <a:cubicBezTo>
                    <a:pt x="517" y="1130"/>
                    <a:pt x="518" y="1115"/>
                    <a:pt x="517" y="1101"/>
                  </a:cubicBezTo>
                  <a:cubicBezTo>
                    <a:pt x="513" y="1103"/>
                    <a:pt x="503" y="1104"/>
                    <a:pt x="498" y="1108"/>
                  </a:cubicBezTo>
                  <a:cubicBezTo>
                    <a:pt x="494" y="1086"/>
                    <a:pt x="501" y="1064"/>
                    <a:pt x="505" y="1044"/>
                  </a:cubicBezTo>
                  <a:cubicBezTo>
                    <a:pt x="499" y="1049"/>
                    <a:pt x="487" y="1053"/>
                    <a:pt x="481" y="1058"/>
                  </a:cubicBezTo>
                  <a:cubicBezTo>
                    <a:pt x="482" y="1024"/>
                    <a:pt x="477" y="987"/>
                    <a:pt x="489" y="956"/>
                  </a:cubicBezTo>
                  <a:cubicBezTo>
                    <a:pt x="481" y="963"/>
                    <a:pt x="470" y="963"/>
                    <a:pt x="462" y="967"/>
                  </a:cubicBezTo>
                  <a:cubicBezTo>
                    <a:pt x="460" y="931"/>
                    <a:pt x="458" y="895"/>
                    <a:pt x="470" y="863"/>
                  </a:cubicBezTo>
                  <a:cubicBezTo>
                    <a:pt x="479" y="839"/>
                    <a:pt x="502" y="819"/>
                    <a:pt x="509" y="794"/>
                  </a:cubicBezTo>
                  <a:cubicBezTo>
                    <a:pt x="525" y="740"/>
                    <a:pt x="504" y="660"/>
                    <a:pt x="510" y="601"/>
                  </a:cubicBezTo>
                  <a:cubicBezTo>
                    <a:pt x="551" y="591"/>
                    <a:pt x="603" y="512"/>
                    <a:pt x="563" y="444"/>
                  </a:cubicBezTo>
                  <a:cubicBezTo>
                    <a:pt x="536" y="397"/>
                    <a:pt x="501" y="484"/>
                    <a:pt x="466" y="439"/>
                  </a:cubicBezTo>
                  <a:cubicBezTo>
                    <a:pt x="432" y="394"/>
                    <a:pt x="408" y="309"/>
                    <a:pt x="409" y="253"/>
                  </a:cubicBezTo>
                  <a:cubicBezTo>
                    <a:pt x="409" y="185"/>
                    <a:pt x="382" y="167"/>
                    <a:pt x="351" y="113"/>
                  </a:cubicBezTo>
                  <a:cubicBezTo>
                    <a:pt x="347" y="112"/>
                    <a:pt x="344" y="113"/>
                    <a:pt x="340" y="11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2" name="Freeform 359">
              <a:extLst>
                <a:ext uri="{FF2B5EF4-FFF2-40B4-BE49-F238E27FC236}">
                  <a16:creationId xmlns:a16="http://schemas.microsoft.com/office/drawing/2014/main" xmlns="" id="{7CF791DC-E409-44DF-A299-7ACE4AD6B042}"/>
                </a:ext>
              </a:extLst>
            </p:cNvPr>
            <p:cNvSpPr>
              <a:spLocks/>
            </p:cNvSpPr>
            <p:nvPr/>
          </p:nvSpPr>
          <p:spPr bwMode="gray">
            <a:xfrm flipH="1">
              <a:off x="2689671" y="2620537"/>
              <a:ext cx="34259" cy="101118"/>
            </a:xfrm>
            <a:custGeom>
              <a:avLst/>
              <a:gdLst/>
              <a:ahLst/>
              <a:cxnLst>
                <a:cxn ang="0">
                  <a:pos x="41" y="53"/>
                </a:cxn>
                <a:cxn ang="0">
                  <a:pos x="58" y="182"/>
                </a:cxn>
                <a:cxn ang="0">
                  <a:pos x="16" y="233"/>
                </a:cxn>
                <a:cxn ang="0">
                  <a:pos x="21" y="310"/>
                </a:cxn>
                <a:cxn ang="0">
                  <a:pos x="105" y="147"/>
                </a:cxn>
                <a:cxn ang="0">
                  <a:pos x="0" y="0"/>
                </a:cxn>
              </a:cxnLst>
              <a:rect l="0" t="0" r="r" b="b"/>
              <a:pathLst>
                <a:path w="105" h="310">
                  <a:moveTo>
                    <a:pt x="41" y="53"/>
                  </a:moveTo>
                  <a:cubicBezTo>
                    <a:pt x="58" y="67"/>
                    <a:pt x="88" y="145"/>
                    <a:pt x="58" y="182"/>
                  </a:cubicBezTo>
                  <a:cubicBezTo>
                    <a:pt x="44" y="199"/>
                    <a:pt x="24" y="208"/>
                    <a:pt x="16" y="233"/>
                  </a:cubicBezTo>
                  <a:cubicBezTo>
                    <a:pt x="8" y="257"/>
                    <a:pt x="12" y="289"/>
                    <a:pt x="21" y="310"/>
                  </a:cubicBezTo>
                  <a:cubicBezTo>
                    <a:pt x="22" y="237"/>
                    <a:pt x="105" y="226"/>
                    <a:pt x="105" y="147"/>
                  </a:cubicBezTo>
                  <a:cubicBezTo>
                    <a:pt x="104" y="66"/>
                    <a:pt x="39" y="58"/>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3" name="Freeform 360">
              <a:extLst>
                <a:ext uri="{FF2B5EF4-FFF2-40B4-BE49-F238E27FC236}">
                  <a16:creationId xmlns:a16="http://schemas.microsoft.com/office/drawing/2014/main" xmlns="" id="{6D2A7491-A718-4EED-97AF-593DF532350F}"/>
                </a:ext>
              </a:extLst>
            </p:cNvPr>
            <p:cNvSpPr>
              <a:spLocks/>
            </p:cNvSpPr>
            <p:nvPr/>
          </p:nvSpPr>
          <p:spPr bwMode="gray">
            <a:xfrm flipH="1">
              <a:off x="2702103" y="2634213"/>
              <a:ext cx="192152" cy="388724"/>
            </a:xfrm>
            <a:custGeom>
              <a:avLst/>
              <a:gdLst/>
              <a:ahLst/>
              <a:cxnLst>
                <a:cxn ang="0">
                  <a:pos x="213" y="229"/>
                </a:cxn>
                <a:cxn ang="0">
                  <a:pos x="206" y="543"/>
                </a:cxn>
                <a:cxn ang="0">
                  <a:pos x="0" y="863"/>
                </a:cxn>
                <a:cxn ang="0">
                  <a:pos x="546" y="431"/>
                </a:cxn>
                <a:cxn ang="0">
                  <a:pos x="556" y="356"/>
                </a:cxn>
                <a:cxn ang="0">
                  <a:pos x="543" y="225"/>
                </a:cxn>
                <a:cxn ang="0">
                  <a:pos x="461" y="99"/>
                </a:cxn>
                <a:cxn ang="0">
                  <a:pos x="213" y="229"/>
                </a:cxn>
              </a:cxnLst>
              <a:rect l="0" t="0" r="r" b="b"/>
              <a:pathLst>
                <a:path w="589" h="1191">
                  <a:moveTo>
                    <a:pt x="213" y="229"/>
                  </a:moveTo>
                  <a:cubicBezTo>
                    <a:pt x="231" y="335"/>
                    <a:pt x="269" y="460"/>
                    <a:pt x="206" y="543"/>
                  </a:cubicBezTo>
                  <a:cubicBezTo>
                    <a:pt x="127" y="579"/>
                    <a:pt x="203" y="616"/>
                    <a:pt x="0" y="863"/>
                  </a:cubicBezTo>
                  <a:cubicBezTo>
                    <a:pt x="316" y="1191"/>
                    <a:pt x="589" y="580"/>
                    <a:pt x="546" y="431"/>
                  </a:cubicBezTo>
                  <a:cubicBezTo>
                    <a:pt x="541" y="410"/>
                    <a:pt x="566" y="382"/>
                    <a:pt x="556" y="356"/>
                  </a:cubicBezTo>
                  <a:cubicBezTo>
                    <a:pt x="546" y="329"/>
                    <a:pt x="546" y="253"/>
                    <a:pt x="543" y="225"/>
                  </a:cubicBezTo>
                  <a:cubicBezTo>
                    <a:pt x="540" y="190"/>
                    <a:pt x="483" y="124"/>
                    <a:pt x="461" y="99"/>
                  </a:cubicBezTo>
                  <a:cubicBezTo>
                    <a:pt x="369" y="0"/>
                    <a:pt x="255" y="157"/>
                    <a:pt x="213" y="22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4" name="Freeform 361">
              <a:extLst>
                <a:ext uri="{FF2B5EF4-FFF2-40B4-BE49-F238E27FC236}">
                  <a16:creationId xmlns:a16="http://schemas.microsoft.com/office/drawing/2014/main" xmlns="" id="{43E95F46-6E5D-4DA7-B797-2A5B81964908}"/>
                </a:ext>
              </a:extLst>
            </p:cNvPr>
            <p:cNvSpPr>
              <a:spLocks/>
            </p:cNvSpPr>
            <p:nvPr/>
          </p:nvSpPr>
          <p:spPr bwMode="gray">
            <a:xfrm flipH="1">
              <a:off x="2719094" y="2685739"/>
              <a:ext cx="106368" cy="74457"/>
            </a:xfrm>
            <a:custGeom>
              <a:avLst/>
              <a:gdLst/>
              <a:ahLst/>
              <a:cxnLst>
                <a:cxn ang="0">
                  <a:pos x="66" y="203"/>
                </a:cxn>
                <a:cxn ang="0">
                  <a:pos x="186" y="196"/>
                </a:cxn>
                <a:cxn ang="0">
                  <a:pos x="323" y="39"/>
                </a:cxn>
                <a:cxn ang="0">
                  <a:pos x="303" y="0"/>
                </a:cxn>
                <a:cxn ang="0">
                  <a:pos x="177" y="74"/>
                </a:cxn>
                <a:cxn ang="0">
                  <a:pos x="64" y="90"/>
                </a:cxn>
                <a:cxn ang="0">
                  <a:pos x="0" y="116"/>
                </a:cxn>
              </a:cxnLst>
              <a:rect l="0" t="0" r="r" b="b"/>
              <a:pathLst>
                <a:path w="326" h="228">
                  <a:moveTo>
                    <a:pt x="66" y="203"/>
                  </a:moveTo>
                  <a:cubicBezTo>
                    <a:pt x="107" y="228"/>
                    <a:pt x="148" y="208"/>
                    <a:pt x="186" y="196"/>
                  </a:cubicBezTo>
                  <a:cubicBezTo>
                    <a:pt x="272" y="167"/>
                    <a:pt x="295" y="119"/>
                    <a:pt x="323" y="39"/>
                  </a:cubicBezTo>
                  <a:cubicBezTo>
                    <a:pt x="314" y="26"/>
                    <a:pt x="326" y="5"/>
                    <a:pt x="303" y="0"/>
                  </a:cubicBezTo>
                  <a:cubicBezTo>
                    <a:pt x="298" y="45"/>
                    <a:pt x="215" y="68"/>
                    <a:pt x="177" y="74"/>
                  </a:cubicBezTo>
                  <a:cubicBezTo>
                    <a:pt x="140" y="79"/>
                    <a:pt x="100" y="78"/>
                    <a:pt x="64" y="90"/>
                  </a:cubicBezTo>
                  <a:cubicBezTo>
                    <a:pt x="40" y="98"/>
                    <a:pt x="28" y="114"/>
                    <a:pt x="0" y="11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5" name="Freeform 362">
              <a:extLst>
                <a:ext uri="{FF2B5EF4-FFF2-40B4-BE49-F238E27FC236}">
                  <a16:creationId xmlns:a16="http://schemas.microsoft.com/office/drawing/2014/main" xmlns="" id="{1FE49E82-0F8F-4DE1-9250-127084B9FAF3}"/>
                </a:ext>
              </a:extLst>
            </p:cNvPr>
            <p:cNvSpPr>
              <a:spLocks/>
            </p:cNvSpPr>
            <p:nvPr/>
          </p:nvSpPr>
          <p:spPr bwMode="gray">
            <a:xfrm flipH="1">
              <a:off x="2720752" y="2684219"/>
              <a:ext cx="105677" cy="92001"/>
            </a:xfrm>
            <a:custGeom>
              <a:avLst/>
              <a:gdLst/>
              <a:ahLst/>
              <a:cxnLst>
                <a:cxn ang="0">
                  <a:pos x="0" y="119"/>
                </a:cxn>
                <a:cxn ang="0">
                  <a:pos x="324" y="0"/>
                </a:cxn>
              </a:cxnLst>
              <a:rect l="0" t="0" r="r" b="b"/>
              <a:pathLst>
                <a:path w="324" h="282">
                  <a:moveTo>
                    <a:pt x="0" y="119"/>
                  </a:moveTo>
                  <a:cubicBezTo>
                    <a:pt x="104" y="282"/>
                    <a:pt x="266" y="109"/>
                    <a:pt x="324"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6" name="Freeform 363">
              <a:extLst>
                <a:ext uri="{FF2B5EF4-FFF2-40B4-BE49-F238E27FC236}">
                  <a16:creationId xmlns:a16="http://schemas.microsoft.com/office/drawing/2014/main" xmlns="" id="{725A7FEA-7079-4D40-99FA-D9378AFE157C}"/>
                </a:ext>
              </a:extLst>
            </p:cNvPr>
            <p:cNvSpPr>
              <a:spLocks/>
            </p:cNvSpPr>
            <p:nvPr/>
          </p:nvSpPr>
          <p:spPr bwMode="gray">
            <a:xfrm flipH="1">
              <a:off x="2908069" y="3358339"/>
              <a:ext cx="25694" cy="52217"/>
            </a:xfrm>
            <a:custGeom>
              <a:avLst/>
              <a:gdLst/>
              <a:ahLst/>
              <a:cxnLst>
                <a:cxn ang="0">
                  <a:pos x="13" y="0"/>
                </a:cxn>
                <a:cxn ang="0">
                  <a:pos x="37" y="146"/>
                </a:cxn>
                <a:cxn ang="0">
                  <a:pos x="0" y="8"/>
                </a:cxn>
              </a:cxnLst>
              <a:rect l="0" t="0" r="r" b="b"/>
              <a:pathLst>
                <a:path w="79" h="160">
                  <a:moveTo>
                    <a:pt x="13" y="0"/>
                  </a:moveTo>
                  <a:cubicBezTo>
                    <a:pt x="29" y="19"/>
                    <a:pt x="79" y="123"/>
                    <a:pt x="37" y="146"/>
                  </a:cubicBezTo>
                  <a:cubicBezTo>
                    <a:pt x="12" y="160"/>
                    <a:pt x="28" y="25"/>
                    <a:pt x="0" y="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7" name="Freeform 364">
              <a:extLst>
                <a:ext uri="{FF2B5EF4-FFF2-40B4-BE49-F238E27FC236}">
                  <a16:creationId xmlns:a16="http://schemas.microsoft.com/office/drawing/2014/main" xmlns="" id="{15EF6D4D-0672-428E-8468-26A4D2EFD35C}"/>
                </a:ext>
              </a:extLst>
            </p:cNvPr>
            <p:cNvSpPr>
              <a:spLocks/>
            </p:cNvSpPr>
            <p:nvPr/>
          </p:nvSpPr>
          <p:spPr bwMode="gray">
            <a:xfrm flipH="1">
              <a:off x="2887763" y="3275456"/>
              <a:ext cx="46001" cy="86752"/>
            </a:xfrm>
            <a:custGeom>
              <a:avLst/>
              <a:gdLst/>
              <a:ahLst/>
              <a:cxnLst>
                <a:cxn ang="0">
                  <a:pos x="0" y="4"/>
                </a:cxn>
                <a:cxn ang="0">
                  <a:pos x="58" y="266"/>
                </a:cxn>
                <a:cxn ang="0">
                  <a:pos x="33" y="129"/>
                </a:cxn>
                <a:cxn ang="0">
                  <a:pos x="0" y="0"/>
                </a:cxn>
              </a:cxnLst>
              <a:rect l="0" t="0" r="r" b="b"/>
              <a:pathLst>
                <a:path w="141" h="266">
                  <a:moveTo>
                    <a:pt x="0" y="4"/>
                  </a:moveTo>
                  <a:cubicBezTo>
                    <a:pt x="37" y="34"/>
                    <a:pt x="141" y="257"/>
                    <a:pt x="58" y="266"/>
                  </a:cubicBezTo>
                  <a:cubicBezTo>
                    <a:pt x="30" y="226"/>
                    <a:pt x="46" y="172"/>
                    <a:pt x="33" y="129"/>
                  </a:cubicBezTo>
                  <a:cubicBezTo>
                    <a:pt x="18" y="81"/>
                    <a:pt x="0" y="53"/>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8" name="Freeform 365">
              <a:extLst>
                <a:ext uri="{FF2B5EF4-FFF2-40B4-BE49-F238E27FC236}">
                  <a16:creationId xmlns:a16="http://schemas.microsoft.com/office/drawing/2014/main" xmlns="" id="{4E9A1AB5-AB06-469E-8A00-B2A00195FC0F}"/>
                </a:ext>
              </a:extLst>
            </p:cNvPr>
            <p:cNvSpPr>
              <a:spLocks/>
            </p:cNvSpPr>
            <p:nvPr/>
          </p:nvSpPr>
          <p:spPr bwMode="gray">
            <a:xfrm flipH="1">
              <a:off x="2627784" y="2746796"/>
              <a:ext cx="420497" cy="567477"/>
            </a:xfrm>
            <a:custGeom>
              <a:avLst/>
              <a:gdLst/>
              <a:ahLst/>
              <a:cxnLst>
                <a:cxn ang="0">
                  <a:pos x="530" y="466"/>
                </a:cxn>
                <a:cxn ang="0">
                  <a:pos x="636" y="308"/>
                </a:cxn>
                <a:cxn ang="0">
                  <a:pos x="710" y="120"/>
                </a:cxn>
                <a:cxn ang="0">
                  <a:pos x="583" y="280"/>
                </a:cxn>
                <a:cxn ang="0">
                  <a:pos x="401" y="380"/>
                </a:cxn>
                <a:cxn ang="0">
                  <a:pos x="386" y="477"/>
                </a:cxn>
                <a:cxn ang="0">
                  <a:pos x="342" y="555"/>
                </a:cxn>
                <a:cxn ang="0">
                  <a:pos x="302" y="660"/>
                </a:cxn>
                <a:cxn ang="0">
                  <a:pos x="264" y="662"/>
                </a:cxn>
                <a:cxn ang="0">
                  <a:pos x="197" y="820"/>
                </a:cxn>
                <a:cxn ang="0">
                  <a:pos x="108" y="958"/>
                </a:cxn>
                <a:cxn ang="0">
                  <a:pos x="6" y="1009"/>
                </a:cxn>
                <a:cxn ang="0">
                  <a:pos x="125" y="1314"/>
                </a:cxn>
                <a:cxn ang="0">
                  <a:pos x="311" y="1107"/>
                </a:cxn>
                <a:cxn ang="0">
                  <a:pos x="423" y="1224"/>
                </a:cxn>
                <a:cxn ang="0">
                  <a:pos x="337" y="1234"/>
                </a:cxn>
                <a:cxn ang="0">
                  <a:pos x="183" y="1566"/>
                </a:cxn>
                <a:cxn ang="0">
                  <a:pos x="634" y="1691"/>
                </a:cxn>
                <a:cxn ang="0">
                  <a:pos x="1134" y="1644"/>
                </a:cxn>
                <a:cxn ang="0">
                  <a:pos x="1076" y="1517"/>
                </a:cxn>
                <a:cxn ang="0">
                  <a:pos x="988" y="1169"/>
                </a:cxn>
                <a:cxn ang="0">
                  <a:pos x="1111" y="872"/>
                </a:cxn>
                <a:cxn ang="0">
                  <a:pos x="1158" y="185"/>
                </a:cxn>
                <a:cxn ang="0">
                  <a:pos x="1077" y="94"/>
                </a:cxn>
                <a:cxn ang="0">
                  <a:pos x="1029" y="0"/>
                </a:cxn>
              </a:cxnLst>
              <a:rect l="0" t="0" r="r" b="b"/>
              <a:pathLst>
                <a:path w="1289" h="1739">
                  <a:moveTo>
                    <a:pt x="530" y="466"/>
                  </a:moveTo>
                  <a:cubicBezTo>
                    <a:pt x="550" y="401"/>
                    <a:pt x="583" y="351"/>
                    <a:pt x="636" y="308"/>
                  </a:cubicBezTo>
                  <a:cubicBezTo>
                    <a:pt x="701" y="255"/>
                    <a:pt x="687" y="195"/>
                    <a:pt x="710" y="120"/>
                  </a:cubicBezTo>
                  <a:cubicBezTo>
                    <a:pt x="677" y="180"/>
                    <a:pt x="635" y="245"/>
                    <a:pt x="583" y="280"/>
                  </a:cubicBezTo>
                  <a:cubicBezTo>
                    <a:pt x="539" y="309"/>
                    <a:pt x="454" y="365"/>
                    <a:pt x="401" y="380"/>
                  </a:cubicBezTo>
                  <a:cubicBezTo>
                    <a:pt x="391" y="411"/>
                    <a:pt x="397" y="448"/>
                    <a:pt x="386" y="477"/>
                  </a:cubicBezTo>
                  <a:cubicBezTo>
                    <a:pt x="372" y="514"/>
                    <a:pt x="332" y="500"/>
                    <a:pt x="342" y="555"/>
                  </a:cubicBezTo>
                  <a:cubicBezTo>
                    <a:pt x="289" y="563"/>
                    <a:pt x="280" y="620"/>
                    <a:pt x="302" y="660"/>
                  </a:cubicBezTo>
                  <a:cubicBezTo>
                    <a:pt x="290" y="659"/>
                    <a:pt x="276" y="663"/>
                    <a:pt x="264" y="662"/>
                  </a:cubicBezTo>
                  <a:cubicBezTo>
                    <a:pt x="227" y="692"/>
                    <a:pt x="224" y="776"/>
                    <a:pt x="197" y="820"/>
                  </a:cubicBezTo>
                  <a:cubicBezTo>
                    <a:pt x="170" y="862"/>
                    <a:pt x="99" y="907"/>
                    <a:pt x="108" y="958"/>
                  </a:cubicBezTo>
                  <a:cubicBezTo>
                    <a:pt x="71" y="972"/>
                    <a:pt x="42" y="997"/>
                    <a:pt x="6" y="1009"/>
                  </a:cubicBezTo>
                  <a:cubicBezTo>
                    <a:pt x="0" y="1119"/>
                    <a:pt x="1" y="1277"/>
                    <a:pt x="125" y="1314"/>
                  </a:cubicBezTo>
                  <a:cubicBezTo>
                    <a:pt x="246" y="1350"/>
                    <a:pt x="402" y="1227"/>
                    <a:pt x="311" y="1107"/>
                  </a:cubicBezTo>
                  <a:cubicBezTo>
                    <a:pt x="336" y="1151"/>
                    <a:pt x="421" y="1171"/>
                    <a:pt x="423" y="1224"/>
                  </a:cubicBezTo>
                  <a:cubicBezTo>
                    <a:pt x="396" y="1233"/>
                    <a:pt x="366" y="1235"/>
                    <a:pt x="337" y="1234"/>
                  </a:cubicBezTo>
                  <a:cubicBezTo>
                    <a:pt x="329" y="1389"/>
                    <a:pt x="276" y="1449"/>
                    <a:pt x="183" y="1566"/>
                  </a:cubicBezTo>
                  <a:cubicBezTo>
                    <a:pt x="274" y="1673"/>
                    <a:pt x="496" y="1683"/>
                    <a:pt x="634" y="1691"/>
                  </a:cubicBezTo>
                  <a:cubicBezTo>
                    <a:pt x="758" y="1699"/>
                    <a:pt x="1048" y="1739"/>
                    <a:pt x="1134" y="1644"/>
                  </a:cubicBezTo>
                  <a:cubicBezTo>
                    <a:pt x="1109" y="1609"/>
                    <a:pt x="1087" y="1557"/>
                    <a:pt x="1076" y="1517"/>
                  </a:cubicBezTo>
                  <a:cubicBezTo>
                    <a:pt x="973" y="1421"/>
                    <a:pt x="989" y="1307"/>
                    <a:pt x="988" y="1169"/>
                  </a:cubicBezTo>
                  <a:cubicBezTo>
                    <a:pt x="988" y="1052"/>
                    <a:pt x="1066" y="973"/>
                    <a:pt x="1111" y="872"/>
                  </a:cubicBezTo>
                  <a:cubicBezTo>
                    <a:pt x="1203" y="669"/>
                    <a:pt x="1289" y="402"/>
                    <a:pt x="1158" y="185"/>
                  </a:cubicBezTo>
                  <a:cubicBezTo>
                    <a:pt x="1138" y="152"/>
                    <a:pt x="1098" y="127"/>
                    <a:pt x="1077" y="94"/>
                  </a:cubicBezTo>
                  <a:cubicBezTo>
                    <a:pt x="1060" y="66"/>
                    <a:pt x="1063" y="15"/>
                    <a:pt x="1029"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49" name="Freeform 366">
              <a:extLst>
                <a:ext uri="{FF2B5EF4-FFF2-40B4-BE49-F238E27FC236}">
                  <a16:creationId xmlns:a16="http://schemas.microsoft.com/office/drawing/2014/main" xmlns="" id="{6ADEE83E-0950-4C98-94B6-BB81CF04BA6A}"/>
                </a:ext>
              </a:extLst>
            </p:cNvPr>
            <p:cNvSpPr>
              <a:spLocks/>
            </p:cNvSpPr>
            <p:nvPr/>
          </p:nvSpPr>
          <p:spPr bwMode="gray">
            <a:xfrm flipH="1">
              <a:off x="2708319" y="2997381"/>
              <a:ext cx="45724" cy="55256"/>
            </a:xfrm>
            <a:custGeom>
              <a:avLst/>
              <a:gdLst/>
              <a:ahLst/>
              <a:cxnLst>
                <a:cxn ang="0">
                  <a:pos x="140" y="167"/>
                </a:cxn>
                <a:cxn ang="0">
                  <a:pos x="35" y="53"/>
                </a:cxn>
                <a:cxn ang="0">
                  <a:pos x="65" y="116"/>
                </a:cxn>
                <a:cxn ang="0">
                  <a:pos x="140" y="167"/>
                </a:cxn>
              </a:cxnLst>
              <a:rect l="0" t="0" r="r" b="b"/>
              <a:pathLst>
                <a:path w="140" h="169">
                  <a:moveTo>
                    <a:pt x="140" y="167"/>
                  </a:moveTo>
                  <a:cubicBezTo>
                    <a:pt x="130" y="133"/>
                    <a:pt x="89" y="0"/>
                    <a:pt x="35" y="53"/>
                  </a:cubicBezTo>
                  <a:cubicBezTo>
                    <a:pt x="0" y="87"/>
                    <a:pt x="36" y="103"/>
                    <a:pt x="65" y="116"/>
                  </a:cubicBezTo>
                  <a:cubicBezTo>
                    <a:pt x="88" y="126"/>
                    <a:pt x="115" y="169"/>
                    <a:pt x="140" y="1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0" name="Freeform 367">
              <a:extLst>
                <a:ext uri="{FF2B5EF4-FFF2-40B4-BE49-F238E27FC236}">
                  <a16:creationId xmlns:a16="http://schemas.microsoft.com/office/drawing/2014/main" xmlns="" id="{1EC570E4-021F-47BF-93CB-8D2D688F8580}"/>
                </a:ext>
              </a:extLst>
            </p:cNvPr>
            <p:cNvSpPr>
              <a:spLocks/>
            </p:cNvSpPr>
            <p:nvPr/>
          </p:nvSpPr>
          <p:spPr bwMode="gray">
            <a:xfrm flipH="1">
              <a:off x="2692986" y="2989645"/>
              <a:ext cx="32325" cy="40475"/>
            </a:xfrm>
            <a:custGeom>
              <a:avLst/>
              <a:gdLst/>
              <a:ahLst/>
              <a:cxnLst>
                <a:cxn ang="0">
                  <a:pos x="44" y="8"/>
                </a:cxn>
                <a:cxn ang="0">
                  <a:pos x="53" y="18"/>
                </a:cxn>
                <a:cxn ang="0">
                  <a:pos x="95" y="118"/>
                </a:cxn>
                <a:cxn ang="0">
                  <a:pos x="47" y="65"/>
                </a:cxn>
                <a:cxn ang="0">
                  <a:pos x="41" y="11"/>
                </a:cxn>
              </a:cxnLst>
              <a:rect l="0" t="0" r="r" b="b"/>
              <a:pathLst>
                <a:path w="99" h="124">
                  <a:moveTo>
                    <a:pt x="44" y="8"/>
                  </a:moveTo>
                  <a:cubicBezTo>
                    <a:pt x="48" y="12"/>
                    <a:pt x="50" y="13"/>
                    <a:pt x="53" y="18"/>
                  </a:cubicBezTo>
                  <a:cubicBezTo>
                    <a:pt x="87" y="24"/>
                    <a:pt x="99" y="86"/>
                    <a:pt x="95" y="118"/>
                  </a:cubicBezTo>
                  <a:cubicBezTo>
                    <a:pt x="75" y="124"/>
                    <a:pt x="62" y="81"/>
                    <a:pt x="47" y="65"/>
                  </a:cubicBezTo>
                  <a:cubicBezTo>
                    <a:pt x="38" y="55"/>
                    <a:pt x="0" y="0"/>
                    <a:pt x="41" y="1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1" name="Freeform 368">
              <a:extLst>
                <a:ext uri="{FF2B5EF4-FFF2-40B4-BE49-F238E27FC236}">
                  <a16:creationId xmlns:a16="http://schemas.microsoft.com/office/drawing/2014/main" xmlns="" id="{F77523AE-C403-40B0-88D6-14411F14A54A}"/>
                </a:ext>
              </a:extLst>
            </p:cNvPr>
            <p:cNvSpPr>
              <a:spLocks/>
            </p:cNvSpPr>
            <p:nvPr/>
          </p:nvSpPr>
          <p:spPr bwMode="gray">
            <a:xfrm flipH="1">
              <a:off x="2709977" y="3166740"/>
              <a:ext cx="66169" cy="60367"/>
            </a:xfrm>
            <a:custGeom>
              <a:avLst/>
              <a:gdLst/>
              <a:ahLst/>
              <a:cxnLst>
                <a:cxn ang="0">
                  <a:pos x="203" y="185"/>
                </a:cxn>
                <a:cxn ang="0">
                  <a:pos x="128" y="85"/>
                </a:cxn>
                <a:cxn ang="0">
                  <a:pos x="7" y="6"/>
                </a:cxn>
                <a:cxn ang="0">
                  <a:pos x="46" y="46"/>
                </a:cxn>
                <a:cxn ang="0">
                  <a:pos x="106" y="84"/>
                </a:cxn>
                <a:cxn ang="0">
                  <a:pos x="197" y="180"/>
                </a:cxn>
              </a:cxnLst>
              <a:rect l="0" t="0" r="r" b="b"/>
              <a:pathLst>
                <a:path w="203" h="185">
                  <a:moveTo>
                    <a:pt x="203" y="185"/>
                  </a:moveTo>
                  <a:cubicBezTo>
                    <a:pt x="179" y="150"/>
                    <a:pt x="154" y="116"/>
                    <a:pt x="128" y="85"/>
                  </a:cubicBezTo>
                  <a:cubicBezTo>
                    <a:pt x="103" y="56"/>
                    <a:pt x="52" y="0"/>
                    <a:pt x="7" y="6"/>
                  </a:cubicBezTo>
                  <a:cubicBezTo>
                    <a:pt x="0" y="35"/>
                    <a:pt x="28" y="37"/>
                    <a:pt x="46" y="46"/>
                  </a:cubicBezTo>
                  <a:cubicBezTo>
                    <a:pt x="67" y="57"/>
                    <a:pt x="86" y="69"/>
                    <a:pt x="106" y="84"/>
                  </a:cubicBezTo>
                  <a:cubicBezTo>
                    <a:pt x="144" y="113"/>
                    <a:pt x="168" y="147"/>
                    <a:pt x="197" y="18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2" name="Freeform 369">
              <a:extLst>
                <a:ext uri="{FF2B5EF4-FFF2-40B4-BE49-F238E27FC236}">
                  <a16:creationId xmlns:a16="http://schemas.microsoft.com/office/drawing/2014/main" xmlns="" id="{BE0FF9A0-8400-44EA-B8CB-A7BB50E4ADB1}"/>
                </a:ext>
              </a:extLst>
            </p:cNvPr>
            <p:cNvSpPr>
              <a:spLocks/>
            </p:cNvSpPr>
            <p:nvPr/>
          </p:nvSpPr>
          <p:spPr bwMode="gray">
            <a:xfrm flipH="1">
              <a:off x="2707352" y="2875128"/>
              <a:ext cx="58709" cy="45033"/>
            </a:xfrm>
            <a:custGeom>
              <a:avLst/>
              <a:gdLst/>
              <a:ahLst/>
              <a:cxnLst>
                <a:cxn ang="0">
                  <a:pos x="0" y="90"/>
                </a:cxn>
                <a:cxn ang="0">
                  <a:pos x="155" y="29"/>
                </a:cxn>
                <a:cxn ang="0">
                  <a:pos x="155" y="39"/>
                </a:cxn>
                <a:cxn ang="0">
                  <a:pos x="19" y="82"/>
                </a:cxn>
                <a:cxn ang="0">
                  <a:pos x="180" y="130"/>
                </a:cxn>
                <a:cxn ang="0">
                  <a:pos x="5" y="93"/>
                </a:cxn>
              </a:cxnLst>
              <a:rect l="0" t="0" r="r" b="b"/>
              <a:pathLst>
                <a:path w="180" h="138">
                  <a:moveTo>
                    <a:pt x="0" y="90"/>
                  </a:moveTo>
                  <a:cubicBezTo>
                    <a:pt x="20" y="52"/>
                    <a:pt x="116" y="0"/>
                    <a:pt x="155" y="29"/>
                  </a:cubicBezTo>
                  <a:cubicBezTo>
                    <a:pt x="156" y="32"/>
                    <a:pt x="156" y="35"/>
                    <a:pt x="155" y="39"/>
                  </a:cubicBezTo>
                  <a:cubicBezTo>
                    <a:pt x="105" y="47"/>
                    <a:pt x="47" y="28"/>
                    <a:pt x="19" y="82"/>
                  </a:cubicBezTo>
                  <a:cubicBezTo>
                    <a:pt x="66" y="85"/>
                    <a:pt x="174" y="65"/>
                    <a:pt x="180" y="130"/>
                  </a:cubicBezTo>
                  <a:cubicBezTo>
                    <a:pt x="129" y="138"/>
                    <a:pt x="55" y="44"/>
                    <a:pt x="5" y="9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3" name="Freeform 370">
              <a:extLst>
                <a:ext uri="{FF2B5EF4-FFF2-40B4-BE49-F238E27FC236}">
                  <a16:creationId xmlns:a16="http://schemas.microsoft.com/office/drawing/2014/main" xmlns="" id="{F14049EB-9CD7-4582-BDC9-8D370CCA94F8}"/>
                </a:ext>
              </a:extLst>
            </p:cNvPr>
            <p:cNvSpPr>
              <a:spLocks/>
            </p:cNvSpPr>
            <p:nvPr/>
          </p:nvSpPr>
          <p:spPr bwMode="gray">
            <a:xfrm flipH="1">
              <a:off x="2671436" y="2853578"/>
              <a:ext cx="38817" cy="13952"/>
            </a:xfrm>
            <a:custGeom>
              <a:avLst/>
              <a:gdLst/>
              <a:ahLst/>
              <a:cxnLst>
                <a:cxn ang="0">
                  <a:pos x="119" y="38"/>
                </a:cxn>
                <a:cxn ang="0">
                  <a:pos x="15" y="14"/>
                </a:cxn>
                <a:cxn ang="0">
                  <a:pos x="57" y="29"/>
                </a:cxn>
                <a:cxn ang="0">
                  <a:pos x="116" y="43"/>
                </a:cxn>
              </a:cxnLst>
              <a:rect l="0" t="0" r="r" b="b"/>
              <a:pathLst>
                <a:path w="119" h="43">
                  <a:moveTo>
                    <a:pt x="119" y="38"/>
                  </a:moveTo>
                  <a:cubicBezTo>
                    <a:pt x="116" y="7"/>
                    <a:pt x="35" y="0"/>
                    <a:pt x="15" y="14"/>
                  </a:cubicBezTo>
                  <a:cubicBezTo>
                    <a:pt x="0" y="42"/>
                    <a:pt x="43" y="32"/>
                    <a:pt x="57" y="29"/>
                  </a:cubicBezTo>
                  <a:cubicBezTo>
                    <a:pt x="84" y="25"/>
                    <a:pt x="95" y="25"/>
                    <a:pt x="116" y="4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4" name="Freeform 371">
              <a:extLst>
                <a:ext uri="{FF2B5EF4-FFF2-40B4-BE49-F238E27FC236}">
                  <a16:creationId xmlns:a16="http://schemas.microsoft.com/office/drawing/2014/main" xmlns="" id="{B2C1864D-68CE-4F9D-A897-BC000E736B9E}"/>
                </a:ext>
              </a:extLst>
            </p:cNvPr>
            <p:cNvSpPr>
              <a:spLocks/>
            </p:cNvSpPr>
            <p:nvPr/>
          </p:nvSpPr>
          <p:spPr bwMode="gray">
            <a:xfrm flipH="1">
              <a:off x="2666187" y="2969339"/>
              <a:ext cx="33292" cy="24174"/>
            </a:xfrm>
            <a:custGeom>
              <a:avLst/>
              <a:gdLst/>
              <a:ahLst/>
              <a:cxnLst>
                <a:cxn ang="0">
                  <a:pos x="3" y="67"/>
                </a:cxn>
                <a:cxn ang="0">
                  <a:pos x="70" y="56"/>
                </a:cxn>
                <a:cxn ang="0">
                  <a:pos x="97" y="0"/>
                </a:cxn>
                <a:cxn ang="0">
                  <a:pos x="80" y="29"/>
                </a:cxn>
                <a:cxn ang="0">
                  <a:pos x="0" y="65"/>
                </a:cxn>
              </a:cxnLst>
              <a:rect l="0" t="0" r="r" b="b"/>
              <a:pathLst>
                <a:path w="102" h="74">
                  <a:moveTo>
                    <a:pt x="3" y="67"/>
                  </a:moveTo>
                  <a:cubicBezTo>
                    <a:pt x="32" y="69"/>
                    <a:pt x="47" y="74"/>
                    <a:pt x="70" y="56"/>
                  </a:cubicBezTo>
                  <a:cubicBezTo>
                    <a:pt x="87" y="43"/>
                    <a:pt x="102" y="24"/>
                    <a:pt x="97" y="0"/>
                  </a:cubicBezTo>
                  <a:cubicBezTo>
                    <a:pt x="95" y="6"/>
                    <a:pt x="86" y="20"/>
                    <a:pt x="80" y="29"/>
                  </a:cubicBezTo>
                  <a:cubicBezTo>
                    <a:pt x="54" y="38"/>
                    <a:pt x="33" y="64"/>
                    <a:pt x="0" y="6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5" name="Freeform 372">
              <a:extLst>
                <a:ext uri="{FF2B5EF4-FFF2-40B4-BE49-F238E27FC236}">
                  <a16:creationId xmlns:a16="http://schemas.microsoft.com/office/drawing/2014/main" xmlns="" id="{4C53C613-C87D-42E8-BE3E-BF928919FBED}"/>
                </a:ext>
              </a:extLst>
            </p:cNvPr>
            <p:cNvSpPr>
              <a:spLocks/>
            </p:cNvSpPr>
            <p:nvPr/>
          </p:nvSpPr>
          <p:spPr bwMode="gray">
            <a:xfrm flipH="1">
              <a:off x="2690085" y="2812136"/>
              <a:ext cx="59400" cy="30253"/>
            </a:xfrm>
            <a:custGeom>
              <a:avLst/>
              <a:gdLst/>
              <a:ahLst/>
              <a:cxnLst>
                <a:cxn ang="0">
                  <a:pos x="11" y="82"/>
                </a:cxn>
                <a:cxn ang="0">
                  <a:pos x="11" y="74"/>
                </a:cxn>
                <a:cxn ang="0">
                  <a:pos x="182" y="49"/>
                </a:cxn>
                <a:cxn ang="0">
                  <a:pos x="132" y="39"/>
                </a:cxn>
                <a:cxn ang="0">
                  <a:pos x="83" y="52"/>
                </a:cxn>
                <a:cxn ang="0">
                  <a:pos x="0" y="93"/>
                </a:cxn>
              </a:cxnLst>
              <a:rect l="0" t="0" r="r" b="b"/>
              <a:pathLst>
                <a:path w="182" h="93">
                  <a:moveTo>
                    <a:pt x="11" y="82"/>
                  </a:moveTo>
                  <a:cubicBezTo>
                    <a:pt x="11" y="79"/>
                    <a:pt x="10" y="77"/>
                    <a:pt x="11" y="74"/>
                  </a:cubicBezTo>
                  <a:cubicBezTo>
                    <a:pt x="52" y="49"/>
                    <a:pt x="144" y="0"/>
                    <a:pt x="182" y="49"/>
                  </a:cubicBezTo>
                  <a:cubicBezTo>
                    <a:pt x="163" y="51"/>
                    <a:pt x="150" y="40"/>
                    <a:pt x="132" y="39"/>
                  </a:cubicBezTo>
                  <a:cubicBezTo>
                    <a:pt x="114" y="37"/>
                    <a:pt x="98" y="46"/>
                    <a:pt x="83" y="52"/>
                  </a:cubicBezTo>
                  <a:cubicBezTo>
                    <a:pt x="52" y="63"/>
                    <a:pt x="25" y="72"/>
                    <a:pt x="0" y="9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6" name="Freeform 373">
              <a:extLst>
                <a:ext uri="{FF2B5EF4-FFF2-40B4-BE49-F238E27FC236}">
                  <a16:creationId xmlns:a16="http://schemas.microsoft.com/office/drawing/2014/main" xmlns="" id="{1161AF81-3DCA-454A-ABF5-C9BE89CFA9FC}"/>
                </a:ext>
              </a:extLst>
            </p:cNvPr>
            <p:cNvSpPr>
              <a:spLocks/>
            </p:cNvSpPr>
            <p:nvPr/>
          </p:nvSpPr>
          <p:spPr bwMode="gray">
            <a:xfrm flipH="1">
              <a:off x="2774626" y="2855512"/>
              <a:ext cx="104296" cy="149743"/>
            </a:xfrm>
            <a:custGeom>
              <a:avLst/>
              <a:gdLst/>
              <a:ahLst/>
              <a:cxnLst>
                <a:cxn ang="0">
                  <a:pos x="314" y="0"/>
                </a:cxn>
                <a:cxn ang="0">
                  <a:pos x="257" y="126"/>
                </a:cxn>
                <a:cxn ang="0">
                  <a:pos x="197" y="239"/>
                </a:cxn>
                <a:cxn ang="0">
                  <a:pos x="135" y="344"/>
                </a:cxn>
                <a:cxn ang="0">
                  <a:pos x="86" y="385"/>
                </a:cxn>
                <a:cxn ang="0">
                  <a:pos x="47" y="432"/>
                </a:cxn>
                <a:cxn ang="0">
                  <a:pos x="0" y="459"/>
                </a:cxn>
                <a:cxn ang="0">
                  <a:pos x="49" y="422"/>
                </a:cxn>
                <a:cxn ang="0">
                  <a:pos x="88" y="368"/>
                </a:cxn>
                <a:cxn ang="0">
                  <a:pos x="155" y="277"/>
                </a:cxn>
                <a:cxn ang="0">
                  <a:pos x="212" y="181"/>
                </a:cxn>
                <a:cxn ang="0">
                  <a:pos x="243" y="137"/>
                </a:cxn>
                <a:cxn ang="0">
                  <a:pos x="262" y="89"/>
                </a:cxn>
                <a:cxn ang="0">
                  <a:pos x="314" y="3"/>
                </a:cxn>
              </a:cxnLst>
              <a:rect l="0" t="0" r="r" b="b"/>
              <a:pathLst>
                <a:path w="320" h="459">
                  <a:moveTo>
                    <a:pt x="314" y="0"/>
                  </a:moveTo>
                  <a:cubicBezTo>
                    <a:pt x="320" y="39"/>
                    <a:pt x="272" y="92"/>
                    <a:pt x="257" y="126"/>
                  </a:cubicBezTo>
                  <a:cubicBezTo>
                    <a:pt x="241" y="162"/>
                    <a:pt x="220" y="206"/>
                    <a:pt x="197" y="239"/>
                  </a:cubicBezTo>
                  <a:cubicBezTo>
                    <a:pt x="174" y="275"/>
                    <a:pt x="164" y="312"/>
                    <a:pt x="135" y="344"/>
                  </a:cubicBezTo>
                  <a:cubicBezTo>
                    <a:pt x="121" y="361"/>
                    <a:pt x="102" y="369"/>
                    <a:pt x="86" y="385"/>
                  </a:cubicBezTo>
                  <a:cubicBezTo>
                    <a:pt x="71" y="399"/>
                    <a:pt x="64" y="419"/>
                    <a:pt x="47" y="432"/>
                  </a:cubicBezTo>
                  <a:cubicBezTo>
                    <a:pt x="32" y="442"/>
                    <a:pt x="14" y="448"/>
                    <a:pt x="0" y="459"/>
                  </a:cubicBezTo>
                  <a:cubicBezTo>
                    <a:pt x="17" y="444"/>
                    <a:pt x="34" y="439"/>
                    <a:pt x="49" y="422"/>
                  </a:cubicBezTo>
                  <a:cubicBezTo>
                    <a:pt x="64" y="406"/>
                    <a:pt x="76" y="386"/>
                    <a:pt x="88" y="368"/>
                  </a:cubicBezTo>
                  <a:cubicBezTo>
                    <a:pt x="111" y="337"/>
                    <a:pt x="135" y="308"/>
                    <a:pt x="155" y="277"/>
                  </a:cubicBezTo>
                  <a:cubicBezTo>
                    <a:pt x="178" y="245"/>
                    <a:pt x="192" y="214"/>
                    <a:pt x="212" y="181"/>
                  </a:cubicBezTo>
                  <a:cubicBezTo>
                    <a:pt x="221" y="166"/>
                    <a:pt x="235" y="153"/>
                    <a:pt x="243" y="137"/>
                  </a:cubicBezTo>
                  <a:cubicBezTo>
                    <a:pt x="251" y="121"/>
                    <a:pt x="254" y="104"/>
                    <a:pt x="262" y="89"/>
                  </a:cubicBezTo>
                  <a:cubicBezTo>
                    <a:pt x="278" y="63"/>
                    <a:pt x="314" y="37"/>
                    <a:pt x="314" y="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7" name="Freeform 374">
              <a:extLst>
                <a:ext uri="{FF2B5EF4-FFF2-40B4-BE49-F238E27FC236}">
                  <a16:creationId xmlns:a16="http://schemas.microsoft.com/office/drawing/2014/main" xmlns="" id="{501C7653-2321-4E3E-BE82-F7A09EB69111}"/>
                </a:ext>
              </a:extLst>
            </p:cNvPr>
            <p:cNvSpPr>
              <a:spLocks/>
            </p:cNvSpPr>
            <p:nvPr/>
          </p:nvSpPr>
          <p:spPr bwMode="gray">
            <a:xfrm flipH="1">
              <a:off x="2695334" y="2781745"/>
              <a:ext cx="191738" cy="151125"/>
            </a:xfrm>
            <a:custGeom>
              <a:avLst/>
              <a:gdLst/>
              <a:ahLst/>
              <a:cxnLst>
                <a:cxn ang="0">
                  <a:pos x="588" y="8"/>
                </a:cxn>
                <a:cxn ang="0">
                  <a:pos x="460" y="28"/>
                </a:cxn>
                <a:cxn ang="0">
                  <a:pos x="352" y="80"/>
                </a:cxn>
                <a:cxn ang="0">
                  <a:pos x="272" y="178"/>
                </a:cxn>
                <a:cxn ang="0">
                  <a:pos x="242" y="220"/>
                </a:cxn>
                <a:cxn ang="0">
                  <a:pos x="199" y="263"/>
                </a:cxn>
                <a:cxn ang="0">
                  <a:pos x="83" y="370"/>
                </a:cxn>
                <a:cxn ang="0">
                  <a:pos x="43" y="427"/>
                </a:cxn>
                <a:cxn ang="0">
                  <a:pos x="0" y="463"/>
                </a:cxn>
                <a:cxn ang="0">
                  <a:pos x="97" y="385"/>
                </a:cxn>
                <a:cxn ang="0">
                  <a:pos x="188" y="296"/>
                </a:cxn>
                <a:cxn ang="0">
                  <a:pos x="230" y="250"/>
                </a:cxn>
                <a:cxn ang="0">
                  <a:pos x="277" y="215"/>
                </a:cxn>
                <a:cxn ang="0">
                  <a:pos x="302" y="162"/>
                </a:cxn>
                <a:cxn ang="0">
                  <a:pos x="349" y="116"/>
                </a:cxn>
                <a:cxn ang="0">
                  <a:pos x="452" y="49"/>
                </a:cxn>
                <a:cxn ang="0">
                  <a:pos x="521" y="21"/>
                </a:cxn>
                <a:cxn ang="0">
                  <a:pos x="583" y="3"/>
                </a:cxn>
              </a:cxnLst>
              <a:rect l="0" t="0" r="r" b="b"/>
              <a:pathLst>
                <a:path w="588" h="463">
                  <a:moveTo>
                    <a:pt x="588" y="8"/>
                  </a:moveTo>
                  <a:cubicBezTo>
                    <a:pt x="539" y="8"/>
                    <a:pt x="503" y="11"/>
                    <a:pt x="460" y="28"/>
                  </a:cubicBezTo>
                  <a:cubicBezTo>
                    <a:pt x="422" y="42"/>
                    <a:pt x="386" y="54"/>
                    <a:pt x="352" y="80"/>
                  </a:cubicBezTo>
                  <a:cubicBezTo>
                    <a:pt x="319" y="105"/>
                    <a:pt x="286" y="138"/>
                    <a:pt x="272" y="178"/>
                  </a:cubicBezTo>
                  <a:cubicBezTo>
                    <a:pt x="263" y="204"/>
                    <a:pt x="265" y="205"/>
                    <a:pt x="242" y="220"/>
                  </a:cubicBezTo>
                  <a:cubicBezTo>
                    <a:pt x="225" y="231"/>
                    <a:pt x="212" y="247"/>
                    <a:pt x="199" y="263"/>
                  </a:cubicBezTo>
                  <a:cubicBezTo>
                    <a:pt x="168" y="305"/>
                    <a:pt x="118" y="330"/>
                    <a:pt x="83" y="370"/>
                  </a:cubicBezTo>
                  <a:cubicBezTo>
                    <a:pt x="68" y="387"/>
                    <a:pt x="59" y="409"/>
                    <a:pt x="43" y="427"/>
                  </a:cubicBezTo>
                  <a:cubicBezTo>
                    <a:pt x="30" y="442"/>
                    <a:pt x="12" y="453"/>
                    <a:pt x="0" y="463"/>
                  </a:cubicBezTo>
                  <a:cubicBezTo>
                    <a:pt x="36" y="445"/>
                    <a:pt x="72" y="419"/>
                    <a:pt x="97" y="385"/>
                  </a:cubicBezTo>
                  <a:cubicBezTo>
                    <a:pt x="125" y="348"/>
                    <a:pt x="152" y="324"/>
                    <a:pt x="188" y="296"/>
                  </a:cubicBezTo>
                  <a:cubicBezTo>
                    <a:pt x="205" y="282"/>
                    <a:pt x="217" y="268"/>
                    <a:pt x="230" y="250"/>
                  </a:cubicBezTo>
                  <a:cubicBezTo>
                    <a:pt x="245" y="231"/>
                    <a:pt x="262" y="229"/>
                    <a:pt x="277" y="215"/>
                  </a:cubicBezTo>
                  <a:cubicBezTo>
                    <a:pt x="291" y="201"/>
                    <a:pt x="291" y="178"/>
                    <a:pt x="302" y="162"/>
                  </a:cubicBezTo>
                  <a:cubicBezTo>
                    <a:pt x="314" y="142"/>
                    <a:pt x="331" y="129"/>
                    <a:pt x="349" y="116"/>
                  </a:cubicBezTo>
                  <a:cubicBezTo>
                    <a:pt x="382" y="93"/>
                    <a:pt x="416" y="64"/>
                    <a:pt x="452" y="49"/>
                  </a:cubicBezTo>
                  <a:cubicBezTo>
                    <a:pt x="475" y="39"/>
                    <a:pt x="498" y="29"/>
                    <a:pt x="521" y="21"/>
                  </a:cubicBezTo>
                  <a:cubicBezTo>
                    <a:pt x="539" y="16"/>
                    <a:pt x="564" y="0"/>
                    <a:pt x="583" y="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8" name="Freeform 375">
              <a:extLst>
                <a:ext uri="{FF2B5EF4-FFF2-40B4-BE49-F238E27FC236}">
                  <a16:creationId xmlns:a16="http://schemas.microsoft.com/office/drawing/2014/main" xmlns="" id="{92BB5D93-4742-477A-BB97-0D17889916AF}"/>
                </a:ext>
              </a:extLst>
            </p:cNvPr>
            <p:cNvSpPr>
              <a:spLocks/>
            </p:cNvSpPr>
            <p:nvPr/>
          </p:nvSpPr>
          <p:spPr bwMode="gray">
            <a:xfrm flipH="1">
              <a:off x="2889420" y="2947513"/>
              <a:ext cx="19201" cy="80535"/>
            </a:xfrm>
            <a:custGeom>
              <a:avLst/>
              <a:gdLst/>
              <a:ahLst/>
              <a:cxnLst>
                <a:cxn ang="0">
                  <a:pos x="58" y="0"/>
                </a:cxn>
                <a:cxn ang="0">
                  <a:pos x="28" y="148"/>
                </a:cxn>
                <a:cxn ang="0">
                  <a:pos x="51" y="216"/>
                </a:cxn>
                <a:cxn ang="0">
                  <a:pos x="2" y="247"/>
                </a:cxn>
                <a:cxn ang="0">
                  <a:pos x="7" y="113"/>
                </a:cxn>
                <a:cxn ang="0">
                  <a:pos x="52" y="3"/>
                </a:cxn>
              </a:cxnLst>
              <a:rect l="0" t="0" r="r" b="b"/>
              <a:pathLst>
                <a:path w="59" h="247">
                  <a:moveTo>
                    <a:pt x="58" y="0"/>
                  </a:moveTo>
                  <a:cubicBezTo>
                    <a:pt x="42" y="52"/>
                    <a:pt x="20" y="88"/>
                    <a:pt x="28" y="148"/>
                  </a:cubicBezTo>
                  <a:cubicBezTo>
                    <a:pt x="31" y="167"/>
                    <a:pt x="59" y="198"/>
                    <a:pt x="51" y="216"/>
                  </a:cubicBezTo>
                  <a:cubicBezTo>
                    <a:pt x="47" y="224"/>
                    <a:pt x="9" y="246"/>
                    <a:pt x="2" y="247"/>
                  </a:cubicBezTo>
                  <a:cubicBezTo>
                    <a:pt x="0" y="203"/>
                    <a:pt x="4" y="158"/>
                    <a:pt x="7" y="113"/>
                  </a:cubicBezTo>
                  <a:cubicBezTo>
                    <a:pt x="8" y="90"/>
                    <a:pt x="30" y="8"/>
                    <a:pt x="52" y="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9" name="Freeform 376">
              <a:extLst>
                <a:ext uri="{FF2B5EF4-FFF2-40B4-BE49-F238E27FC236}">
                  <a16:creationId xmlns:a16="http://schemas.microsoft.com/office/drawing/2014/main" xmlns="" id="{E47C1311-AD7C-4918-B2B6-09F950D14042}"/>
                </a:ext>
              </a:extLst>
            </p:cNvPr>
            <p:cNvSpPr>
              <a:spLocks/>
            </p:cNvSpPr>
            <p:nvPr/>
          </p:nvSpPr>
          <p:spPr bwMode="gray">
            <a:xfrm flipH="1">
              <a:off x="2927961" y="2980804"/>
              <a:ext cx="51250" cy="107611"/>
            </a:xfrm>
            <a:custGeom>
              <a:avLst/>
              <a:gdLst/>
              <a:ahLst/>
              <a:cxnLst>
                <a:cxn ang="0">
                  <a:pos x="96" y="0"/>
                </a:cxn>
                <a:cxn ang="0">
                  <a:pos x="157" y="194"/>
                </a:cxn>
                <a:cxn ang="0">
                  <a:pos x="73" y="259"/>
                </a:cxn>
                <a:cxn ang="0">
                  <a:pos x="0" y="330"/>
                </a:cxn>
                <a:cxn ang="0">
                  <a:pos x="82" y="191"/>
                </a:cxn>
                <a:cxn ang="0">
                  <a:pos x="96" y="0"/>
                </a:cxn>
              </a:cxnLst>
              <a:rect l="0" t="0" r="r" b="b"/>
              <a:pathLst>
                <a:path w="157" h="330">
                  <a:moveTo>
                    <a:pt x="96" y="0"/>
                  </a:moveTo>
                  <a:cubicBezTo>
                    <a:pt x="96" y="69"/>
                    <a:pt x="125" y="137"/>
                    <a:pt x="157" y="194"/>
                  </a:cubicBezTo>
                  <a:cubicBezTo>
                    <a:pt x="132" y="219"/>
                    <a:pt x="101" y="236"/>
                    <a:pt x="73" y="259"/>
                  </a:cubicBezTo>
                  <a:cubicBezTo>
                    <a:pt x="47" y="281"/>
                    <a:pt x="24" y="308"/>
                    <a:pt x="0" y="330"/>
                  </a:cubicBezTo>
                  <a:cubicBezTo>
                    <a:pt x="1" y="258"/>
                    <a:pt x="51" y="247"/>
                    <a:pt x="82" y="191"/>
                  </a:cubicBezTo>
                  <a:cubicBezTo>
                    <a:pt x="116" y="131"/>
                    <a:pt x="74" y="60"/>
                    <a:pt x="9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0" name="Freeform 377">
              <a:extLst>
                <a:ext uri="{FF2B5EF4-FFF2-40B4-BE49-F238E27FC236}">
                  <a16:creationId xmlns:a16="http://schemas.microsoft.com/office/drawing/2014/main" xmlns="" id="{5C97D57E-F934-4ED8-85B8-494C954869A2}"/>
                </a:ext>
              </a:extLst>
            </p:cNvPr>
            <p:cNvSpPr>
              <a:spLocks/>
            </p:cNvSpPr>
            <p:nvPr/>
          </p:nvSpPr>
          <p:spPr bwMode="gray">
            <a:xfrm flipH="1">
              <a:off x="2858063" y="2844046"/>
              <a:ext cx="76391" cy="114518"/>
            </a:xfrm>
            <a:custGeom>
              <a:avLst/>
              <a:gdLst/>
              <a:ahLst/>
              <a:cxnLst>
                <a:cxn ang="0">
                  <a:pos x="231" y="0"/>
                </a:cxn>
                <a:cxn ang="0">
                  <a:pos x="172" y="86"/>
                </a:cxn>
                <a:cxn ang="0">
                  <a:pos x="118" y="169"/>
                </a:cxn>
                <a:cxn ang="0">
                  <a:pos x="0" y="351"/>
                </a:cxn>
                <a:cxn ang="0">
                  <a:pos x="48" y="269"/>
                </a:cxn>
                <a:cxn ang="0">
                  <a:pos x="94" y="173"/>
                </a:cxn>
                <a:cxn ang="0">
                  <a:pos x="162" y="81"/>
                </a:cxn>
                <a:cxn ang="0">
                  <a:pos x="195" y="40"/>
                </a:cxn>
                <a:cxn ang="0">
                  <a:pos x="234" y="5"/>
                </a:cxn>
              </a:cxnLst>
              <a:rect l="0" t="0" r="r" b="b"/>
              <a:pathLst>
                <a:path w="234" h="351">
                  <a:moveTo>
                    <a:pt x="231" y="0"/>
                  </a:moveTo>
                  <a:cubicBezTo>
                    <a:pt x="227" y="29"/>
                    <a:pt x="190" y="63"/>
                    <a:pt x="172" y="86"/>
                  </a:cubicBezTo>
                  <a:cubicBezTo>
                    <a:pt x="153" y="112"/>
                    <a:pt x="137" y="141"/>
                    <a:pt x="118" y="169"/>
                  </a:cubicBezTo>
                  <a:cubicBezTo>
                    <a:pt x="77" y="228"/>
                    <a:pt x="50" y="294"/>
                    <a:pt x="0" y="351"/>
                  </a:cubicBezTo>
                  <a:cubicBezTo>
                    <a:pt x="5" y="323"/>
                    <a:pt x="36" y="296"/>
                    <a:pt x="48" y="269"/>
                  </a:cubicBezTo>
                  <a:cubicBezTo>
                    <a:pt x="63" y="236"/>
                    <a:pt x="72" y="201"/>
                    <a:pt x="94" y="173"/>
                  </a:cubicBezTo>
                  <a:cubicBezTo>
                    <a:pt x="118" y="142"/>
                    <a:pt x="139" y="111"/>
                    <a:pt x="162" y="81"/>
                  </a:cubicBezTo>
                  <a:cubicBezTo>
                    <a:pt x="172" y="67"/>
                    <a:pt x="183" y="52"/>
                    <a:pt x="195" y="40"/>
                  </a:cubicBezTo>
                  <a:cubicBezTo>
                    <a:pt x="207" y="28"/>
                    <a:pt x="224" y="19"/>
                    <a:pt x="234" y="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1" name="Freeform 378">
              <a:extLst>
                <a:ext uri="{FF2B5EF4-FFF2-40B4-BE49-F238E27FC236}">
                  <a16:creationId xmlns:a16="http://schemas.microsoft.com/office/drawing/2014/main" xmlns="" id="{A9F6C028-405B-4760-B72D-DC1C2A03FCA9}"/>
                </a:ext>
              </a:extLst>
            </p:cNvPr>
            <p:cNvSpPr>
              <a:spLocks/>
            </p:cNvSpPr>
            <p:nvPr/>
          </p:nvSpPr>
          <p:spPr bwMode="gray">
            <a:xfrm flipH="1">
              <a:off x="2798663" y="3085514"/>
              <a:ext cx="150158" cy="143941"/>
            </a:xfrm>
            <a:custGeom>
              <a:avLst/>
              <a:gdLst/>
              <a:ahLst/>
              <a:cxnLst>
                <a:cxn ang="0">
                  <a:pos x="41" y="249"/>
                </a:cxn>
                <a:cxn ang="0">
                  <a:pos x="98" y="255"/>
                </a:cxn>
                <a:cxn ang="0">
                  <a:pos x="83" y="364"/>
                </a:cxn>
                <a:cxn ang="0">
                  <a:pos x="51" y="441"/>
                </a:cxn>
                <a:cxn ang="0">
                  <a:pos x="124" y="318"/>
                </a:cxn>
                <a:cxn ang="0">
                  <a:pos x="202" y="219"/>
                </a:cxn>
                <a:cxn ang="0">
                  <a:pos x="452" y="93"/>
                </a:cxn>
                <a:cxn ang="0">
                  <a:pos x="434" y="29"/>
                </a:cxn>
                <a:cxn ang="0">
                  <a:pos x="27" y="178"/>
                </a:cxn>
                <a:cxn ang="0">
                  <a:pos x="14" y="219"/>
                </a:cxn>
                <a:cxn ang="0">
                  <a:pos x="44" y="254"/>
                </a:cxn>
              </a:cxnLst>
              <a:rect l="0" t="0" r="r" b="b"/>
              <a:pathLst>
                <a:path w="460" h="441">
                  <a:moveTo>
                    <a:pt x="41" y="249"/>
                  </a:moveTo>
                  <a:cubicBezTo>
                    <a:pt x="59" y="260"/>
                    <a:pt x="79" y="270"/>
                    <a:pt x="98" y="255"/>
                  </a:cubicBezTo>
                  <a:cubicBezTo>
                    <a:pt x="97" y="296"/>
                    <a:pt x="97" y="327"/>
                    <a:pt x="83" y="364"/>
                  </a:cubicBezTo>
                  <a:cubicBezTo>
                    <a:pt x="74" y="390"/>
                    <a:pt x="62" y="416"/>
                    <a:pt x="51" y="441"/>
                  </a:cubicBezTo>
                  <a:cubicBezTo>
                    <a:pt x="87" y="402"/>
                    <a:pt x="107" y="367"/>
                    <a:pt x="124" y="318"/>
                  </a:cubicBezTo>
                  <a:cubicBezTo>
                    <a:pt x="142" y="267"/>
                    <a:pt x="147" y="237"/>
                    <a:pt x="202" y="219"/>
                  </a:cubicBezTo>
                  <a:cubicBezTo>
                    <a:pt x="284" y="193"/>
                    <a:pt x="395" y="164"/>
                    <a:pt x="452" y="93"/>
                  </a:cubicBezTo>
                  <a:cubicBezTo>
                    <a:pt x="460" y="83"/>
                    <a:pt x="441" y="45"/>
                    <a:pt x="434" y="29"/>
                  </a:cubicBezTo>
                  <a:cubicBezTo>
                    <a:pt x="422" y="0"/>
                    <a:pt x="173" y="268"/>
                    <a:pt x="27" y="178"/>
                  </a:cubicBezTo>
                  <a:cubicBezTo>
                    <a:pt x="0" y="162"/>
                    <a:pt x="1" y="196"/>
                    <a:pt x="14" y="219"/>
                  </a:cubicBezTo>
                  <a:cubicBezTo>
                    <a:pt x="22" y="232"/>
                    <a:pt x="28" y="251"/>
                    <a:pt x="44" y="25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2" name="Freeform 379">
              <a:extLst>
                <a:ext uri="{FF2B5EF4-FFF2-40B4-BE49-F238E27FC236}">
                  <a16:creationId xmlns:a16="http://schemas.microsoft.com/office/drawing/2014/main" xmlns="" id="{F7EFABEE-8228-4AA6-9B83-4FE5788493C7}"/>
                </a:ext>
              </a:extLst>
            </p:cNvPr>
            <p:cNvSpPr>
              <a:spLocks/>
            </p:cNvSpPr>
            <p:nvPr/>
          </p:nvSpPr>
          <p:spPr bwMode="gray">
            <a:xfrm flipH="1">
              <a:off x="2965397" y="3051255"/>
              <a:ext cx="45034" cy="34949"/>
            </a:xfrm>
            <a:custGeom>
              <a:avLst/>
              <a:gdLst/>
              <a:ahLst/>
              <a:cxnLst>
                <a:cxn ang="0">
                  <a:pos x="101" y="107"/>
                </a:cxn>
                <a:cxn ang="0">
                  <a:pos x="0" y="56"/>
                </a:cxn>
                <a:cxn ang="0">
                  <a:pos x="79" y="58"/>
                </a:cxn>
                <a:cxn ang="0">
                  <a:pos x="58" y="0"/>
                </a:cxn>
                <a:cxn ang="0">
                  <a:pos x="98" y="58"/>
                </a:cxn>
                <a:cxn ang="0">
                  <a:pos x="98" y="107"/>
                </a:cxn>
              </a:cxnLst>
              <a:rect l="0" t="0" r="r" b="b"/>
              <a:pathLst>
                <a:path w="138" h="107">
                  <a:moveTo>
                    <a:pt x="101" y="107"/>
                  </a:moveTo>
                  <a:cubicBezTo>
                    <a:pt x="76" y="75"/>
                    <a:pt x="46" y="40"/>
                    <a:pt x="0" y="56"/>
                  </a:cubicBezTo>
                  <a:cubicBezTo>
                    <a:pt x="22" y="43"/>
                    <a:pt x="57" y="50"/>
                    <a:pt x="79" y="58"/>
                  </a:cubicBezTo>
                  <a:cubicBezTo>
                    <a:pt x="71" y="38"/>
                    <a:pt x="56" y="25"/>
                    <a:pt x="58" y="0"/>
                  </a:cubicBezTo>
                  <a:cubicBezTo>
                    <a:pt x="68" y="20"/>
                    <a:pt x="85" y="40"/>
                    <a:pt x="98" y="58"/>
                  </a:cubicBezTo>
                  <a:cubicBezTo>
                    <a:pt x="112" y="77"/>
                    <a:pt x="138" y="98"/>
                    <a:pt x="98" y="10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3" name="Freeform 380">
              <a:extLst>
                <a:ext uri="{FF2B5EF4-FFF2-40B4-BE49-F238E27FC236}">
                  <a16:creationId xmlns:a16="http://schemas.microsoft.com/office/drawing/2014/main" xmlns="" id="{388002B0-2010-4042-BEA2-EA3F2BA01F5C}"/>
                </a:ext>
              </a:extLst>
            </p:cNvPr>
            <p:cNvSpPr>
              <a:spLocks/>
            </p:cNvSpPr>
            <p:nvPr/>
          </p:nvSpPr>
          <p:spPr bwMode="gray">
            <a:xfrm flipH="1">
              <a:off x="2777527" y="3039790"/>
              <a:ext cx="253486" cy="132890"/>
            </a:xfrm>
            <a:custGeom>
              <a:avLst/>
              <a:gdLst/>
              <a:ahLst/>
              <a:cxnLst>
                <a:cxn ang="0">
                  <a:pos x="145" y="131"/>
                </a:cxn>
                <a:cxn ang="0">
                  <a:pos x="79" y="326"/>
                </a:cxn>
                <a:cxn ang="0">
                  <a:pos x="353" y="360"/>
                </a:cxn>
                <a:cxn ang="0">
                  <a:pos x="756" y="89"/>
                </a:cxn>
                <a:cxn ang="0">
                  <a:pos x="728" y="109"/>
                </a:cxn>
                <a:cxn ang="0">
                  <a:pos x="692" y="4"/>
                </a:cxn>
                <a:cxn ang="0">
                  <a:pos x="642" y="4"/>
                </a:cxn>
                <a:cxn ang="0">
                  <a:pos x="447" y="196"/>
                </a:cxn>
                <a:cxn ang="0">
                  <a:pos x="145" y="131"/>
                </a:cxn>
              </a:cxnLst>
              <a:rect l="0" t="0" r="r" b="b"/>
              <a:pathLst>
                <a:path w="777" h="407">
                  <a:moveTo>
                    <a:pt x="145" y="131"/>
                  </a:moveTo>
                  <a:cubicBezTo>
                    <a:pt x="30" y="173"/>
                    <a:pt x="0" y="243"/>
                    <a:pt x="79" y="326"/>
                  </a:cubicBezTo>
                  <a:cubicBezTo>
                    <a:pt x="154" y="407"/>
                    <a:pt x="254" y="400"/>
                    <a:pt x="353" y="360"/>
                  </a:cubicBezTo>
                  <a:cubicBezTo>
                    <a:pt x="496" y="302"/>
                    <a:pt x="777" y="297"/>
                    <a:pt x="756" y="89"/>
                  </a:cubicBezTo>
                  <a:cubicBezTo>
                    <a:pt x="748" y="95"/>
                    <a:pt x="737" y="104"/>
                    <a:pt x="728" y="109"/>
                  </a:cubicBezTo>
                  <a:cubicBezTo>
                    <a:pt x="717" y="73"/>
                    <a:pt x="705" y="38"/>
                    <a:pt x="692" y="4"/>
                  </a:cubicBezTo>
                  <a:cubicBezTo>
                    <a:pt x="676" y="0"/>
                    <a:pt x="658" y="0"/>
                    <a:pt x="642" y="4"/>
                  </a:cubicBezTo>
                  <a:cubicBezTo>
                    <a:pt x="593" y="86"/>
                    <a:pt x="551" y="172"/>
                    <a:pt x="447" y="196"/>
                  </a:cubicBezTo>
                  <a:cubicBezTo>
                    <a:pt x="329" y="222"/>
                    <a:pt x="254" y="134"/>
                    <a:pt x="145" y="13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4" name="Freeform 381">
              <a:extLst>
                <a:ext uri="{FF2B5EF4-FFF2-40B4-BE49-F238E27FC236}">
                  <a16:creationId xmlns:a16="http://schemas.microsoft.com/office/drawing/2014/main" xmlns="" id="{319F4ECA-17F0-4F7E-967D-6C2512F891E5}"/>
                </a:ext>
              </a:extLst>
            </p:cNvPr>
            <p:cNvSpPr>
              <a:spLocks/>
            </p:cNvSpPr>
            <p:nvPr/>
          </p:nvSpPr>
          <p:spPr bwMode="gray">
            <a:xfrm flipH="1">
              <a:off x="2782362" y="3070181"/>
              <a:ext cx="22241" cy="47382"/>
            </a:xfrm>
            <a:custGeom>
              <a:avLst/>
              <a:gdLst/>
              <a:ahLst/>
              <a:cxnLst>
                <a:cxn ang="0">
                  <a:pos x="40" y="9"/>
                </a:cxn>
                <a:cxn ang="0">
                  <a:pos x="40" y="44"/>
                </a:cxn>
                <a:cxn ang="0">
                  <a:pos x="29" y="84"/>
                </a:cxn>
                <a:cxn ang="0">
                  <a:pos x="16" y="119"/>
                </a:cxn>
                <a:cxn ang="0">
                  <a:pos x="0" y="145"/>
                </a:cxn>
                <a:cxn ang="0">
                  <a:pos x="50" y="87"/>
                </a:cxn>
                <a:cxn ang="0">
                  <a:pos x="61" y="47"/>
                </a:cxn>
                <a:cxn ang="0">
                  <a:pos x="57" y="0"/>
                </a:cxn>
                <a:cxn ang="0">
                  <a:pos x="41" y="9"/>
                </a:cxn>
              </a:cxnLst>
              <a:rect l="0" t="0" r="r" b="b"/>
              <a:pathLst>
                <a:path w="68" h="145">
                  <a:moveTo>
                    <a:pt x="40" y="9"/>
                  </a:moveTo>
                  <a:cubicBezTo>
                    <a:pt x="42" y="22"/>
                    <a:pt x="44" y="32"/>
                    <a:pt x="40" y="44"/>
                  </a:cubicBezTo>
                  <a:cubicBezTo>
                    <a:pt x="36" y="57"/>
                    <a:pt x="32" y="70"/>
                    <a:pt x="29" y="84"/>
                  </a:cubicBezTo>
                  <a:cubicBezTo>
                    <a:pt x="26" y="96"/>
                    <a:pt x="22" y="109"/>
                    <a:pt x="16" y="119"/>
                  </a:cubicBezTo>
                  <a:cubicBezTo>
                    <a:pt x="12" y="126"/>
                    <a:pt x="0" y="137"/>
                    <a:pt x="0" y="145"/>
                  </a:cubicBezTo>
                  <a:cubicBezTo>
                    <a:pt x="22" y="128"/>
                    <a:pt x="41" y="114"/>
                    <a:pt x="50" y="87"/>
                  </a:cubicBezTo>
                  <a:cubicBezTo>
                    <a:pt x="55" y="73"/>
                    <a:pt x="59" y="62"/>
                    <a:pt x="61" y="47"/>
                  </a:cubicBezTo>
                  <a:cubicBezTo>
                    <a:pt x="63" y="35"/>
                    <a:pt x="68" y="9"/>
                    <a:pt x="57" y="0"/>
                  </a:cubicBezTo>
                  <a:cubicBezTo>
                    <a:pt x="52" y="3"/>
                    <a:pt x="47" y="7"/>
                    <a:pt x="41" y="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5" name="Freeform 382">
              <a:extLst>
                <a:ext uri="{FF2B5EF4-FFF2-40B4-BE49-F238E27FC236}">
                  <a16:creationId xmlns:a16="http://schemas.microsoft.com/office/drawing/2014/main" xmlns="" id="{029ACD8E-E3C1-48D3-9B05-67C0B06CF80A}"/>
                </a:ext>
              </a:extLst>
            </p:cNvPr>
            <p:cNvSpPr>
              <a:spLocks/>
            </p:cNvSpPr>
            <p:nvPr/>
          </p:nvSpPr>
          <p:spPr bwMode="gray">
            <a:xfrm flipH="1">
              <a:off x="2905445" y="3038823"/>
              <a:ext cx="76944" cy="78325"/>
            </a:xfrm>
            <a:custGeom>
              <a:avLst/>
              <a:gdLst/>
              <a:ahLst/>
              <a:cxnLst>
                <a:cxn ang="0">
                  <a:pos x="235" y="0"/>
                </a:cxn>
                <a:cxn ang="0">
                  <a:pos x="65" y="44"/>
                </a:cxn>
                <a:cxn ang="0">
                  <a:pos x="0" y="148"/>
                </a:cxn>
                <a:cxn ang="0">
                  <a:pos x="83" y="152"/>
                </a:cxn>
                <a:cxn ang="0">
                  <a:pos x="130" y="224"/>
                </a:cxn>
                <a:cxn ang="0">
                  <a:pos x="223" y="234"/>
                </a:cxn>
                <a:cxn ang="0">
                  <a:pos x="214" y="21"/>
                </a:cxn>
              </a:cxnLst>
              <a:rect l="0" t="0" r="r" b="b"/>
              <a:pathLst>
                <a:path w="236" h="240">
                  <a:moveTo>
                    <a:pt x="235" y="0"/>
                  </a:moveTo>
                  <a:cubicBezTo>
                    <a:pt x="194" y="28"/>
                    <a:pt x="121" y="36"/>
                    <a:pt x="65" y="44"/>
                  </a:cubicBezTo>
                  <a:cubicBezTo>
                    <a:pt x="41" y="73"/>
                    <a:pt x="13" y="108"/>
                    <a:pt x="0" y="148"/>
                  </a:cubicBezTo>
                  <a:cubicBezTo>
                    <a:pt x="25" y="143"/>
                    <a:pt x="58" y="156"/>
                    <a:pt x="83" y="152"/>
                  </a:cubicBezTo>
                  <a:cubicBezTo>
                    <a:pt x="96" y="179"/>
                    <a:pt x="118" y="195"/>
                    <a:pt x="130" y="224"/>
                  </a:cubicBezTo>
                  <a:cubicBezTo>
                    <a:pt x="155" y="236"/>
                    <a:pt x="194" y="240"/>
                    <a:pt x="223" y="234"/>
                  </a:cubicBezTo>
                  <a:cubicBezTo>
                    <a:pt x="226" y="168"/>
                    <a:pt x="236" y="82"/>
                    <a:pt x="214" y="2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6" name="Freeform 383">
              <a:extLst>
                <a:ext uri="{FF2B5EF4-FFF2-40B4-BE49-F238E27FC236}">
                  <a16:creationId xmlns:a16="http://schemas.microsoft.com/office/drawing/2014/main" xmlns="" id="{9ED38CEF-174E-4A99-9210-5B4A62E5B0CA}"/>
                </a:ext>
              </a:extLst>
            </p:cNvPr>
            <p:cNvSpPr>
              <a:spLocks/>
            </p:cNvSpPr>
            <p:nvPr/>
          </p:nvSpPr>
          <p:spPr bwMode="gray">
            <a:xfrm flipH="1">
              <a:off x="2882513" y="3120463"/>
              <a:ext cx="137449" cy="48211"/>
            </a:xfrm>
            <a:custGeom>
              <a:avLst/>
              <a:gdLst/>
              <a:ahLst/>
              <a:cxnLst>
                <a:cxn ang="0">
                  <a:pos x="5" y="0"/>
                </a:cxn>
                <a:cxn ang="0">
                  <a:pos x="136" y="118"/>
                </a:cxn>
                <a:cxn ang="0">
                  <a:pos x="307" y="110"/>
                </a:cxn>
                <a:cxn ang="0">
                  <a:pos x="421" y="81"/>
                </a:cxn>
                <a:cxn ang="0">
                  <a:pos x="249" y="135"/>
                </a:cxn>
                <a:cxn ang="0">
                  <a:pos x="73" y="105"/>
                </a:cxn>
                <a:cxn ang="0">
                  <a:pos x="5" y="0"/>
                </a:cxn>
              </a:cxnLst>
              <a:rect l="0" t="0" r="r" b="b"/>
              <a:pathLst>
                <a:path w="421" h="148">
                  <a:moveTo>
                    <a:pt x="5" y="0"/>
                  </a:moveTo>
                  <a:cubicBezTo>
                    <a:pt x="9" y="48"/>
                    <a:pt x="93" y="101"/>
                    <a:pt x="136" y="118"/>
                  </a:cubicBezTo>
                  <a:cubicBezTo>
                    <a:pt x="194" y="140"/>
                    <a:pt x="250" y="131"/>
                    <a:pt x="307" y="110"/>
                  </a:cubicBezTo>
                  <a:cubicBezTo>
                    <a:pt x="323" y="104"/>
                    <a:pt x="399" y="75"/>
                    <a:pt x="421" y="81"/>
                  </a:cubicBezTo>
                  <a:cubicBezTo>
                    <a:pt x="371" y="91"/>
                    <a:pt x="305" y="123"/>
                    <a:pt x="249" y="135"/>
                  </a:cubicBezTo>
                  <a:cubicBezTo>
                    <a:pt x="188" y="148"/>
                    <a:pt x="129" y="147"/>
                    <a:pt x="73" y="105"/>
                  </a:cubicBezTo>
                  <a:cubicBezTo>
                    <a:pt x="46" y="87"/>
                    <a:pt x="0" y="37"/>
                    <a:pt x="5"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7" name="Freeform 384">
              <a:extLst>
                <a:ext uri="{FF2B5EF4-FFF2-40B4-BE49-F238E27FC236}">
                  <a16:creationId xmlns:a16="http://schemas.microsoft.com/office/drawing/2014/main" xmlns="" id="{EFA3ECD0-EDFF-4FDB-B524-3F20D44D5D37}"/>
                </a:ext>
              </a:extLst>
            </p:cNvPr>
            <p:cNvSpPr>
              <a:spLocks/>
            </p:cNvSpPr>
            <p:nvPr/>
          </p:nvSpPr>
          <p:spPr bwMode="gray">
            <a:xfrm flipH="1">
              <a:off x="2900886" y="3052222"/>
              <a:ext cx="74734" cy="53598"/>
            </a:xfrm>
            <a:custGeom>
              <a:avLst/>
              <a:gdLst/>
              <a:ahLst/>
              <a:cxnLst>
                <a:cxn ang="0">
                  <a:pos x="0" y="89"/>
                </a:cxn>
                <a:cxn ang="0">
                  <a:pos x="226" y="163"/>
                </a:cxn>
                <a:cxn ang="0">
                  <a:pos x="200" y="0"/>
                </a:cxn>
                <a:cxn ang="0">
                  <a:pos x="134" y="122"/>
                </a:cxn>
                <a:cxn ang="0">
                  <a:pos x="0" y="89"/>
                </a:cxn>
              </a:cxnLst>
              <a:rect l="0" t="0" r="r" b="b"/>
              <a:pathLst>
                <a:path w="229" h="164">
                  <a:moveTo>
                    <a:pt x="0" y="89"/>
                  </a:moveTo>
                  <a:cubicBezTo>
                    <a:pt x="74" y="77"/>
                    <a:pt x="140" y="164"/>
                    <a:pt x="226" y="163"/>
                  </a:cubicBezTo>
                  <a:cubicBezTo>
                    <a:pt x="229" y="109"/>
                    <a:pt x="214" y="47"/>
                    <a:pt x="200" y="0"/>
                  </a:cubicBezTo>
                  <a:cubicBezTo>
                    <a:pt x="196" y="46"/>
                    <a:pt x="190" y="122"/>
                    <a:pt x="134" y="122"/>
                  </a:cubicBezTo>
                  <a:cubicBezTo>
                    <a:pt x="89" y="121"/>
                    <a:pt x="46" y="34"/>
                    <a:pt x="0" y="8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8" name="Freeform 385">
              <a:extLst>
                <a:ext uri="{FF2B5EF4-FFF2-40B4-BE49-F238E27FC236}">
                  <a16:creationId xmlns:a16="http://schemas.microsoft.com/office/drawing/2014/main" xmlns="" id="{61747B39-BCD8-42E2-969B-3CAA1CC675B5}"/>
                </a:ext>
              </a:extLst>
            </p:cNvPr>
            <p:cNvSpPr>
              <a:spLocks/>
            </p:cNvSpPr>
            <p:nvPr/>
          </p:nvSpPr>
          <p:spPr bwMode="gray">
            <a:xfrm flipH="1">
              <a:off x="2714536" y="3038823"/>
              <a:ext cx="79568" cy="131232"/>
            </a:xfrm>
            <a:custGeom>
              <a:avLst/>
              <a:gdLst/>
              <a:ahLst/>
              <a:cxnLst>
                <a:cxn ang="0">
                  <a:pos x="86" y="24"/>
                </a:cxn>
                <a:cxn ang="0">
                  <a:pos x="115" y="123"/>
                </a:cxn>
                <a:cxn ang="0">
                  <a:pos x="152" y="215"/>
                </a:cxn>
                <a:cxn ang="0">
                  <a:pos x="183" y="402"/>
                </a:cxn>
                <a:cxn ang="0">
                  <a:pos x="84" y="174"/>
                </a:cxn>
                <a:cxn ang="0">
                  <a:pos x="21" y="86"/>
                </a:cxn>
                <a:cxn ang="0">
                  <a:pos x="77" y="3"/>
                </a:cxn>
                <a:cxn ang="0">
                  <a:pos x="86" y="26"/>
                </a:cxn>
              </a:cxnLst>
              <a:rect l="0" t="0" r="r" b="b"/>
              <a:pathLst>
                <a:path w="244" h="402">
                  <a:moveTo>
                    <a:pt x="86" y="24"/>
                  </a:moveTo>
                  <a:cubicBezTo>
                    <a:pt x="84" y="57"/>
                    <a:pt x="103" y="93"/>
                    <a:pt x="115" y="123"/>
                  </a:cubicBezTo>
                  <a:cubicBezTo>
                    <a:pt x="128" y="154"/>
                    <a:pt x="140" y="184"/>
                    <a:pt x="152" y="215"/>
                  </a:cubicBezTo>
                  <a:cubicBezTo>
                    <a:pt x="162" y="238"/>
                    <a:pt x="244" y="397"/>
                    <a:pt x="183" y="402"/>
                  </a:cubicBezTo>
                  <a:cubicBezTo>
                    <a:pt x="147" y="329"/>
                    <a:pt x="124" y="248"/>
                    <a:pt x="84" y="174"/>
                  </a:cubicBezTo>
                  <a:cubicBezTo>
                    <a:pt x="67" y="143"/>
                    <a:pt x="36" y="117"/>
                    <a:pt x="21" y="86"/>
                  </a:cubicBezTo>
                  <a:cubicBezTo>
                    <a:pt x="0" y="43"/>
                    <a:pt x="29" y="0"/>
                    <a:pt x="77" y="3"/>
                  </a:cubicBezTo>
                  <a:cubicBezTo>
                    <a:pt x="80" y="11"/>
                    <a:pt x="83" y="17"/>
                    <a:pt x="86" y="2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69" name="Freeform 386">
              <a:extLst>
                <a:ext uri="{FF2B5EF4-FFF2-40B4-BE49-F238E27FC236}">
                  <a16:creationId xmlns:a16="http://schemas.microsoft.com/office/drawing/2014/main" xmlns="" id="{F970D8FB-3DA6-4E77-AF25-A0C7A57DEEC9}"/>
                </a:ext>
              </a:extLst>
            </p:cNvPr>
            <p:cNvSpPr>
              <a:spLocks/>
            </p:cNvSpPr>
            <p:nvPr/>
          </p:nvSpPr>
          <p:spPr bwMode="gray">
            <a:xfrm flipH="1">
              <a:off x="2709286" y="2513202"/>
              <a:ext cx="72109" cy="66859"/>
            </a:xfrm>
            <a:custGeom>
              <a:avLst/>
              <a:gdLst/>
              <a:ahLst/>
              <a:cxnLst>
                <a:cxn ang="0">
                  <a:pos x="1" y="49"/>
                </a:cxn>
                <a:cxn ang="0">
                  <a:pos x="64" y="106"/>
                </a:cxn>
                <a:cxn ang="0">
                  <a:pos x="42" y="56"/>
                </a:cxn>
                <a:cxn ang="0">
                  <a:pos x="88" y="92"/>
                </a:cxn>
                <a:cxn ang="0">
                  <a:pos x="67" y="53"/>
                </a:cxn>
                <a:cxn ang="0">
                  <a:pos x="145" y="115"/>
                </a:cxn>
                <a:cxn ang="0">
                  <a:pos x="187" y="173"/>
                </a:cxn>
                <a:cxn ang="0">
                  <a:pos x="221" y="205"/>
                </a:cxn>
                <a:cxn ang="0">
                  <a:pos x="192" y="164"/>
                </a:cxn>
                <a:cxn ang="0">
                  <a:pos x="168" y="119"/>
                </a:cxn>
                <a:cxn ang="0">
                  <a:pos x="100" y="52"/>
                </a:cxn>
                <a:cxn ang="0">
                  <a:pos x="159" y="97"/>
                </a:cxn>
                <a:cxn ang="0">
                  <a:pos x="212" y="150"/>
                </a:cxn>
                <a:cxn ang="0">
                  <a:pos x="153" y="70"/>
                </a:cxn>
                <a:cxn ang="0">
                  <a:pos x="119" y="43"/>
                </a:cxn>
                <a:cxn ang="0">
                  <a:pos x="73" y="45"/>
                </a:cxn>
                <a:cxn ang="0">
                  <a:pos x="84" y="17"/>
                </a:cxn>
                <a:cxn ang="0">
                  <a:pos x="34" y="45"/>
                </a:cxn>
                <a:cxn ang="0">
                  <a:pos x="51" y="28"/>
                </a:cxn>
                <a:cxn ang="0">
                  <a:pos x="56" y="0"/>
                </a:cxn>
                <a:cxn ang="0">
                  <a:pos x="0" y="52"/>
                </a:cxn>
              </a:cxnLst>
              <a:rect l="0" t="0" r="r" b="b"/>
              <a:pathLst>
                <a:path w="221" h="205">
                  <a:moveTo>
                    <a:pt x="1" y="49"/>
                  </a:moveTo>
                  <a:cubicBezTo>
                    <a:pt x="36" y="45"/>
                    <a:pt x="54" y="79"/>
                    <a:pt x="64" y="106"/>
                  </a:cubicBezTo>
                  <a:cubicBezTo>
                    <a:pt x="64" y="85"/>
                    <a:pt x="53" y="73"/>
                    <a:pt x="42" y="56"/>
                  </a:cubicBezTo>
                  <a:cubicBezTo>
                    <a:pt x="63" y="56"/>
                    <a:pt x="84" y="71"/>
                    <a:pt x="88" y="92"/>
                  </a:cubicBezTo>
                  <a:cubicBezTo>
                    <a:pt x="90" y="74"/>
                    <a:pt x="79" y="63"/>
                    <a:pt x="67" y="53"/>
                  </a:cubicBezTo>
                  <a:cubicBezTo>
                    <a:pt x="103" y="46"/>
                    <a:pt x="129" y="90"/>
                    <a:pt x="145" y="115"/>
                  </a:cubicBezTo>
                  <a:cubicBezTo>
                    <a:pt x="158" y="134"/>
                    <a:pt x="171" y="157"/>
                    <a:pt x="187" y="173"/>
                  </a:cubicBezTo>
                  <a:cubicBezTo>
                    <a:pt x="196" y="183"/>
                    <a:pt x="208" y="201"/>
                    <a:pt x="221" y="205"/>
                  </a:cubicBezTo>
                  <a:cubicBezTo>
                    <a:pt x="217" y="188"/>
                    <a:pt x="201" y="176"/>
                    <a:pt x="192" y="164"/>
                  </a:cubicBezTo>
                  <a:cubicBezTo>
                    <a:pt x="181" y="149"/>
                    <a:pt x="175" y="135"/>
                    <a:pt x="168" y="119"/>
                  </a:cubicBezTo>
                  <a:cubicBezTo>
                    <a:pt x="157" y="95"/>
                    <a:pt x="129" y="49"/>
                    <a:pt x="100" y="52"/>
                  </a:cubicBezTo>
                  <a:cubicBezTo>
                    <a:pt x="134" y="52"/>
                    <a:pt x="141" y="73"/>
                    <a:pt x="159" y="97"/>
                  </a:cubicBezTo>
                  <a:cubicBezTo>
                    <a:pt x="173" y="118"/>
                    <a:pt x="189" y="137"/>
                    <a:pt x="212" y="150"/>
                  </a:cubicBezTo>
                  <a:cubicBezTo>
                    <a:pt x="204" y="122"/>
                    <a:pt x="172" y="90"/>
                    <a:pt x="153" y="70"/>
                  </a:cubicBezTo>
                  <a:cubicBezTo>
                    <a:pt x="142" y="58"/>
                    <a:pt x="134" y="46"/>
                    <a:pt x="119" y="43"/>
                  </a:cubicBezTo>
                  <a:cubicBezTo>
                    <a:pt x="109" y="40"/>
                    <a:pt x="80" y="37"/>
                    <a:pt x="73" y="45"/>
                  </a:cubicBezTo>
                  <a:cubicBezTo>
                    <a:pt x="75" y="36"/>
                    <a:pt x="79" y="25"/>
                    <a:pt x="84" y="17"/>
                  </a:cubicBezTo>
                  <a:cubicBezTo>
                    <a:pt x="68" y="25"/>
                    <a:pt x="53" y="43"/>
                    <a:pt x="34" y="45"/>
                  </a:cubicBezTo>
                  <a:cubicBezTo>
                    <a:pt x="38" y="40"/>
                    <a:pt x="48" y="33"/>
                    <a:pt x="51" y="28"/>
                  </a:cubicBezTo>
                  <a:cubicBezTo>
                    <a:pt x="55" y="21"/>
                    <a:pt x="54" y="7"/>
                    <a:pt x="56" y="0"/>
                  </a:cubicBezTo>
                  <a:cubicBezTo>
                    <a:pt x="37" y="17"/>
                    <a:pt x="28" y="50"/>
                    <a:pt x="0" y="5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0" name="Freeform 387">
              <a:extLst>
                <a:ext uri="{FF2B5EF4-FFF2-40B4-BE49-F238E27FC236}">
                  <a16:creationId xmlns:a16="http://schemas.microsoft.com/office/drawing/2014/main" xmlns="" id="{352A8BFE-B291-47C4-9B80-F85E91FC1681}"/>
                </a:ext>
              </a:extLst>
            </p:cNvPr>
            <p:cNvSpPr>
              <a:spLocks/>
            </p:cNvSpPr>
            <p:nvPr/>
          </p:nvSpPr>
          <p:spPr bwMode="gray">
            <a:xfrm flipH="1">
              <a:off x="2686493" y="3284849"/>
              <a:ext cx="103467" cy="43790"/>
            </a:xfrm>
            <a:custGeom>
              <a:avLst/>
              <a:gdLst/>
              <a:ahLst/>
              <a:cxnLst>
                <a:cxn ang="0">
                  <a:pos x="301" y="40"/>
                </a:cxn>
                <a:cxn ang="0">
                  <a:pos x="0" y="48"/>
                </a:cxn>
                <a:cxn ang="0">
                  <a:pos x="184" y="67"/>
                </a:cxn>
                <a:cxn ang="0">
                  <a:pos x="308" y="0"/>
                </a:cxn>
                <a:cxn ang="0">
                  <a:pos x="301" y="48"/>
                </a:cxn>
              </a:cxnLst>
              <a:rect l="0" t="0" r="r" b="b"/>
              <a:pathLst>
                <a:path w="317" h="134">
                  <a:moveTo>
                    <a:pt x="301" y="40"/>
                  </a:moveTo>
                  <a:cubicBezTo>
                    <a:pt x="252" y="134"/>
                    <a:pt x="71" y="84"/>
                    <a:pt x="0" y="48"/>
                  </a:cubicBezTo>
                  <a:cubicBezTo>
                    <a:pt x="62" y="49"/>
                    <a:pt x="123" y="61"/>
                    <a:pt x="184" y="67"/>
                  </a:cubicBezTo>
                  <a:cubicBezTo>
                    <a:pt x="260" y="75"/>
                    <a:pt x="262" y="39"/>
                    <a:pt x="308" y="0"/>
                  </a:cubicBezTo>
                  <a:cubicBezTo>
                    <a:pt x="317" y="16"/>
                    <a:pt x="315" y="37"/>
                    <a:pt x="301" y="4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1" name="Freeform 388">
              <a:extLst>
                <a:ext uri="{FF2B5EF4-FFF2-40B4-BE49-F238E27FC236}">
                  <a16:creationId xmlns:a16="http://schemas.microsoft.com/office/drawing/2014/main" xmlns="" id="{8BDC9C23-EEFD-4756-AE0B-A7DF335FB649}"/>
                </a:ext>
              </a:extLst>
            </p:cNvPr>
            <p:cNvSpPr>
              <a:spLocks/>
            </p:cNvSpPr>
            <p:nvPr/>
          </p:nvSpPr>
          <p:spPr bwMode="gray">
            <a:xfrm flipH="1">
              <a:off x="2812477" y="2547461"/>
              <a:ext cx="59676" cy="256110"/>
            </a:xfrm>
            <a:custGeom>
              <a:avLst/>
              <a:gdLst/>
              <a:ahLst/>
              <a:cxnLst>
                <a:cxn ang="0">
                  <a:pos x="174" y="0"/>
                </a:cxn>
                <a:cxn ang="0">
                  <a:pos x="32" y="212"/>
                </a:cxn>
                <a:cxn ang="0">
                  <a:pos x="69" y="509"/>
                </a:cxn>
                <a:cxn ang="0">
                  <a:pos x="105" y="565"/>
                </a:cxn>
                <a:cxn ang="0">
                  <a:pos x="155" y="616"/>
                </a:cxn>
                <a:cxn ang="0">
                  <a:pos x="156" y="753"/>
                </a:cxn>
                <a:cxn ang="0">
                  <a:pos x="110" y="678"/>
                </a:cxn>
                <a:cxn ang="0">
                  <a:pos x="123" y="785"/>
                </a:cxn>
                <a:cxn ang="0">
                  <a:pos x="75" y="670"/>
                </a:cxn>
                <a:cxn ang="0">
                  <a:pos x="37" y="543"/>
                </a:cxn>
                <a:cxn ang="0">
                  <a:pos x="37" y="476"/>
                </a:cxn>
                <a:cxn ang="0">
                  <a:pos x="20" y="420"/>
                </a:cxn>
                <a:cxn ang="0">
                  <a:pos x="2" y="291"/>
                </a:cxn>
                <a:cxn ang="0">
                  <a:pos x="49" y="109"/>
                </a:cxn>
                <a:cxn ang="0">
                  <a:pos x="172" y="0"/>
                </a:cxn>
              </a:cxnLst>
              <a:rect l="0" t="0" r="r" b="b"/>
              <a:pathLst>
                <a:path w="183" h="785">
                  <a:moveTo>
                    <a:pt x="174" y="0"/>
                  </a:moveTo>
                  <a:cubicBezTo>
                    <a:pt x="120" y="52"/>
                    <a:pt x="39" y="134"/>
                    <a:pt x="32" y="212"/>
                  </a:cubicBezTo>
                  <a:cubicBezTo>
                    <a:pt x="23" y="310"/>
                    <a:pt x="26" y="424"/>
                    <a:pt x="69" y="509"/>
                  </a:cubicBezTo>
                  <a:cubicBezTo>
                    <a:pt x="79" y="529"/>
                    <a:pt x="92" y="545"/>
                    <a:pt x="105" y="565"/>
                  </a:cubicBezTo>
                  <a:cubicBezTo>
                    <a:pt x="120" y="587"/>
                    <a:pt x="140" y="598"/>
                    <a:pt x="155" y="616"/>
                  </a:cubicBezTo>
                  <a:cubicBezTo>
                    <a:pt x="183" y="651"/>
                    <a:pt x="170" y="719"/>
                    <a:pt x="156" y="753"/>
                  </a:cubicBezTo>
                  <a:cubicBezTo>
                    <a:pt x="157" y="720"/>
                    <a:pt x="132" y="698"/>
                    <a:pt x="110" y="678"/>
                  </a:cubicBezTo>
                  <a:cubicBezTo>
                    <a:pt x="100" y="714"/>
                    <a:pt x="113" y="752"/>
                    <a:pt x="123" y="785"/>
                  </a:cubicBezTo>
                  <a:cubicBezTo>
                    <a:pt x="80" y="765"/>
                    <a:pt x="81" y="710"/>
                    <a:pt x="75" y="670"/>
                  </a:cubicBezTo>
                  <a:cubicBezTo>
                    <a:pt x="68" y="625"/>
                    <a:pt x="39" y="589"/>
                    <a:pt x="37" y="543"/>
                  </a:cubicBezTo>
                  <a:cubicBezTo>
                    <a:pt x="36" y="521"/>
                    <a:pt x="37" y="498"/>
                    <a:pt x="37" y="476"/>
                  </a:cubicBezTo>
                  <a:cubicBezTo>
                    <a:pt x="37" y="447"/>
                    <a:pt x="34" y="443"/>
                    <a:pt x="20" y="420"/>
                  </a:cubicBezTo>
                  <a:cubicBezTo>
                    <a:pt x="0" y="386"/>
                    <a:pt x="2" y="332"/>
                    <a:pt x="2" y="291"/>
                  </a:cubicBezTo>
                  <a:cubicBezTo>
                    <a:pt x="2" y="225"/>
                    <a:pt x="19" y="166"/>
                    <a:pt x="49" y="109"/>
                  </a:cubicBezTo>
                  <a:cubicBezTo>
                    <a:pt x="70" y="67"/>
                    <a:pt x="133" y="24"/>
                    <a:pt x="17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2" name="Freeform 389">
              <a:extLst>
                <a:ext uri="{FF2B5EF4-FFF2-40B4-BE49-F238E27FC236}">
                  <a16:creationId xmlns:a16="http://schemas.microsoft.com/office/drawing/2014/main" xmlns="" id="{D8007E2A-908D-4C9B-8310-29934B5811D4}"/>
                </a:ext>
              </a:extLst>
            </p:cNvPr>
            <p:cNvSpPr>
              <a:spLocks/>
            </p:cNvSpPr>
            <p:nvPr/>
          </p:nvSpPr>
          <p:spPr bwMode="gray">
            <a:xfrm flipH="1">
              <a:off x="2650301" y="2560170"/>
              <a:ext cx="82469" cy="203894"/>
            </a:xfrm>
            <a:custGeom>
              <a:avLst/>
              <a:gdLst/>
              <a:ahLst/>
              <a:cxnLst>
                <a:cxn ang="0">
                  <a:pos x="13" y="26"/>
                </a:cxn>
                <a:cxn ang="0">
                  <a:pos x="150" y="220"/>
                </a:cxn>
                <a:cxn ang="0">
                  <a:pos x="253" y="450"/>
                </a:cxn>
                <a:cxn ang="0">
                  <a:pos x="208" y="572"/>
                </a:cxn>
                <a:cxn ang="0">
                  <a:pos x="97" y="625"/>
                </a:cxn>
                <a:cxn ang="0">
                  <a:pos x="63" y="566"/>
                </a:cxn>
                <a:cxn ang="0">
                  <a:pos x="194" y="391"/>
                </a:cxn>
                <a:cxn ang="0">
                  <a:pos x="85" y="177"/>
                </a:cxn>
                <a:cxn ang="0">
                  <a:pos x="0" y="0"/>
                </a:cxn>
                <a:cxn ang="0">
                  <a:pos x="16" y="26"/>
                </a:cxn>
              </a:cxnLst>
              <a:rect l="0" t="0" r="r" b="b"/>
              <a:pathLst>
                <a:path w="253" h="625">
                  <a:moveTo>
                    <a:pt x="13" y="26"/>
                  </a:moveTo>
                  <a:cubicBezTo>
                    <a:pt x="43" y="104"/>
                    <a:pt x="86" y="166"/>
                    <a:pt x="150" y="220"/>
                  </a:cubicBezTo>
                  <a:cubicBezTo>
                    <a:pt x="217" y="278"/>
                    <a:pt x="253" y="360"/>
                    <a:pt x="253" y="450"/>
                  </a:cubicBezTo>
                  <a:cubicBezTo>
                    <a:pt x="252" y="504"/>
                    <a:pt x="249" y="541"/>
                    <a:pt x="208" y="572"/>
                  </a:cubicBezTo>
                  <a:cubicBezTo>
                    <a:pt x="173" y="598"/>
                    <a:pt x="138" y="610"/>
                    <a:pt x="97" y="625"/>
                  </a:cubicBezTo>
                  <a:cubicBezTo>
                    <a:pt x="90" y="601"/>
                    <a:pt x="76" y="583"/>
                    <a:pt x="63" y="566"/>
                  </a:cubicBezTo>
                  <a:cubicBezTo>
                    <a:pt x="129" y="543"/>
                    <a:pt x="185" y="456"/>
                    <a:pt x="194" y="391"/>
                  </a:cubicBezTo>
                  <a:cubicBezTo>
                    <a:pt x="205" y="302"/>
                    <a:pt x="132" y="238"/>
                    <a:pt x="85" y="177"/>
                  </a:cubicBezTo>
                  <a:cubicBezTo>
                    <a:pt x="43" y="122"/>
                    <a:pt x="8" y="68"/>
                    <a:pt x="0" y="0"/>
                  </a:cubicBezTo>
                  <a:cubicBezTo>
                    <a:pt x="1" y="11"/>
                    <a:pt x="8" y="20"/>
                    <a:pt x="16" y="2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73" name="Freeform 390">
              <a:extLst>
                <a:ext uri="{FF2B5EF4-FFF2-40B4-BE49-F238E27FC236}">
                  <a16:creationId xmlns:a16="http://schemas.microsoft.com/office/drawing/2014/main" xmlns="" id="{EDCAC319-1C28-4188-8FFB-923A1CA696CE}"/>
                </a:ext>
              </a:extLst>
            </p:cNvPr>
            <p:cNvSpPr>
              <a:spLocks/>
            </p:cNvSpPr>
            <p:nvPr/>
          </p:nvSpPr>
          <p:spPr bwMode="gray">
            <a:xfrm flipH="1">
              <a:off x="2865661" y="4166317"/>
              <a:ext cx="36469" cy="29286"/>
            </a:xfrm>
            <a:custGeom>
              <a:avLst/>
              <a:gdLst/>
              <a:ahLst/>
              <a:cxnLst>
                <a:cxn ang="0">
                  <a:pos x="16" y="60"/>
                </a:cxn>
                <a:cxn ang="0">
                  <a:pos x="86" y="0"/>
                </a:cxn>
                <a:cxn ang="0">
                  <a:pos x="107" y="59"/>
                </a:cxn>
                <a:cxn ang="0">
                  <a:pos x="49" y="61"/>
                </a:cxn>
                <a:cxn ang="0">
                  <a:pos x="2" y="87"/>
                </a:cxn>
                <a:cxn ang="0">
                  <a:pos x="27" y="60"/>
                </a:cxn>
              </a:cxnLst>
              <a:rect l="0" t="0" r="r" b="b"/>
              <a:pathLst>
                <a:path w="112" h="90">
                  <a:moveTo>
                    <a:pt x="16" y="60"/>
                  </a:moveTo>
                  <a:cubicBezTo>
                    <a:pt x="42" y="45"/>
                    <a:pt x="68" y="23"/>
                    <a:pt x="86" y="0"/>
                  </a:cubicBezTo>
                  <a:cubicBezTo>
                    <a:pt x="104" y="14"/>
                    <a:pt x="112" y="37"/>
                    <a:pt x="107" y="59"/>
                  </a:cubicBezTo>
                  <a:cubicBezTo>
                    <a:pt x="91" y="78"/>
                    <a:pt x="68" y="60"/>
                    <a:pt x="49" y="61"/>
                  </a:cubicBezTo>
                  <a:cubicBezTo>
                    <a:pt x="47" y="81"/>
                    <a:pt x="23" y="90"/>
                    <a:pt x="2" y="87"/>
                  </a:cubicBezTo>
                  <a:cubicBezTo>
                    <a:pt x="0" y="79"/>
                    <a:pt x="23" y="62"/>
                    <a:pt x="27" y="6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grpSp>
        <p:nvGrpSpPr>
          <p:cNvPr id="74" name="Gruppieren 438">
            <a:extLst>
              <a:ext uri="{FF2B5EF4-FFF2-40B4-BE49-F238E27FC236}">
                <a16:creationId xmlns:a16="http://schemas.microsoft.com/office/drawing/2014/main" xmlns="" id="{0DF59515-8E43-4F82-B6E0-A309B4BD2C06}"/>
              </a:ext>
            </a:extLst>
          </p:cNvPr>
          <p:cNvGrpSpPr/>
          <p:nvPr/>
        </p:nvGrpSpPr>
        <p:grpSpPr bwMode="gray">
          <a:xfrm rot="152818">
            <a:off x="5904463" y="2616393"/>
            <a:ext cx="290468" cy="806304"/>
            <a:chOff x="14946313" y="-19594512"/>
            <a:chExt cx="7529512" cy="20901025"/>
          </a:xfrm>
          <a:solidFill>
            <a:schemeClr val="tx2"/>
          </a:solidFill>
        </p:grpSpPr>
        <p:sp>
          <p:nvSpPr>
            <p:cNvPr id="75" name="Freeform 391">
              <a:extLst>
                <a:ext uri="{FF2B5EF4-FFF2-40B4-BE49-F238E27FC236}">
                  <a16:creationId xmlns:a16="http://schemas.microsoft.com/office/drawing/2014/main" xmlns="" id="{2D1B81AC-BB52-4837-8144-70DEF6CDE5D4}"/>
                </a:ext>
              </a:extLst>
            </p:cNvPr>
            <p:cNvSpPr>
              <a:spLocks/>
            </p:cNvSpPr>
            <p:nvPr/>
          </p:nvSpPr>
          <p:spPr bwMode="gray">
            <a:xfrm>
              <a:off x="15584487" y="-9661524"/>
              <a:ext cx="1547813" cy="1931988"/>
            </a:xfrm>
            <a:custGeom>
              <a:avLst/>
              <a:gdLst/>
              <a:ahLst/>
              <a:cxnLst>
                <a:cxn ang="0">
                  <a:pos x="344" y="369"/>
                </a:cxn>
                <a:cxn ang="0">
                  <a:pos x="287" y="396"/>
                </a:cxn>
                <a:cxn ang="0">
                  <a:pos x="75" y="488"/>
                </a:cxn>
                <a:cxn ang="0">
                  <a:pos x="90" y="245"/>
                </a:cxn>
                <a:cxn ang="0">
                  <a:pos x="129" y="103"/>
                </a:cxn>
                <a:cxn ang="0">
                  <a:pos x="271" y="4"/>
                </a:cxn>
                <a:cxn ang="0">
                  <a:pos x="408" y="290"/>
                </a:cxn>
                <a:cxn ang="0">
                  <a:pos x="299" y="382"/>
                </a:cxn>
              </a:cxnLst>
              <a:rect l="0" t="0" r="r" b="b"/>
              <a:pathLst>
                <a:path w="413" h="515">
                  <a:moveTo>
                    <a:pt x="344" y="369"/>
                  </a:moveTo>
                  <a:cubicBezTo>
                    <a:pt x="331" y="386"/>
                    <a:pt x="310" y="396"/>
                    <a:pt x="287" y="396"/>
                  </a:cubicBezTo>
                  <a:cubicBezTo>
                    <a:pt x="261" y="441"/>
                    <a:pt x="122" y="515"/>
                    <a:pt x="75" y="488"/>
                  </a:cubicBezTo>
                  <a:cubicBezTo>
                    <a:pt x="0" y="445"/>
                    <a:pt x="79" y="316"/>
                    <a:pt x="90" y="245"/>
                  </a:cubicBezTo>
                  <a:cubicBezTo>
                    <a:pt x="99" y="184"/>
                    <a:pt x="84" y="149"/>
                    <a:pt x="129" y="103"/>
                  </a:cubicBezTo>
                  <a:cubicBezTo>
                    <a:pt x="158" y="73"/>
                    <a:pt x="230" y="5"/>
                    <a:pt x="271" y="4"/>
                  </a:cubicBezTo>
                  <a:cubicBezTo>
                    <a:pt x="377" y="0"/>
                    <a:pt x="413" y="213"/>
                    <a:pt x="408" y="290"/>
                  </a:cubicBezTo>
                  <a:cubicBezTo>
                    <a:pt x="366" y="312"/>
                    <a:pt x="328" y="343"/>
                    <a:pt x="299" y="38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6" name="Freeform 392">
              <a:extLst>
                <a:ext uri="{FF2B5EF4-FFF2-40B4-BE49-F238E27FC236}">
                  <a16:creationId xmlns:a16="http://schemas.microsoft.com/office/drawing/2014/main" xmlns="" id="{5A6E6E2C-C615-47FB-9192-5C4F1ED1905B}"/>
                </a:ext>
              </a:extLst>
            </p:cNvPr>
            <p:cNvSpPr>
              <a:spLocks/>
            </p:cNvSpPr>
            <p:nvPr/>
          </p:nvSpPr>
          <p:spPr bwMode="gray">
            <a:xfrm>
              <a:off x="20308887" y="-9721849"/>
              <a:ext cx="1131888" cy="1492250"/>
            </a:xfrm>
            <a:custGeom>
              <a:avLst/>
              <a:gdLst/>
              <a:ahLst/>
              <a:cxnLst>
                <a:cxn ang="0">
                  <a:pos x="102" y="33"/>
                </a:cxn>
                <a:cxn ang="0">
                  <a:pos x="228" y="207"/>
                </a:cxn>
                <a:cxn ang="0">
                  <a:pos x="290" y="302"/>
                </a:cxn>
                <a:cxn ang="0">
                  <a:pos x="227" y="367"/>
                </a:cxn>
                <a:cxn ang="0">
                  <a:pos x="19" y="272"/>
                </a:cxn>
                <a:cxn ang="0">
                  <a:pos x="115" y="0"/>
                </a:cxn>
              </a:cxnLst>
              <a:rect l="0" t="0" r="r" b="b"/>
              <a:pathLst>
                <a:path w="302" h="398">
                  <a:moveTo>
                    <a:pt x="102" y="33"/>
                  </a:moveTo>
                  <a:cubicBezTo>
                    <a:pt x="180" y="65"/>
                    <a:pt x="180" y="144"/>
                    <a:pt x="228" y="207"/>
                  </a:cubicBezTo>
                  <a:cubicBezTo>
                    <a:pt x="246" y="232"/>
                    <a:pt x="284" y="268"/>
                    <a:pt x="290" y="302"/>
                  </a:cubicBezTo>
                  <a:cubicBezTo>
                    <a:pt x="302" y="363"/>
                    <a:pt x="275" y="349"/>
                    <a:pt x="227" y="367"/>
                  </a:cubicBezTo>
                  <a:cubicBezTo>
                    <a:pt x="140" y="398"/>
                    <a:pt x="43" y="395"/>
                    <a:pt x="19" y="272"/>
                  </a:cubicBezTo>
                  <a:cubicBezTo>
                    <a:pt x="0" y="178"/>
                    <a:pt x="11" y="32"/>
                    <a:pt x="11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7" name="Freeform 393">
              <a:extLst>
                <a:ext uri="{FF2B5EF4-FFF2-40B4-BE49-F238E27FC236}">
                  <a16:creationId xmlns:a16="http://schemas.microsoft.com/office/drawing/2014/main" xmlns="" id="{90BCDAFB-36A7-49A2-A3EA-3271AC829805}"/>
                </a:ext>
              </a:extLst>
            </p:cNvPr>
            <p:cNvSpPr>
              <a:spLocks/>
            </p:cNvSpPr>
            <p:nvPr/>
          </p:nvSpPr>
          <p:spPr bwMode="gray">
            <a:xfrm>
              <a:off x="16900525" y="-455612"/>
              <a:ext cx="1652588" cy="1762125"/>
            </a:xfrm>
            <a:custGeom>
              <a:avLst/>
              <a:gdLst/>
              <a:ahLst/>
              <a:cxnLst>
                <a:cxn ang="0">
                  <a:pos x="437" y="8"/>
                </a:cxn>
                <a:cxn ang="0">
                  <a:pos x="424" y="171"/>
                </a:cxn>
                <a:cxn ang="0">
                  <a:pos x="346" y="276"/>
                </a:cxn>
                <a:cxn ang="0">
                  <a:pos x="112" y="445"/>
                </a:cxn>
                <a:cxn ang="0">
                  <a:pos x="78" y="222"/>
                </a:cxn>
                <a:cxn ang="0">
                  <a:pos x="293" y="2"/>
                </a:cxn>
                <a:cxn ang="0">
                  <a:pos x="424" y="41"/>
                </a:cxn>
              </a:cxnLst>
              <a:rect l="0" t="0" r="r" b="b"/>
              <a:pathLst>
                <a:path w="441" h="470">
                  <a:moveTo>
                    <a:pt x="437" y="8"/>
                  </a:moveTo>
                  <a:cubicBezTo>
                    <a:pt x="437" y="56"/>
                    <a:pt x="441" y="128"/>
                    <a:pt x="424" y="171"/>
                  </a:cubicBezTo>
                  <a:cubicBezTo>
                    <a:pt x="408" y="210"/>
                    <a:pt x="368" y="231"/>
                    <a:pt x="346" y="276"/>
                  </a:cubicBezTo>
                  <a:cubicBezTo>
                    <a:pt x="304" y="361"/>
                    <a:pt x="234" y="470"/>
                    <a:pt x="112" y="445"/>
                  </a:cubicBezTo>
                  <a:cubicBezTo>
                    <a:pt x="0" y="422"/>
                    <a:pt x="31" y="294"/>
                    <a:pt x="78" y="222"/>
                  </a:cubicBezTo>
                  <a:cubicBezTo>
                    <a:pt x="145" y="120"/>
                    <a:pt x="155" y="6"/>
                    <a:pt x="293" y="2"/>
                  </a:cubicBezTo>
                  <a:cubicBezTo>
                    <a:pt x="355" y="0"/>
                    <a:pt x="374" y="24"/>
                    <a:pt x="424" y="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8" name="Freeform 394">
              <a:extLst>
                <a:ext uri="{FF2B5EF4-FFF2-40B4-BE49-F238E27FC236}">
                  <a16:creationId xmlns:a16="http://schemas.microsoft.com/office/drawing/2014/main" xmlns="" id="{0F8DEFE8-7CCF-4F5E-BCCA-50D895B1C5EF}"/>
                </a:ext>
              </a:extLst>
            </p:cNvPr>
            <p:cNvSpPr>
              <a:spLocks/>
            </p:cNvSpPr>
            <p:nvPr/>
          </p:nvSpPr>
          <p:spPr bwMode="gray">
            <a:xfrm>
              <a:off x="19599275" y="-650874"/>
              <a:ext cx="2876550" cy="1687513"/>
            </a:xfrm>
            <a:custGeom>
              <a:avLst/>
              <a:gdLst/>
              <a:ahLst/>
              <a:cxnLst>
                <a:cxn ang="0">
                  <a:pos x="50" y="60"/>
                </a:cxn>
                <a:cxn ang="0">
                  <a:pos x="5" y="229"/>
                </a:cxn>
                <a:cxn ang="0">
                  <a:pos x="135" y="283"/>
                </a:cxn>
                <a:cxn ang="0">
                  <a:pos x="237" y="271"/>
                </a:cxn>
                <a:cxn ang="0">
                  <a:pos x="332" y="345"/>
                </a:cxn>
                <a:cxn ang="0">
                  <a:pos x="468" y="386"/>
                </a:cxn>
                <a:cxn ang="0">
                  <a:pos x="663" y="321"/>
                </a:cxn>
                <a:cxn ang="0">
                  <a:pos x="539" y="238"/>
                </a:cxn>
                <a:cxn ang="0">
                  <a:pos x="446" y="140"/>
                </a:cxn>
                <a:cxn ang="0">
                  <a:pos x="266" y="13"/>
                </a:cxn>
                <a:cxn ang="0">
                  <a:pos x="24" y="60"/>
                </a:cxn>
              </a:cxnLst>
              <a:rect l="0" t="0" r="r" b="b"/>
              <a:pathLst>
                <a:path w="767" h="450">
                  <a:moveTo>
                    <a:pt x="50" y="60"/>
                  </a:moveTo>
                  <a:cubicBezTo>
                    <a:pt x="13" y="107"/>
                    <a:pt x="0" y="167"/>
                    <a:pt x="5" y="229"/>
                  </a:cubicBezTo>
                  <a:cubicBezTo>
                    <a:pt x="48" y="241"/>
                    <a:pt x="90" y="278"/>
                    <a:pt x="135" y="283"/>
                  </a:cubicBezTo>
                  <a:cubicBezTo>
                    <a:pt x="189" y="291"/>
                    <a:pt x="182" y="242"/>
                    <a:pt x="237" y="271"/>
                  </a:cubicBezTo>
                  <a:cubicBezTo>
                    <a:pt x="271" y="288"/>
                    <a:pt x="300" y="327"/>
                    <a:pt x="332" y="345"/>
                  </a:cubicBezTo>
                  <a:cubicBezTo>
                    <a:pt x="384" y="375"/>
                    <a:pt x="410" y="375"/>
                    <a:pt x="468" y="386"/>
                  </a:cubicBezTo>
                  <a:cubicBezTo>
                    <a:pt x="528" y="397"/>
                    <a:pt x="767" y="450"/>
                    <a:pt x="663" y="321"/>
                  </a:cubicBezTo>
                  <a:cubicBezTo>
                    <a:pt x="633" y="284"/>
                    <a:pt x="577" y="270"/>
                    <a:pt x="539" y="238"/>
                  </a:cubicBezTo>
                  <a:cubicBezTo>
                    <a:pt x="503" y="208"/>
                    <a:pt x="479" y="171"/>
                    <a:pt x="446" y="140"/>
                  </a:cubicBezTo>
                  <a:cubicBezTo>
                    <a:pt x="395" y="91"/>
                    <a:pt x="336" y="27"/>
                    <a:pt x="266" y="13"/>
                  </a:cubicBezTo>
                  <a:cubicBezTo>
                    <a:pt x="205" y="0"/>
                    <a:pt x="67" y="13"/>
                    <a:pt x="24" y="6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9" name="Freeform 395">
              <a:extLst>
                <a:ext uri="{FF2B5EF4-FFF2-40B4-BE49-F238E27FC236}">
                  <a16:creationId xmlns:a16="http://schemas.microsoft.com/office/drawing/2014/main" xmlns="" id="{F17E261F-8002-4C8A-907F-D125316F7170}"/>
                </a:ext>
              </a:extLst>
            </p:cNvPr>
            <p:cNvSpPr>
              <a:spLocks/>
            </p:cNvSpPr>
            <p:nvPr/>
          </p:nvSpPr>
          <p:spPr bwMode="gray">
            <a:xfrm>
              <a:off x="16236950" y="-11128374"/>
              <a:ext cx="5286375" cy="11190288"/>
            </a:xfrm>
            <a:custGeom>
              <a:avLst/>
              <a:gdLst/>
              <a:ahLst/>
              <a:cxnLst>
                <a:cxn ang="0">
                  <a:pos x="196" y="75"/>
                </a:cxn>
                <a:cxn ang="0">
                  <a:pos x="73" y="356"/>
                </a:cxn>
                <a:cxn ang="0">
                  <a:pos x="32" y="651"/>
                </a:cxn>
                <a:cxn ang="0">
                  <a:pos x="79" y="787"/>
                </a:cxn>
                <a:cxn ang="0">
                  <a:pos x="86" y="962"/>
                </a:cxn>
                <a:cxn ang="0">
                  <a:pos x="87" y="1136"/>
                </a:cxn>
                <a:cxn ang="0">
                  <a:pos x="131" y="1295"/>
                </a:cxn>
                <a:cxn ang="0">
                  <a:pos x="190" y="1972"/>
                </a:cxn>
                <a:cxn ang="0">
                  <a:pos x="223" y="2117"/>
                </a:cxn>
                <a:cxn ang="0">
                  <a:pos x="210" y="2319"/>
                </a:cxn>
                <a:cxn ang="0">
                  <a:pos x="275" y="2456"/>
                </a:cxn>
                <a:cxn ang="0">
                  <a:pos x="307" y="2632"/>
                </a:cxn>
                <a:cxn ang="0">
                  <a:pos x="345" y="2921"/>
                </a:cxn>
                <a:cxn ang="0">
                  <a:pos x="619" y="2885"/>
                </a:cxn>
                <a:cxn ang="0">
                  <a:pos x="629" y="2593"/>
                </a:cxn>
                <a:cxn ang="0">
                  <a:pos x="567" y="2451"/>
                </a:cxn>
                <a:cxn ang="0">
                  <a:pos x="606" y="2311"/>
                </a:cxn>
                <a:cxn ang="0">
                  <a:pos x="594" y="2000"/>
                </a:cxn>
                <a:cxn ang="0">
                  <a:pos x="601" y="1654"/>
                </a:cxn>
                <a:cxn ang="0">
                  <a:pos x="607" y="1282"/>
                </a:cxn>
                <a:cxn ang="0">
                  <a:pos x="607" y="1104"/>
                </a:cxn>
                <a:cxn ang="0">
                  <a:pos x="621" y="949"/>
                </a:cxn>
                <a:cxn ang="0">
                  <a:pos x="622" y="924"/>
                </a:cxn>
                <a:cxn ang="0">
                  <a:pos x="731" y="1106"/>
                </a:cxn>
                <a:cxn ang="0">
                  <a:pos x="803" y="1360"/>
                </a:cxn>
                <a:cxn ang="0">
                  <a:pos x="909" y="1829"/>
                </a:cxn>
                <a:cxn ang="0">
                  <a:pos x="921" y="2047"/>
                </a:cxn>
                <a:cxn ang="0">
                  <a:pos x="945" y="2333"/>
                </a:cxn>
                <a:cxn ang="0">
                  <a:pos x="909" y="2879"/>
                </a:cxn>
                <a:cxn ang="0">
                  <a:pos x="1242" y="2895"/>
                </a:cxn>
                <a:cxn ang="0">
                  <a:pos x="1286" y="2771"/>
                </a:cxn>
                <a:cxn ang="0">
                  <a:pos x="1307" y="2594"/>
                </a:cxn>
                <a:cxn ang="0">
                  <a:pos x="1312" y="2188"/>
                </a:cxn>
                <a:cxn ang="0">
                  <a:pos x="1384" y="1791"/>
                </a:cxn>
                <a:cxn ang="0">
                  <a:pos x="1346" y="1445"/>
                </a:cxn>
                <a:cxn ang="0">
                  <a:pos x="1292" y="1036"/>
                </a:cxn>
                <a:cxn ang="0">
                  <a:pos x="1240" y="879"/>
                </a:cxn>
                <a:cxn ang="0">
                  <a:pos x="1182" y="736"/>
                </a:cxn>
                <a:cxn ang="0">
                  <a:pos x="1182" y="643"/>
                </a:cxn>
                <a:cxn ang="0">
                  <a:pos x="1206" y="564"/>
                </a:cxn>
                <a:cxn ang="0">
                  <a:pos x="1137" y="447"/>
                </a:cxn>
                <a:cxn ang="0">
                  <a:pos x="1053" y="263"/>
                </a:cxn>
                <a:cxn ang="0">
                  <a:pos x="959" y="83"/>
                </a:cxn>
                <a:cxn ang="0">
                  <a:pos x="492" y="11"/>
                </a:cxn>
                <a:cxn ang="0">
                  <a:pos x="190" y="82"/>
                </a:cxn>
              </a:cxnLst>
              <a:rect l="0" t="0" r="r" b="b"/>
              <a:pathLst>
                <a:path w="1410" h="2984">
                  <a:moveTo>
                    <a:pt x="196" y="75"/>
                  </a:moveTo>
                  <a:cubicBezTo>
                    <a:pt x="106" y="162"/>
                    <a:pt x="72" y="221"/>
                    <a:pt x="73" y="356"/>
                  </a:cubicBezTo>
                  <a:cubicBezTo>
                    <a:pt x="73" y="455"/>
                    <a:pt x="0" y="550"/>
                    <a:pt x="32" y="651"/>
                  </a:cubicBezTo>
                  <a:cubicBezTo>
                    <a:pt x="47" y="699"/>
                    <a:pt x="72" y="735"/>
                    <a:pt x="79" y="787"/>
                  </a:cubicBezTo>
                  <a:cubicBezTo>
                    <a:pt x="87" y="845"/>
                    <a:pt x="86" y="903"/>
                    <a:pt x="86" y="962"/>
                  </a:cubicBezTo>
                  <a:cubicBezTo>
                    <a:pt x="86" y="1017"/>
                    <a:pt x="76" y="1082"/>
                    <a:pt x="87" y="1136"/>
                  </a:cubicBezTo>
                  <a:cubicBezTo>
                    <a:pt x="99" y="1196"/>
                    <a:pt x="131" y="1230"/>
                    <a:pt x="131" y="1295"/>
                  </a:cubicBezTo>
                  <a:cubicBezTo>
                    <a:pt x="134" y="1518"/>
                    <a:pt x="133" y="1760"/>
                    <a:pt x="190" y="1972"/>
                  </a:cubicBezTo>
                  <a:cubicBezTo>
                    <a:pt x="203" y="2021"/>
                    <a:pt x="226" y="2060"/>
                    <a:pt x="223" y="2117"/>
                  </a:cubicBezTo>
                  <a:cubicBezTo>
                    <a:pt x="219" y="2182"/>
                    <a:pt x="197" y="2251"/>
                    <a:pt x="210" y="2319"/>
                  </a:cubicBezTo>
                  <a:cubicBezTo>
                    <a:pt x="219" y="2371"/>
                    <a:pt x="261" y="2406"/>
                    <a:pt x="275" y="2456"/>
                  </a:cubicBezTo>
                  <a:cubicBezTo>
                    <a:pt x="290" y="2510"/>
                    <a:pt x="302" y="2576"/>
                    <a:pt x="307" y="2632"/>
                  </a:cubicBezTo>
                  <a:cubicBezTo>
                    <a:pt x="317" y="2735"/>
                    <a:pt x="250" y="2849"/>
                    <a:pt x="345" y="2921"/>
                  </a:cubicBezTo>
                  <a:cubicBezTo>
                    <a:pt x="428" y="2984"/>
                    <a:pt x="569" y="2964"/>
                    <a:pt x="619" y="2885"/>
                  </a:cubicBezTo>
                  <a:cubicBezTo>
                    <a:pt x="687" y="2777"/>
                    <a:pt x="670" y="2704"/>
                    <a:pt x="629" y="2593"/>
                  </a:cubicBezTo>
                  <a:cubicBezTo>
                    <a:pt x="611" y="2547"/>
                    <a:pt x="575" y="2500"/>
                    <a:pt x="567" y="2451"/>
                  </a:cubicBezTo>
                  <a:cubicBezTo>
                    <a:pt x="558" y="2394"/>
                    <a:pt x="592" y="2359"/>
                    <a:pt x="606" y="2311"/>
                  </a:cubicBezTo>
                  <a:cubicBezTo>
                    <a:pt x="639" y="2199"/>
                    <a:pt x="604" y="2104"/>
                    <a:pt x="594" y="2000"/>
                  </a:cubicBezTo>
                  <a:cubicBezTo>
                    <a:pt x="584" y="1880"/>
                    <a:pt x="601" y="1772"/>
                    <a:pt x="601" y="1654"/>
                  </a:cubicBezTo>
                  <a:cubicBezTo>
                    <a:pt x="601" y="1528"/>
                    <a:pt x="614" y="1407"/>
                    <a:pt x="607" y="1282"/>
                  </a:cubicBezTo>
                  <a:cubicBezTo>
                    <a:pt x="604" y="1224"/>
                    <a:pt x="605" y="1162"/>
                    <a:pt x="607" y="1104"/>
                  </a:cubicBezTo>
                  <a:cubicBezTo>
                    <a:pt x="609" y="1067"/>
                    <a:pt x="605" y="982"/>
                    <a:pt x="621" y="949"/>
                  </a:cubicBezTo>
                  <a:cubicBezTo>
                    <a:pt x="623" y="944"/>
                    <a:pt x="621" y="930"/>
                    <a:pt x="622" y="924"/>
                  </a:cubicBezTo>
                  <a:cubicBezTo>
                    <a:pt x="684" y="947"/>
                    <a:pt x="714" y="1047"/>
                    <a:pt x="731" y="1106"/>
                  </a:cubicBezTo>
                  <a:cubicBezTo>
                    <a:pt x="756" y="1191"/>
                    <a:pt x="788" y="1274"/>
                    <a:pt x="803" y="1360"/>
                  </a:cubicBezTo>
                  <a:cubicBezTo>
                    <a:pt x="831" y="1521"/>
                    <a:pt x="885" y="1669"/>
                    <a:pt x="909" y="1829"/>
                  </a:cubicBezTo>
                  <a:cubicBezTo>
                    <a:pt x="1006" y="1843"/>
                    <a:pt x="927" y="1994"/>
                    <a:pt x="921" y="2047"/>
                  </a:cubicBezTo>
                  <a:cubicBezTo>
                    <a:pt x="909" y="2146"/>
                    <a:pt x="954" y="2232"/>
                    <a:pt x="945" y="2333"/>
                  </a:cubicBezTo>
                  <a:cubicBezTo>
                    <a:pt x="930" y="2511"/>
                    <a:pt x="901" y="2701"/>
                    <a:pt x="909" y="2879"/>
                  </a:cubicBezTo>
                  <a:cubicBezTo>
                    <a:pt x="1023" y="2891"/>
                    <a:pt x="1133" y="2965"/>
                    <a:pt x="1242" y="2895"/>
                  </a:cubicBezTo>
                  <a:cubicBezTo>
                    <a:pt x="1296" y="2860"/>
                    <a:pt x="1283" y="2844"/>
                    <a:pt x="1286" y="2771"/>
                  </a:cubicBezTo>
                  <a:cubicBezTo>
                    <a:pt x="1288" y="2708"/>
                    <a:pt x="1298" y="2652"/>
                    <a:pt x="1307" y="2594"/>
                  </a:cubicBezTo>
                  <a:cubicBezTo>
                    <a:pt x="1326" y="2462"/>
                    <a:pt x="1305" y="2322"/>
                    <a:pt x="1312" y="2188"/>
                  </a:cubicBezTo>
                  <a:cubicBezTo>
                    <a:pt x="1319" y="2053"/>
                    <a:pt x="1355" y="1920"/>
                    <a:pt x="1384" y="1791"/>
                  </a:cubicBezTo>
                  <a:cubicBezTo>
                    <a:pt x="1410" y="1674"/>
                    <a:pt x="1389" y="1551"/>
                    <a:pt x="1346" y="1445"/>
                  </a:cubicBezTo>
                  <a:cubicBezTo>
                    <a:pt x="1295" y="1315"/>
                    <a:pt x="1311" y="1172"/>
                    <a:pt x="1292" y="1036"/>
                  </a:cubicBezTo>
                  <a:cubicBezTo>
                    <a:pt x="1283" y="969"/>
                    <a:pt x="1278" y="933"/>
                    <a:pt x="1240" y="879"/>
                  </a:cubicBezTo>
                  <a:cubicBezTo>
                    <a:pt x="1207" y="832"/>
                    <a:pt x="1185" y="795"/>
                    <a:pt x="1182" y="736"/>
                  </a:cubicBezTo>
                  <a:cubicBezTo>
                    <a:pt x="1180" y="707"/>
                    <a:pt x="1177" y="671"/>
                    <a:pt x="1182" y="643"/>
                  </a:cubicBezTo>
                  <a:cubicBezTo>
                    <a:pt x="1186" y="615"/>
                    <a:pt x="1205" y="590"/>
                    <a:pt x="1206" y="564"/>
                  </a:cubicBezTo>
                  <a:cubicBezTo>
                    <a:pt x="1208" y="513"/>
                    <a:pt x="1169" y="484"/>
                    <a:pt x="1137" y="447"/>
                  </a:cubicBezTo>
                  <a:cubicBezTo>
                    <a:pt x="1089" y="389"/>
                    <a:pt x="1065" y="337"/>
                    <a:pt x="1053" y="263"/>
                  </a:cubicBezTo>
                  <a:cubicBezTo>
                    <a:pt x="1038" y="178"/>
                    <a:pt x="1003" y="148"/>
                    <a:pt x="959" y="83"/>
                  </a:cubicBezTo>
                  <a:cubicBezTo>
                    <a:pt x="809" y="57"/>
                    <a:pt x="649" y="33"/>
                    <a:pt x="492" y="11"/>
                  </a:cubicBezTo>
                  <a:cubicBezTo>
                    <a:pt x="413" y="0"/>
                    <a:pt x="246" y="15"/>
                    <a:pt x="190" y="8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 name="Freeform 396">
              <a:extLst>
                <a:ext uri="{FF2B5EF4-FFF2-40B4-BE49-F238E27FC236}">
                  <a16:creationId xmlns:a16="http://schemas.microsoft.com/office/drawing/2014/main" xmlns="" id="{62C457A3-48E5-4584-B7B4-A8A133A64D9E}"/>
                </a:ext>
              </a:extLst>
            </p:cNvPr>
            <p:cNvSpPr>
              <a:spLocks/>
            </p:cNvSpPr>
            <p:nvPr/>
          </p:nvSpPr>
          <p:spPr bwMode="gray">
            <a:xfrm>
              <a:off x="19731037" y="-4359274"/>
              <a:ext cx="296863" cy="938213"/>
            </a:xfrm>
            <a:custGeom>
              <a:avLst/>
              <a:gdLst/>
              <a:ahLst/>
              <a:cxnLst>
                <a:cxn ang="0">
                  <a:pos x="10" y="23"/>
                </a:cxn>
                <a:cxn ang="0">
                  <a:pos x="60" y="54"/>
                </a:cxn>
                <a:cxn ang="0">
                  <a:pos x="59" y="111"/>
                </a:cxn>
                <a:cxn ang="0">
                  <a:pos x="23" y="250"/>
                </a:cxn>
                <a:cxn ang="0">
                  <a:pos x="3" y="182"/>
                </a:cxn>
                <a:cxn ang="0">
                  <a:pos x="45" y="117"/>
                </a:cxn>
                <a:cxn ang="0">
                  <a:pos x="0" y="0"/>
                </a:cxn>
              </a:cxnLst>
              <a:rect l="0" t="0" r="r" b="b"/>
              <a:pathLst>
                <a:path w="79" h="250">
                  <a:moveTo>
                    <a:pt x="10" y="23"/>
                  </a:moveTo>
                  <a:cubicBezTo>
                    <a:pt x="19" y="45"/>
                    <a:pt x="46" y="40"/>
                    <a:pt x="60" y="54"/>
                  </a:cubicBezTo>
                  <a:cubicBezTo>
                    <a:pt x="79" y="75"/>
                    <a:pt x="71" y="92"/>
                    <a:pt x="59" y="111"/>
                  </a:cubicBezTo>
                  <a:cubicBezTo>
                    <a:pt x="30" y="154"/>
                    <a:pt x="7" y="193"/>
                    <a:pt x="23" y="250"/>
                  </a:cubicBezTo>
                  <a:cubicBezTo>
                    <a:pt x="19" y="230"/>
                    <a:pt x="1" y="202"/>
                    <a:pt x="3" y="182"/>
                  </a:cubicBezTo>
                  <a:cubicBezTo>
                    <a:pt x="6" y="154"/>
                    <a:pt x="31" y="142"/>
                    <a:pt x="45" y="117"/>
                  </a:cubicBezTo>
                  <a:cubicBezTo>
                    <a:pt x="78" y="57"/>
                    <a:pt x="13" y="50"/>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 name="Freeform 397">
              <a:extLst>
                <a:ext uri="{FF2B5EF4-FFF2-40B4-BE49-F238E27FC236}">
                  <a16:creationId xmlns:a16="http://schemas.microsoft.com/office/drawing/2014/main" xmlns="" id="{B2A4336A-9954-4375-AC6D-5AB0A209E477}"/>
                </a:ext>
              </a:extLst>
            </p:cNvPr>
            <p:cNvSpPr>
              <a:spLocks/>
            </p:cNvSpPr>
            <p:nvPr/>
          </p:nvSpPr>
          <p:spPr bwMode="gray">
            <a:xfrm>
              <a:off x="19989800" y="-1033462"/>
              <a:ext cx="1136650" cy="341313"/>
            </a:xfrm>
            <a:custGeom>
              <a:avLst/>
              <a:gdLst/>
              <a:ahLst/>
              <a:cxnLst>
                <a:cxn ang="0">
                  <a:pos x="32" y="72"/>
                </a:cxn>
                <a:cxn ang="0">
                  <a:pos x="84" y="42"/>
                </a:cxn>
                <a:cxn ang="0">
                  <a:pos x="156" y="20"/>
                </a:cxn>
                <a:cxn ang="0">
                  <a:pos x="278" y="43"/>
                </a:cxn>
                <a:cxn ang="0">
                  <a:pos x="130" y="42"/>
                </a:cxn>
                <a:cxn ang="0">
                  <a:pos x="0" y="91"/>
                </a:cxn>
              </a:cxnLst>
              <a:rect l="0" t="0" r="r" b="b"/>
              <a:pathLst>
                <a:path w="303" h="91">
                  <a:moveTo>
                    <a:pt x="32" y="72"/>
                  </a:moveTo>
                  <a:cubicBezTo>
                    <a:pt x="50" y="66"/>
                    <a:pt x="66" y="50"/>
                    <a:pt x="84" y="42"/>
                  </a:cubicBezTo>
                  <a:cubicBezTo>
                    <a:pt x="108" y="32"/>
                    <a:pt x="132" y="28"/>
                    <a:pt x="156" y="20"/>
                  </a:cubicBezTo>
                  <a:cubicBezTo>
                    <a:pt x="173" y="14"/>
                    <a:pt x="303" y="0"/>
                    <a:pt x="278" y="43"/>
                  </a:cubicBezTo>
                  <a:cubicBezTo>
                    <a:pt x="268" y="60"/>
                    <a:pt x="152" y="42"/>
                    <a:pt x="130" y="42"/>
                  </a:cubicBezTo>
                  <a:cubicBezTo>
                    <a:pt x="95" y="44"/>
                    <a:pt x="25" y="68"/>
                    <a:pt x="0"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2" name="Freeform 398">
              <a:extLst>
                <a:ext uri="{FF2B5EF4-FFF2-40B4-BE49-F238E27FC236}">
                  <a16:creationId xmlns:a16="http://schemas.microsoft.com/office/drawing/2014/main" xmlns="" id="{50C96C09-70B0-4EFD-9345-F5EA65687052}"/>
                </a:ext>
              </a:extLst>
            </p:cNvPr>
            <p:cNvSpPr>
              <a:spLocks/>
            </p:cNvSpPr>
            <p:nvPr/>
          </p:nvSpPr>
          <p:spPr bwMode="gray">
            <a:xfrm>
              <a:off x="19626262" y="-4733924"/>
              <a:ext cx="506413" cy="1214438"/>
            </a:xfrm>
            <a:custGeom>
              <a:avLst/>
              <a:gdLst/>
              <a:ahLst/>
              <a:cxnLst>
                <a:cxn ang="0">
                  <a:pos x="38" y="116"/>
                </a:cxn>
                <a:cxn ang="0">
                  <a:pos x="80" y="207"/>
                </a:cxn>
                <a:cxn ang="0">
                  <a:pos x="50" y="324"/>
                </a:cxn>
                <a:cxn ang="0">
                  <a:pos x="126" y="155"/>
                </a:cxn>
                <a:cxn ang="0">
                  <a:pos x="65" y="76"/>
                </a:cxn>
                <a:cxn ang="0">
                  <a:pos x="27" y="0"/>
                </a:cxn>
                <a:cxn ang="0">
                  <a:pos x="31" y="110"/>
                </a:cxn>
              </a:cxnLst>
              <a:rect l="0" t="0" r="r" b="b"/>
              <a:pathLst>
                <a:path w="135" h="324">
                  <a:moveTo>
                    <a:pt x="38" y="116"/>
                  </a:moveTo>
                  <a:cubicBezTo>
                    <a:pt x="66" y="145"/>
                    <a:pt x="108" y="158"/>
                    <a:pt x="80" y="207"/>
                  </a:cubicBezTo>
                  <a:cubicBezTo>
                    <a:pt x="66" y="231"/>
                    <a:pt x="0" y="299"/>
                    <a:pt x="50" y="324"/>
                  </a:cubicBezTo>
                  <a:cubicBezTo>
                    <a:pt x="52" y="250"/>
                    <a:pt x="135" y="230"/>
                    <a:pt x="126" y="155"/>
                  </a:cubicBezTo>
                  <a:cubicBezTo>
                    <a:pt x="120" y="112"/>
                    <a:pt x="89" y="108"/>
                    <a:pt x="65" y="76"/>
                  </a:cubicBezTo>
                  <a:cubicBezTo>
                    <a:pt x="46" y="51"/>
                    <a:pt x="42" y="24"/>
                    <a:pt x="27" y="0"/>
                  </a:cubicBezTo>
                  <a:cubicBezTo>
                    <a:pt x="4" y="31"/>
                    <a:pt x="10" y="80"/>
                    <a:pt x="31" y="1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3" name="Freeform 399">
              <a:extLst>
                <a:ext uri="{FF2B5EF4-FFF2-40B4-BE49-F238E27FC236}">
                  <a16:creationId xmlns:a16="http://schemas.microsoft.com/office/drawing/2014/main" xmlns="" id="{807F44DF-5BEC-41F8-B9CE-0070E133BA7E}"/>
                </a:ext>
              </a:extLst>
            </p:cNvPr>
            <p:cNvSpPr>
              <a:spLocks/>
            </p:cNvSpPr>
            <p:nvPr/>
          </p:nvSpPr>
          <p:spPr bwMode="gray">
            <a:xfrm>
              <a:off x="18816637" y="-7970837"/>
              <a:ext cx="906463" cy="387350"/>
            </a:xfrm>
            <a:custGeom>
              <a:avLst/>
              <a:gdLst/>
              <a:ahLst/>
              <a:cxnLst>
                <a:cxn ang="0">
                  <a:pos x="0" y="4"/>
                </a:cxn>
                <a:cxn ang="0">
                  <a:pos x="238" y="46"/>
                </a:cxn>
                <a:cxn ang="0">
                  <a:pos x="116" y="24"/>
                </a:cxn>
                <a:cxn ang="0">
                  <a:pos x="3" y="7"/>
                </a:cxn>
              </a:cxnLst>
              <a:rect l="0" t="0" r="r" b="b"/>
              <a:pathLst>
                <a:path w="242" h="103">
                  <a:moveTo>
                    <a:pt x="0" y="4"/>
                  </a:moveTo>
                  <a:cubicBezTo>
                    <a:pt x="21" y="36"/>
                    <a:pt x="242" y="103"/>
                    <a:pt x="238" y="46"/>
                  </a:cubicBezTo>
                  <a:cubicBezTo>
                    <a:pt x="234" y="0"/>
                    <a:pt x="139" y="21"/>
                    <a:pt x="116" y="24"/>
                  </a:cubicBezTo>
                  <a:cubicBezTo>
                    <a:pt x="82" y="27"/>
                    <a:pt x="26" y="19"/>
                    <a:pt x="3" y="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4" name="Freeform 400">
              <a:extLst>
                <a:ext uri="{FF2B5EF4-FFF2-40B4-BE49-F238E27FC236}">
                  <a16:creationId xmlns:a16="http://schemas.microsoft.com/office/drawing/2014/main" xmlns="" id="{C7C65E30-772C-401E-85D8-96B2814A4001}"/>
                </a:ext>
              </a:extLst>
            </p:cNvPr>
            <p:cNvSpPr>
              <a:spLocks/>
            </p:cNvSpPr>
            <p:nvPr/>
          </p:nvSpPr>
          <p:spPr bwMode="gray">
            <a:xfrm>
              <a:off x="16513175" y="-10707687"/>
              <a:ext cx="3709988" cy="922338"/>
            </a:xfrm>
            <a:custGeom>
              <a:avLst/>
              <a:gdLst/>
              <a:ahLst/>
              <a:cxnLst>
                <a:cxn ang="0">
                  <a:pos x="64" y="22"/>
                </a:cxn>
                <a:cxn ang="0">
                  <a:pos x="278" y="61"/>
                </a:cxn>
                <a:cxn ang="0">
                  <a:pos x="494" y="74"/>
                </a:cxn>
                <a:cxn ang="0">
                  <a:pos x="736" y="72"/>
                </a:cxn>
                <a:cxn ang="0">
                  <a:pos x="968" y="42"/>
                </a:cxn>
                <a:cxn ang="0">
                  <a:pos x="755" y="217"/>
                </a:cxn>
                <a:cxn ang="0">
                  <a:pos x="423" y="237"/>
                </a:cxn>
                <a:cxn ang="0">
                  <a:pos x="142" y="165"/>
                </a:cxn>
                <a:cxn ang="0">
                  <a:pos x="12" y="133"/>
                </a:cxn>
                <a:cxn ang="0">
                  <a:pos x="64" y="9"/>
                </a:cxn>
              </a:cxnLst>
              <a:rect l="0" t="0" r="r" b="b"/>
              <a:pathLst>
                <a:path w="989" h="246">
                  <a:moveTo>
                    <a:pt x="64" y="22"/>
                  </a:moveTo>
                  <a:cubicBezTo>
                    <a:pt x="117" y="11"/>
                    <a:pt x="219" y="52"/>
                    <a:pt x="278" y="61"/>
                  </a:cubicBezTo>
                  <a:cubicBezTo>
                    <a:pt x="351" y="72"/>
                    <a:pt x="416" y="74"/>
                    <a:pt x="494" y="74"/>
                  </a:cubicBezTo>
                  <a:cubicBezTo>
                    <a:pt x="575" y="74"/>
                    <a:pt x="659" y="84"/>
                    <a:pt x="736" y="72"/>
                  </a:cubicBezTo>
                  <a:cubicBezTo>
                    <a:pt x="817" y="60"/>
                    <a:pt x="883" y="38"/>
                    <a:pt x="968" y="42"/>
                  </a:cubicBezTo>
                  <a:cubicBezTo>
                    <a:pt x="989" y="190"/>
                    <a:pt x="876" y="211"/>
                    <a:pt x="755" y="217"/>
                  </a:cubicBezTo>
                  <a:cubicBezTo>
                    <a:pt x="645" y="223"/>
                    <a:pt x="531" y="246"/>
                    <a:pt x="423" y="237"/>
                  </a:cubicBezTo>
                  <a:cubicBezTo>
                    <a:pt x="328" y="229"/>
                    <a:pt x="238" y="182"/>
                    <a:pt x="142" y="165"/>
                  </a:cubicBezTo>
                  <a:cubicBezTo>
                    <a:pt x="93" y="157"/>
                    <a:pt x="30" y="186"/>
                    <a:pt x="12" y="133"/>
                  </a:cubicBezTo>
                  <a:cubicBezTo>
                    <a:pt x="0" y="99"/>
                    <a:pt x="20" y="0"/>
                    <a:pt x="64" y="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5" name="Freeform 401">
              <a:extLst>
                <a:ext uri="{FF2B5EF4-FFF2-40B4-BE49-F238E27FC236}">
                  <a16:creationId xmlns:a16="http://schemas.microsoft.com/office/drawing/2014/main" xmlns="" id="{0042B9A3-C542-474D-8A45-A1D5B4299289}"/>
                </a:ext>
              </a:extLst>
            </p:cNvPr>
            <p:cNvSpPr>
              <a:spLocks/>
            </p:cNvSpPr>
            <p:nvPr/>
          </p:nvSpPr>
          <p:spPr bwMode="gray">
            <a:xfrm>
              <a:off x="18095912" y="-10504487"/>
              <a:ext cx="1039813" cy="842963"/>
            </a:xfrm>
            <a:custGeom>
              <a:avLst/>
              <a:gdLst/>
              <a:ahLst/>
              <a:cxnLst>
                <a:cxn ang="0">
                  <a:pos x="14" y="40"/>
                </a:cxn>
                <a:cxn ang="0">
                  <a:pos x="110" y="21"/>
                </a:cxn>
                <a:cxn ang="0">
                  <a:pos x="204" y="165"/>
                </a:cxn>
                <a:cxn ang="0">
                  <a:pos x="2" y="201"/>
                </a:cxn>
                <a:cxn ang="0">
                  <a:pos x="2" y="171"/>
                </a:cxn>
                <a:cxn ang="0">
                  <a:pos x="184" y="138"/>
                </a:cxn>
                <a:cxn ang="0">
                  <a:pos x="14" y="53"/>
                </a:cxn>
              </a:cxnLst>
              <a:rect l="0" t="0" r="r" b="b"/>
              <a:pathLst>
                <a:path w="277" h="225">
                  <a:moveTo>
                    <a:pt x="14" y="40"/>
                  </a:moveTo>
                  <a:cubicBezTo>
                    <a:pt x="25" y="0"/>
                    <a:pt x="77" y="13"/>
                    <a:pt x="110" y="21"/>
                  </a:cubicBezTo>
                  <a:cubicBezTo>
                    <a:pt x="146" y="65"/>
                    <a:pt x="277" y="65"/>
                    <a:pt x="204" y="165"/>
                  </a:cubicBezTo>
                  <a:cubicBezTo>
                    <a:pt x="165" y="220"/>
                    <a:pt x="59" y="225"/>
                    <a:pt x="2" y="201"/>
                  </a:cubicBezTo>
                  <a:cubicBezTo>
                    <a:pt x="0" y="192"/>
                    <a:pt x="0" y="181"/>
                    <a:pt x="2" y="171"/>
                  </a:cubicBezTo>
                  <a:cubicBezTo>
                    <a:pt x="46" y="169"/>
                    <a:pt x="173" y="202"/>
                    <a:pt x="184" y="138"/>
                  </a:cubicBezTo>
                  <a:cubicBezTo>
                    <a:pt x="196" y="62"/>
                    <a:pt x="58" y="65"/>
                    <a:pt x="14" y="5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6" name="Freeform 402">
              <a:extLst>
                <a:ext uri="{FF2B5EF4-FFF2-40B4-BE49-F238E27FC236}">
                  <a16:creationId xmlns:a16="http://schemas.microsoft.com/office/drawing/2014/main" xmlns="" id="{4F23E163-6614-4127-8269-9D5E4C1B2E7A}"/>
                </a:ext>
              </a:extLst>
            </p:cNvPr>
            <p:cNvSpPr>
              <a:spLocks/>
            </p:cNvSpPr>
            <p:nvPr/>
          </p:nvSpPr>
          <p:spPr bwMode="gray">
            <a:xfrm>
              <a:off x="16386175" y="-16695737"/>
              <a:ext cx="4079875" cy="6299200"/>
            </a:xfrm>
            <a:custGeom>
              <a:avLst/>
              <a:gdLst/>
              <a:ahLst/>
              <a:cxnLst>
                <a:cxn ang="0">
                  <a:pos x="326" y="79"/>
                </a:cxn>
                <a:cxn ang="0">
                  <a:pos x="223" y="165"/>
                </a:cxn>
                <a:cxn ang="0">
                  <a:pos x="176" y="376"/>
                </a:cxn>
                <a:cxn ang="0">
                  <a:pos x="125" y="636"/>
                </a:cxn>
                <a:cxn ang="0">
                  <a:pos x="85" y="954"/>
                </a:cxn>
                <a:cxn ang="0">
                  <a:pos x="32" y="1171"/>
                </a:cxn>
                <a:cxn ang="0">
                  <a:pos x="21" y="1390"/>
                </a:cxn>
                <a:cxn ang="0">
                  <a:pos x="67" y="1561"/>
                </a:cxn>
                <a:cxn ang="0">
                  <a:pos x="209" y="1652"/>
                </a:cxn>
                <a:cxn ang="0">
                  <a:pos x="392" y="1658"/>
                </a:cxn>
                <a:cxn ang="0">
                  <a:pos x="561" y="1671"/>
                </a:cxn>
                <a:cxn ang="0">
                  <a:pos x="900" y="1658"/>
                </a:cxn>
                <a:cxn ang="0">
                  <a:pos x="1045" y="1612"/>
                </a:cxn>
                <a:cxn ang="0">
                  <a:pos x="1070" y="1374"/>
                </a:cxn>
                <a:cxn ang="0">
                  <a:pos x="1076" y="805"/>
                </a:cxn>
                <a:cxn ang="0">
                  <a:pos x="835" y="125"/>
                </a:cxn>
                <a:cxn ang="0">
                  <a:pos x="723" y="47"/>
                </a:cxn>
                <a:cxn ang="0">
                  <a:pos x="599" y="52"/>
                </a:cxn>
                <a:cxn ang="0">
                  <a:pos x="300" y="79"/>
                </a:cxn>
              </a:cxnLst>
              <a:rect l="0" t="0" r="r" b="b"/>
              <a:pathLst>
                <a:path w="1088" h="1680">
                  <a:moveTo>
                    <a:pt x="326" y="79"/>
                  </a:moveTo>
                  <a:cubicBezTo>
                    <a:pt x="297" y="119"/>
                    <a:pt x="251" y="133"/>
                    <a:pt x="223" y="165"/>
                  </a:cubicBezTo>
                  <a:cubicBezTo>
                    <a:pt x="172" y="225"/>
                    <a:pt x="180" y="301"/>
                    <a:pt x="176" y="376"/>
                  </a:cubicBezTo>
                  <a:cubicBezTo>
                    <a:pt x="172" y="466"/>
                    <a:pt x="137" y="547"/>
                    <a:pt x="125" y="636"/>
                  </a:cubicBezTo>
                  <a:cubicBezTo>
                    <a:pt x="111" y="743"/>
                    <a:pt x="107" y="850"/>
                    <a:pt x="85" y="954"/>
                  </a:cubicBezTo>
                  <a:cubicBezTo>
                    <a:pt x="69" y="1026"/>
                    <a:pt x="40" y="1095"/>
                    <a:pt x="32" y="1171"/>
                  </a:cubicBezTo>
                  <a:cubicBezTo>
                    <a:pt x="25" y="1244"/>
                    <a:pt x="31" y="1322"/>
                    <a:pt x="21" y="1390"/>
                  </a:cubicBezTo>
                  <a:cubicBezTo>
                    <a:pt x="9" y="1472"/>
                    <a:pt x="0" y="1515"/>
                    <a:pt x="67" y="1561"/>
                  </a:cubicBezTo>
                  <a:cubicBezTo>
                    <a:pt x="111" y="1592"/>
                    <a:pt x="154" y="1641"/>
                    <a:pt x="209" y="1652"/>
                  </a:cubicBezTo>
                  <a:cubicBezTo>
                    <a:pt x="266" y="1663"/>
                    <a:pt x="334" y="1652"/>
                    <a:pt x="392" y="1658"/>
                  </a:cubicBezTo>
                  <a:cubicBezTo>
                    <a:pt x="446" y="1663"/>
                    <a:pt x="503" y="1671"/>
                    <a:pt x="561" y="1671"/>
                  </a:cubicBezTo>
                  <a:cubicBezTo>
                    <a:pt x="674" y="1671"/>
                    <a:pt x="793" y="1680"/>
                    <a:pt x="900" y="1658"/>
                  </a:cubicBezTo>
                  <a:cubicBezTo>
                    <a:pt x="942" y="1650"/>
                    <a:pt x="1014" y="1649"/>
                    <a:pt x="1045" y="1612"/>
                  </a:cubicBezTo>
                  <a:cubicBezTo>
                    <a:pt x="1088" y="1561"/>
                    <a:pt x="1070" y="1445"/>
                    <a:pt x="1070" y="1374"/>
                  </a:cubicBezTo>
                  <a:cubicBezTo>
                    <a:pt x="1070" y="1184"/>
                    <a:pt x="1077" y="994"/>
                    <a:pt x="1076" y="805"/>
                  </a:cubicBezTo>
                  <a:cubicBezTo>
                    <a:pt x="1076" y="561"/>
                    <a:pt x="1059" y="262"/>
                    <a:pt x="835" y="125"/>
                  </a:cubicBezTo>
                  <a:cubicBezTo>
                    <a:pt x="796" y="101"/>
                    <a:pt x="760" y="73"/>
                    <a:pt x="723" y="47"/>
                  </a:cubicBezTo>
                  <a:cubicBezTo>
                    <a:pt x="656" y="0"/>
                    <a:pt x="653" y="1"/>
                    <a:pt x="599" y="52"/>
                  </a:cubicBezTo>
                  <a:cubicBezTo>
                    <a:pt x="500" y="143"/>
                    <a:pt x="422" y="79"/>
                    <a:pt x="300" y="7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7" name="Freeform 403">
              <a:extLst>
                <a:ext uri="{FF2B5EF4-FFF2-40B4-BE49-F238E27FC236}">
                  <a16:creationId xmlns:a16="http://schemas.microsoft.com/office/drawing/2014/main" xmlns="" id="{00A3E8C8-BB99-4021-8C23-D1AB52EDE693}"/>
                </a:ext>
              </a:extLst>
            </p:cNvPr>
            <p:cNvSpPr>
              <a:spLocks/>
            </p:cNvSpPr>
            <p:nvPr/>
          </p:nvSpPr>
          <p:spPr bwMode="gray">
            <a:xfrm>
              <a:off x="16525875" y="-11393487"/>
              <a:ext cx="487363" cy="839788"/>
            </a:xfrm>
            <a:custGeom>
              <a:avLst/>
              <a:gdLst/>
              <a:ahLst/>
              <a:cxnLst>
                <a:cxn ang="0">
                  <a:pos x="130" y="224"/>
                </a:cxn>
                <a:cxn ang="0">
                  <a:pos x="61" y="117"/>
                </a:cxn>
                <a:cxn ang="0">
                  <a:pos x="16" y="0"/>
                </a:cxn>
                <a:cxn ang="0">
                  <a:pos x="45" y="130"/>
                </a:cxn>
                <a:cxn ang="0">
                  <a:pos x="70" y="197"/>
                </a:cxn>
              </a:cxnLst>
              <a:rect l="0" t="0" r="r" b="b"/>
              <a:pathLst>
                <a:path w="130" h="224">
                  <a:moveTo>
                    <a:pt x="130" y="224"/>
                  </a:moveTo>
                  <a:cubicBezTo>
                    <a:pt x="113" y="187"/>
                    <a:pt x="85" y="149"/>
                    <a:pt x="61" y="117"/>
                  </a:cubicBezTo>
                  <a:cubicBezTo>
                    <a:pt x="32" y="79"/>
                    <a:pt x="24" y="47"/>
                    <a:pt x="16" y="0"/>
                  </a:cubicBezTo>
                  <a:cubicBezTo>
                    <a:pt x="0" y="52"/>
                    <a:pt x="26" y="88"/>
                    <a:pt x="45" y="130"/>
                  </a:cubicBezTo>
                  <a:cubicBezTo>
                    <a:pt x="58" y="158"/>
                    <a:pt x="39" y="186"/>
                    <a:pt x="70" y="19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8" name="Freeform 404">
              <a:extLst>
                <a:ext uri="{FF2B5EF4-FFF2-40B4-BE49-F238E27FC236}">
                  <a16:creationId xmlns:a16="http://schemas.microsoft.com/office/drawing/2014/main" xmlns="" id="{E849AE69-BD78-4D1B-B6B6-839AD3B75B46}"/>
                </a:ext>
              </a:extLst>
            </p:cNvPr>
            <p:cNvSpPr>
              <a:spLocks/>
            </p:cNvSpPr>
            <p:nvPr/>
          </p:nvSpPr>
          <p:spPr bwMode="gray">
            <a:xfrm>
              <a:off x="17429162" y="-10955337"/>
              <a:ext cx="1660525" cy="539750"/>
            </a:xfrm>
            <a:custGeom>
              <a:avLst/>
              <a:gdLst/>
              <a:ahLst/>
              <a:cxnLst>
                <a:cxn ang="0">
                  <a:pos x="0" y="126"/>
                </a:cxn>
                <a:cxn ang="0">
                  <a:pos x="27" y="83"/>
                </a:cxn>
                <a:cxn ang="0">
                  <a:pos x="36" y="83"/>
                </a:cxn>
                <a:cxn ang="0">
                  <a:pos x="34" y="127"/>
                </a:cxn>
                <a:cxn ang="0">
                  <a:pos x="91" y="77"/>
                </a:cxn>
                <a:cxn ang="0">
                  <a:pos x="154" y="118"/>
                </a:cxn>
                <a:cxn ang="0">
                  <a:pos x="154" y="41"/>
                </a:cxn>
                <a:cxn ang="0">
                  <a:pos x="276" y="1"/>
                </a:cxn>
                <a:cxn ang="0">
                  <a:pos x="365" y="46"/>
                </a:cxn>
                <a:cxn ang="0">
                  <a:pos x="366" y="28"/>
                </a:cxn>
                <a:cxn ang="0">
                  <a:pos x="408" y="83"/>
                </a:cxn>
                <a:cxn ang="0">
                  <a:pos x="343" y="116"/>
                </a:cxn>
                <a:cxn ang="0">
                  <a:pos x="341" y="121"/>
                </a:cxn>
                <a:cxn ang="0">
                  <a:pos x="434" y="144"/>
                </a:cxn>
              </a:cxnLst>
              <a:rect l="0" t="0" r="r" b="b"/>
              <a:pathLst>
                <a:path w="443" h="144">
                  <a:moveTo>
                    <a:pt x="0" y="126"/>
                  </a:moveTo>
                  <a:cubicBezTo>
                    <a:pt x="0" y="85"/>
                    <a:pt x="1" y="110"/>
                    <a:pt x="27" y="83"/>
                  </a:cubicBezTo>
                  <a:cubicBezTo>
                    <a:pt x="28" y="83"/>
                    <a:pt x="35" y="83"/>
                    <a:pt x="36" y="83"/>
                  </a:cubicBezTo>
                  <a:cubicBezTo>
                    <a:pt x="29" y="100"/>
                    <a:pt x="14" y="109"/>
                    <a:pt x="34" y="127"/>
                  </a:cubicBezTo>
                  <a:cubicBezTo>
                    <a:pt x="56" y="105"/>
                    <a:pt x="54" y="74"/>
                    <a:pt x="91" y="77"/>
                  </a:cubicBezTo>
                  <a:cubicBezTo>
                    <a:pt x="81" y="106"/>
                    <a:pt x="147" y="137"/>
                    <a:pt x="154" y="118"/>
                  </a:cubicBezTo>
                  <a:cubicBezTo>
                    <a:pt x="166" y="89"/>
                    <a:pt x="153" y="74"/>
                    <a:pt x="154" y="41"/>
                  </a:cubicBezTo>
                  <a:cubicBezTo>
                    <a:pt x="205" y="39"/>
                    <a:pt x="229" y="2"/>
                    <a:pt x="276" y="1"/>
                  </a:cubicBezTo>
                  <a:cubicBezTo>
                    <a:pt x="327" y="0"/>
                    <a:pt x="319" y="50"/>
                    <a:pt x="365" y="46"/>
                  </a:cubicBezTo>
                  <a:cubicBezTo>
                    <a:pt x="364" y="41"/>
                    <a:pt x="367" y="33"/>
                    <a:pt x="366" y="28"/>
                  </a:cubicBezTo>
                  <a:cubicBezTo>
                    <a:pt x="390" y="29"/>
                    <a:pt x="422" y="56"/>
                    <a:pt x="408" y="83"/>
                  </a:cubicBezTo>
                  <a:cubicBezTo>
                    <a:pt x="401" y="96"/>
                    <a:pt x="358" y="112"/>
                    <a:pt x="343" y="116"/>
                  </a:cubicBezTo>
                  <a:cubicBezTo>
                    <a:pt x="342" y="117"/>
                    <a:pt x="341" y="119"/>
                    <a:pt x="341" y="121"/>
                  </a:cubicBezTo>
                  <a:cubicBezTo>
                    <a:pt x="383" y="126"/>
                    <a:pt x="443" y="87"/>
                    <a:pt x="434" y="14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9" name="Freeform 405">
              <a:extLst>
                <a:ext uri="{FF2B5EF4-FFF2-40B4-BE49-F238E27FC236}">
                  <a16:creationId xmlns:a16="http://schemas.microsoft.com/office/drawing/2014/main" xmlns="" id="{396EAF27-9FF1-493F-B749-0D3D8D4C8C29}"/>
                </a:ext>
              </a:extLst>
            </p:cNvPr>
            <p:cNvSpPr>
              <a:spLocks/>
            </p:cNvSpPr>
            <p:nvPr/>
          </p:nvSpPr>
          <p:spPr bwMode="gray">
            <a:xfrm>
              <a:off x="19177000" y="-11074399"/>
              <a:ext cx="573088" cy="655638"/>
            </a:xfrm>
            <a:custGeom>
              <a:avLst/>
              <a:gdLst/>
              <a:ahLst/>
              <a:cxnLst>
                <a:cxn ang="0">
                  <a:pos x="36" y="147"/>
                </a:cxn>
                <a:cxn ang="0">
                  <a:pos x="0" y="63"/>
                </a:cxn>
                <a:cxn ang="0">
                  <a:pos x="65" y="147"/>
                </a:cxn>
                <a:cxn ang="0">
                  <a:pos x="110" y="48"/>
                </a:cxn>
                <a:cxn ang="0">
                  <a:pos x="124" y="127"/>
                </a:cxn>
                <a:cxn ang="0">
                  <a:pos x="66" y="173"/>
                </a:cxn>
                <a:cxn ang="0">
                  <a:pos x="23" y="131"/>
                </a:cxn>
              </a:cxnLst>
              <a:rect l="0" t="0" r="r" b="b"/>
              <a:pathLst>
                <a:path w="153" h="175">
                  <a:moveTo>
                    <a:pt x="36" y="147"/>
                  </a:moveTo>
                  <a:cubicBezTo>
                    <a:pt x="40" y="110"/>
                    <a:pt x="16" y="92"/>
                    <a:pt x="0" y="63"/>
                  </a:cubicBezTo>
                  <a:cubicBezTo>
                    <a:pt x="42" y="64"/>
                    <a:pt x="32" y="137"/>
                    <a:pt x="65" y="147"/>
                  </a:cubicBezTo>
                  <a:cubicBezTo>
                    <a:pt x="125" y="166"/>
                    <a:pt x="90" y="71"/>
                    <a:pt x="110" y="48"/>
                  </a:cubicBezTo>
                  <a:cubicBezTo>
                    <a:pt x="153" y="0"/>
                    <a:pt x="129" y="108"/>
                    <a:pt x="124" y="127"/>
                  </a:cubicBezTo>
                  <a:cubicBezTo>
                    <a:pt x="116" y="153"/>
                    <a:pt x="96" y="175"/>
                    <a:pt x="66" y="173"/>
                  </a:cubicBezTo>
                  <a:cubicBezTo>
                    <a:pt x="35" y="171"/>
                    <a:pt x="29" y="136"/>
                    <a:pt x="23" y="13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0" name="Freeform 406">
              <a:extLst>
                <a:ext uri="{FF2B5EF4-FFF2-40B4-BE49-F238E27FC236}">
                  <a16:creationId xmlns:a16="http://schemas.microsoft.com/office/drawing/2014/main" xmlns="" id="{8E943105-6A5D-48E7-9E4C-CE6C6426E667}"/>
                </a:ext>
              </a:extLst>
            </p:cNvPr>
            <p:cNvSpPr>
              <a:spLocks/>
            </p:cNvSpPr>
            <p:nvPr/>
          </p:nvSpPr>
          <p:spPr bwMode="gray">
            <a:xfrm>
              <a:off x="16278225" y="-10126662"/>
              <a:ext cx="1822450" cy="2455863"/>
            </a:xfrm>
            <a:custGeom>
              <a:avLst/>
              <a:gdLst/>
              <a:ahLst/>
              <a:cxnLst>
                <a:cxn ang="0">
                  <a:pos x="486" y="82"/>
                </a:cxn>
                <a:cxn ang="0">
                  <a:pos x="182" y="156"/>
                </a:cxn>
                <a:cxn ang="0">
                  <a:pos x="104" y="327"/>
                </a:cxn>
                <a:cxn ang="0">
                  <a:pos x="112" y="471"/>
                </a:cxn>
                <a:cxn ang="0">
                  <a:pos x="53" y="655"/>
                </a:cxn>
                <a:cxn ang="0">
                  <a:pos x="40" y="523"/>
                </a:cxn>
                <a:cxn ang="0">
                  <a:pos x="14" y="391"/>
                </a:cxn>
                <a:cxn ang="0">
                  <a:pos x="98" y="0"/>
                </a:cxn>
              </a:cxnLst>
              <a:rect l="0" t="0" r="r" b="b"/>
              <a:pathLst>
                <a:path w="486" h="655">
                  <a:moveTo>
                    <a:pt x="486" y="82"/>
                  </a:moveTo>
                  <a:cubicBezTo>
                    <a:pt x="413" y="138"/>
                    <a:pt x="251" y="162"/>
                    <a:pt x="182" y="156"/>
                  </a:cubicBezTo>
                  <a:cubicBezTo>
                    <a:pt x="168" y="254"/>
                    <a:pt x="93" y="214"/>
                    <a:pt x="104" y="327"/>
                  </a:cubicBezTo>
                  <a:cubicBezTo>
                    <a:pt x="126" y="348"/>
                    <a:pt x="113" y="432"/>
                    <a:pt x="112" y="471"/>
                  </a:cubicBezTo>
                  <a:cubicBezTo>
                    <a:pt x="110" y="530"/>
                    <a:pt x="67" y="601"/>
                    <a:pt x="53" y="655"/>
                  </a:cubicBezTo>
                  <a:cubicBezTo>
                    <a:pt x="30" y="621"/>
                    <a:pt x="45" y="567"/>
                    <a:pt x="40" y="523"/>
                  </a:cubicBezTo>
                  <a:cubicBezTo>
                    <a:pt x="36" y="481"/>
                    <a:pt x="21" y="436"/>
                    <a:pt x="14" y="391"/>
                  </a:cubicBezTo>
                  <a:cubicBezTo>
                    <a:pt x="0" y="298"/>
                    <a:pt x="64" y="30"/>
                    <a:pt x="98"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1" name="Freeform 407">
              <a:extLst>
                <a:ext uri="{FF2B5EF4-FFF2-40B4-BE49-F238E27FC236}">
                  <a16:creationId xmlns:a16="http://schemas.microsoft.com/office/drawing/2014/main" xmlns="" id="{8BE0ABAB-81E8-46CB-8351-EF89AD7691E8}"/>
                </a:ext>
              </a:extLst>
            </p:cNvPr>
            <p:cNvSpPr>
              <a:spLocks/>
            </p:cNvSpPr>
            <p:nvPr/>
          </p:nvSpPr>
          <p:spPr bwMode="gray">
            <a:xfrm>
              <a:off x="19570700" y="-10167937"/>
              <a:ext cx="1338263" cy="1739900"/>
            </a:xfrm>
            <a:custGeom>
              <a:avLst/>
              <a:gdLst/>
              <a:ahLst/>
              <a:cxnLst>
                <a:cxn ang="0">
                  <a:pos x="84" y="38"/>
                </a:cxn>
                <a:cxn ang="0">
                  <a:pos x="131" y="1"/>
                </a:cxn>
                <a:cxn ang="0">
                  <a:pos x="157" y="38"/>
                </a:cxn>
                <a:cxn ang="0">
                  <a:pos x="213" y="126"/>
                </a:cxn>
                <a:cxn ang="0">
                  <a:pos x="267" y="204"/>
                </a:cxn>
                <a:cxn ang="0">
                  <a:pos x="318" y="317"/>
                </a:cxn>
                <a:cxn ang="0">
                  <a:pos x="346" y="411"/>
                </a:cxn>
                <a:cxn ang="0">
                  <a:pos x="303" y="463"/>
                </a:cxn>
                <a:cxn ang="0">
                  <a:pos x="256" y="414"/>
                </a:cxn>
                <a:cxn ang="0">
                  <a:pos x="200" y="385"/>
                </a:cxn>
                <a:cxn ang="0">
                  <a:pos x="167" y="252"/>
                </a:cxn>
                <a:cxn ang="0">
                  <a:pos x="157" y="199"/>
                </a:cxn>
                <a:cxn ang="0">
                  <a:pos x="126" y="158"/>
                </a:cxn>
                <a:cxn ang="0">
                  <a:pos x="46" y="116"/>
                </a:cxn>
                <a:cxn ang="0">
                  <a:pos x="27" y="60"/>
                </a:cxn>
                <a:cxn ang="0">
                  <a:pos x="84" y="38"/>
                </a:cxn>
              </a:cxnLst>
              <a:rect l="0" t="0" r="r" b="b"/>
              <a:pathLst>
                <a:path w="357" h="464">
                  <a:moveTo>
                    <a:pt x="84" y="38"/>
                  </a:moveTo>
                  <a:cubicBezTo>
                    <a:pt x="95" y="32"/>
                    <a:pt x="122" y="2"/>
                    <a:pt x="131" y="1"/>
                  </a:cubicBezTo>
                  <a:cubicBezTo>
                    <a:pt x="146" y="0"/>
                    <a:pt x="152" y="26"/>
                    <a:pt x="157" y="38"/>
                  </a:cubicBezTo>
                  <a:cubicBezTo>
                    <a:pt x="171" y="71"/>
                    <a:pt x="187" y="102"/>
                    <a:pt x="213" y="126"/>
                  </a:cubicBezTo>
                  <a:cubicBezTo>
                    <a:pt x="236" y="148"/>
                    <a:pt x="257" y="175"/>
                    <a:pt x="267" y="204"/>
                  </a:cubicBezTo>
                  <a:cubicBezTo>
                    <a:pt x="282" y="246"/>
                    <a:pt x="291" y="279"/>
                    <a:pt x="318" y="317"/>
                  </a:cubicBezTo>
                  <a:cubicBezTo>
                    <a:pt x="337" y="344"/>
                    <a:pt x="357" y="376"/>
                    <a:pt x="346" y="411"/>
                  </a:cubicBezTo>
                  <a:cubicBezTo>
                    <a:pt x="342" y="423"/>
                    <a:pt x="313" y="463"/>
                    <a:pt x="303" y="463"/>
                  </a:cubicBezTo>
                  <a:cubicBezTo>
                    <a:pt x="285" y="464"/>
                    <a:pt x="266" y="425"/>
                    <a:pt x="256" y="414"/>
                  </a:cubicBezTo>
                  <a:cubicBezTo>
                    <a:pt x="241" y="399"/>
                    <a:pt x="217" y="402"/>
                    <a:pt x="200" y="385"/>
                  </a:cubicBezTo>
                  <a:cubicBezTo>
                    <a:pt x="165" y="351"/>
                    <a:pt x="169" y="299"/>
                    <a:pt x="167" y="252"/>
                  </a:cubicBezTo>
                  <a:cubicBezTo>
                    <a:pt x="166" y="230"/>
                    <a:pt x="168" y="218"/>
                    <a:pt x="157" y="199"/>
                  </a:cubicBezTo>
                  <a:cubicBezTo>
                    <a:pt x="149" y="185"/>
                    <a:pt x="137" y="168"/>
                    <a:pt x="126" y="158"/>
                  </a:cubicBezTo>
                  <a:cubicBezTo>
                    <a:pt x="105" y="138"/>
                    <a:pt x="74" y="124"/>
                    <a:pt x="46" y="116"/>
                  </a:cubicBezTo>
                  <a:cubicBezTo>
                    <a:pt x="18" y="109"/>
                    <a:pt x="0" y="78"/>
                    <a:pt x="27" y="60"/>
                  </a:cubicBezTo>
                  <a:cubicBezTo>
                    <a:pt x="42" y="49"/>
                    <a:pt x="67" y="47"/>
                    <a:pt x="84" y="3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2" name="Freeform 409">
              <a:extLst>
                <a:ext uri="{FF2B5EF4-FFF2-40B4-BE49-F238E27FC236}">
                  <a16:creationId xmlns:a16="http://schemas.microsoft.com/office/drawing/2014/main" xmlns="" id="{ECF507FB-4EB5-4A23-B660-E5F7967B5520}"/>
                </a:ext>
              </a:extLst>
            </p:cNvPr>
            <p:cNvSpPr>
              <a:spLocks/>
            </p:cNvSpPr>
            <p:nvPr/>
          </p:nvSpPr>
          <p:spPr bwMode="gray">
            <a:xfrm>
              <a:off x="17413288" y="-17345025"/>
              <a:ext cx="1673225" cy="2054225"/>
            </a:xfrm>
            <a:custGeom>
              <a:avLst/>
              <a:gdLst/>
              <a:ahLst/>
              <a:cxnLst>
                <a:cxn ang="0">
                  <a:pos x="26" y="83"/>
                </a:cxn>
                <a:cxn ang="0">
                  <a:pos x="386" y="365"/>
                </a:cxn>
                <a:cxn ang="0">
                  <a:pos x="370" y="110"/>
                </a:cxn>
                <a:cxn ang="0">
                  <a:pos x="46" y="102"/>
                </a:cxn>
              </a:cxnLst>
              <a:rect l="0" t="0" r="r" b="b"/>
              <a:pathLst>
                <a:path w="446" h="548">
                  <a:moveTo>
                    <a:pt x="26" y="83"/>
                  </a:moveTo>
                  <a:cubicBezTo>
                    <a:pt x="0" y="271"/>
                    <a:pt x="191" y="548"/>
                    <a:pt x="386" y="365"/>
                  </a:cubicBezTo>
                  <a:cubicBezTo>
                    <a:pt x="446" y="309"/>
                    <a:pt x="413" y="170"/>
                    <a:pt x="370" y="110"/>
                  </a:cubicBezTo>
                  <a:cubicBezTo>
                    <a:pt x="290" y="0"/>
                    <a:pt x="139" y="48"/>
                    <a:pt x="46" y="10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3" name="Freeform 410">
              <a:extLst>
                <a:ext uri="{FF2B5EF4-FFF2-40B4-BE49-F238E27FC236}">
                  <a16:creationId xmlns:a16="http://schemas.microsoft.com/office/drawing/2014/main" xmlns="" id="{02E8DC0B-BDD8-4C99-87A1-C6E5AFDBD26D}"/>
                </a:ext>
              </a:extLst>
            </p:cNvPr>
            <p:cNvSpPr>
              <a:spLocks/>
            </p:cNvSpPr>
            <p:nvPr/>
          </p:nvSpPr>
          <p:spPr bwMode="gray">
            <a:xfrm>
              <a:off x="17462500" y="-17146587"/>
              <a:ext cx="1481138" cy="1001713"/>
            </a:xfrm>
            <a:custGeom>
              <a:avLst/>
              <a:gdLst/>
              <a:ahLst/>
              <a:cxnLst>
                <a:cxn ang="0">
                  <a:pos x="0" y="57"/>
                </a:cxn>
                <a:cxn ang="0">
                  <a:pos x="114" y="220"/>
                </a:cxn>
                <a:cxn ang="0">
                  <a:pos x="327" y="207"/>
                </a:cxn>
                <a:cxn ang="0">
                  <a:pos x="390" y="0"/>
                </a:cxn>
              </a:cxnLst>
              <a:rect l="0" t="0" r="r" b="b"/>
              <a:pathLst>
                <a:path w="395" h="267">
                  <a:moveTo>
                    <a:pt x="0" y="57"/>
                  </a:moveTo>
                  <a:cubicBezTo>
                    <a:pt x="21" y="138"/>
                    <a:pt x="43" y="178"/>
                    <a:pt x="114" y="220"/>
                  </a:cubicBezTo>
                  <a:cubicBezTo>
                    <a:pt x="179" y="260"/>
                    <a:pt x="261" y="267"/>
                    <a:pt x="327" y="207"/>
                  </a:cubicBezTo>
                  <a:cubicBezTo>
                    <a:pt x="395" y="147"/>
                    <a:pt x="385" y="88"/>
                    <a:pt x="39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 name="Freeform 411">
              <a:extLst>
                <a:ext uri="{FF2B5EF4-FFF2-40B4-BE49-F238E27FC236}">
                  <a16:creationId xmlns:a16="http://schemas.microsoft.com/office/drawing/2014/main" xmlns="" id="{189B8E3C-B899-4356-8152-9EC7D92018D0}"/>
                </a:ext>
              </a:extLst>
            </p:cNvPr>
            <p:cNvSpPr>
              <a:spLocks/>
            </p:cNvSpPr>
            <p:nvPr/>
          </p:nvSpPr>
          <p:spPr bwMode="gray">
            <a:xfrm>
              <a:off x="16840200" y="-19448462"/>
              <a:ext cx="2436813" cy="3025775"/>
            </a:xfrm>
            <a:custGeom>
              <a:avLst/>
              <a:gdLst/>
              <a:ahLst/>
              <a:cxnLst>
                <a:cxn ang="0">
                  <a:pos x="120" y="363"/>
                </a:cxn>
                <a:cxn ang="0">
                  <a:pos x="140" y="611"/>
                </a:cxn>
                <a:cxn ang="0">
                  <a:pos x="284" y="761"/>
                </a:cxn>
                <a:cxn ang="0">
                  <a:pos x="497" y="748"/>
                </a:cxn>
                <a:cxn ang="0">
                  <a:pos x="578" y="540"/>
                </a:cxn>
                <a:cxn ang="0">
                  <a:pos x="608" y="538"/>
                </a:cxn>
                <a:cxn ang="0">
                  <a:pos x="642" y="415"/>
                </a:cxn>
                <a:cxn ang="0">
                  <a:pos x="597" y="296"/>
                </a:cxn>
                <a:cxn ang="0">
                  <a:pos x="476" y="77"/>
                </a:cxn>
                <a:cxn ang="0">
                  <a:pos x="87" y="342"/>
                </a:cxn>
                <a:cxn ang="0">
                  <a:pos x="82" y="532"/>
                </a:cxn>
                <a:cxn ang="0">
                  <a:pos x="127" y="585"/>
                </a:cxn>
              </a:cxnLst>
              <a:rect l="0" t="0" r="r" b="b"/>
              <a:pathLst>
                <a:path w="650" h="807">
                  <a:moveTo>
                    <a:pt x="120" y="363"/>
                  </a:moveTo>
                  <a:cubicBezTo>
                    <a:pt x="120" y="450"/>
                    <a:pt x="119" y="530"/>
                    <a:pt x="140" y="611"/>
                  </a:cubicBezTo>
                  <a:cubicBezTo>
                    <a:pt x="161" y="693"/>
                    <a:pt x="213" y="719"/>
                    <a:pt x="284" y="761"/>
                  </a:cubicBezTo>
                  <a:cubicBezTo>
                    <a:pt x="349" y="801"/>
                    <a:pt x="431" y="807"/>
                    <a:pt x="497" y="748"/>
                  </a:cubicBezTo>
                  <a:cubicBezTo>
                    <a:pt x="565" y="687"/>
                    <a:pt x="573" y="628"/>
                    <a:pt x="578" y="540"/>
                  </a:cubicBezTo>
                  <a:cubicBezTo>
                    <a:pt x="587" y="541"/>
                    <a:pt x="600" y="537"/>
                    <a:pt x="608" y="538"/>
                  </a:cubicBezTo>
                  <a:cubicBezTo>
                    <a:pt x="630" y="496"/>
                    <a:pt x="650" y="470"/>
                    <a:pt x="642" y="415"/>
                  </a:cubicBezTo>
                  <a:cubicBezTo>
                    <a:pt x="635" y="362"/>
                    <a:pt x="605" y="352"/>
                    <a:pt x="597" y="296"/>
                  </a:cubicBezTo>
                  <a:cubicBezTo>
                    <a:pt x="583" y="205"/>
                    <a:pt x="567" y="114"/>
                    <a:pt x="476" y="77"/>
                  </a:cubicBezTo>
                  <a:cubicBezTo>
                    <a:pt x="285" y="0"/>
                    <a:pt x="74" y="133"/>
                    <a:pt x="87" y="342"/>
                  </a:cubicBezTo>
                  <a:cubicBezTo>
                    <a:pt x="0" y="360"/>
                    <a:pt x="58" y="488"/>
                    <a:pt x="82" y="532"/>
                  </a:cubicBezTo>
                  <a:cubicBezTo>
                    <a:pt x="111" y="534"/>
                    <a:pt x="124" y="559"/>
                    <a:pt x="127" y="5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 name="Freeform 412">
              <a:extLst>
                <a:ext uri="{FF2B5EF4-FFF2-40B4-BE49-F238E27FC236}">
                  <a16:creationId xmlns:a16="http://schemas.microsoft.com/office/drawing/2014/main" xmlns="" id="{2458D145-6377-446D-85A6-4D43A2E7419F}"/>
                </a:ext>
              </a:extLst>
            </p:cNvPr>
            <p:cNvSpPr>
              <a:spLocks/>
            </p:cNvSpPr>
            <p:nvPr/>
          </p:nvSpPr>
          <p:spPr bwMode="gray">
            <a:xfrm>
              <a:off x="15794038" y="-10055225"/>
              <a:ext cx="1143000" cy="1477963"/>
            </a:xfrm>
            <a:custGeom>
              <a:avLst/>
              <a:gdLst/>
              <a:ahLst/>
              <a:cxnLst>
                <a:cxn ang="0">
                  <a:pos x="54" y="180"/>
                </a:cxn>
                <a:cxn ang="0">
                  <a:pos x="124" y="312"/>
                </a:cxn>
                <a:cxn ang="0">
                  <a:pos x="248" y="388"/>
                </a:cxn>
                <a:cxn ang="0">
                  <a:pos x="295" y="278"/>
                </a:cxn>
                <a:cxn ang="0">
                  <a:pos x="225" y="166"/>
                </a:cxn>
                <a:cxn ang="0">
                  <a:pos x="27" y="161"/>
                </a:cxn>
              </a:cxnLst>
              <a:rect l="0" t="0" r="r" b="b"/>
              <a:pathLst>
                <a:path w="305" h="394">
                  <a:moveTo>
                    <a:pt x="54" y="180"/>
                  </a:moveTo>
                  <a:cubicBezTo>
                    <a:pt x="51" y="221"/>
                    <a:pt x="101" y="280"/>
                    <a:pt x="124" y="312"/>
                  </a:cubicBezTo>
                  <a:cubicBezTo>
                    <a:pt x="155" y="357"/>
                    <a:pt x="188" y="394"/>
                    <a:pt x="248" y="388"/>
                  </a:cubicBezTo>
                  <a:cubicBezTo>
                    <a:pt x="261" y="346"/>
                    <a:pt x="289" y="322"/>
                    <a:pt x="295" y="278"/>
                  </a:cubicBezTo>
                  <a:cubicBezTo>
                    <a:pt x="305" y="206"/>
                    <a:pt x="278" y="202"/>
                    <a:pt x="225" y="166"/>
                  </a:cubicBezTo>
                  <a:cubicBezTo>
                    <a:pt x="188" y="140"/>
                    <a:pt x="0" y="0"/>
                    <a:pt x="27" y="16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6" name="Freeform 413">
              <a:extLst>
                <a:ext uri="{FF2B5EF4-FFF2-40B4-BE49-F238E27FC236}">
                  <a16:creationId xmlns:a16="http://schemas.microsoft.com/office/drawing/2014/main" xmlns="" id="{0A955475-5B5B-4D1C-AFFE-BADE56F0B6C2}"/>
                </a:ext>
              </a:extLst>
            </p:cNvPr>
            <p:cNvSpPr>
              <a:spLocks/>
            </p:cNvSpPr>
            <p:nvPr/>
          </p:nvSpPr>
          <p:spPr bwMode="gray">
            <a:xfrm>
              <a:off x="20154900" y="-10129837"/>
              <a:ext cx="919163" cy="1376363"/>
            </a:xfrm>
            <a:custGeom>
              <a:avLst/>
              <a:gdLst/>
              <a:ahLst/>
              <a:cxnLst>
                <a:cxn ang="0">
                  <a:pos x="215" y="161"/>
                </a:cxn>
                <a:cxn ang="0">
                  <a:pos x="170" y="247"/>
                </a:cxn>
                <a:cxn ang="0">
                  <a:pos x="71" y="357"/>
                </a:cxn>
                <a:cxn ang="0">
                  <a:pos x="6" y="227"/>
                </a:cxn>
                <a:cxn ang="0">
                  <a:pos x="221" y="148"/>
                </a:cxn>
              </a:cxnLst>
              <a:rect l="0" t="0" r="r" b="b"/>
              <a:pathLst>
                <a:path w="245" h="367">
                  <a:moveTo>
                    <a:pt x="215" y="161"/>
                  </a:moveTo>
                  <a:cubicBezTo>
                    <a:pt x="237" y="200"/>
                    <a:pt x="202" y="231"/>
                    <a:pt x="170" y="247"/>
                  </a:cubicBezTo>
                  <a:cubicBezTo>
                    <a:pt x="170" y="302"/>
                    <a:pt x="133" y="367"/>
                    <a:pt x="71" y="357"/>
                  </a:cubicBezTo>
                  <a:cubicBezTo>
                    <a:pt x="22" y="349"/>
                    <a:pt x="0" y="278"/>
                    <a:pt x="6" y="227"/>
                  </a:cubicBezTo>
                  <a:cubicBezTo>
                    <a:pt x="17" y="135"/>
                    <a:pt x="245" y="0"/>
                    <a:pt x="221" y="14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7" name="Freeform 414">
              <a:extLst>
                <a:ext uri="{FF2B5EF4-FFF2-40B4-BE49-F238E27FC236}">
                  <a16:creationId xmlns:a16="http://schemas.microsoft.com/office/drawing/2014/main" xmlns="" id="{AF8F8501-FA25-45F9-BDAC-3A48F08AAEE1}"/>
                </a:ext>
              </a:extLst>
            </p:cNvPr>
            <p:cNvSpPr>
              <a:spLocks/>
            </p:cNvSpPr>
            <p:nvPr/>
          </p:nvSpPr>
          <p:spPr bwMode="gray">
            <a:xfrm>
              <a:off x="16052800" y="-9523412"/>
              <a:ext cx="693738" cy="968375"/>
            </a:xfrm>
            <a:custGeom>
              <a:avLst/>
              <a:gdLst/>
              <a:ahLst/>
              <a:cxnLst>
                <a:cxn ang="0">
                  <a:pos x="110" y="4"/>
                </a:cxn>
                <a:cxn ang="0">
                  <a:pos x="74" y="71"/>
                </a:cxn>
                <a:cxn ang="0">
                  <a:pos x="74" y="134"/>
                </a:cxn>
                <a:cxn ang="0">
                  <a:pos x="178" y="229"/>
                </a:cxn>
                <a:cxn ang="0">
                  <a:pos x="126" y="249"/>
                </a:cxn>
                <a:cxn ang="0">
                  <a:pos x="73" y="210"/>
                </a:cxn>
                <a:cxn ang="0">
                  <a:pos x="10" y="90"/>
                </a:cxn>
                <a:cxn ang="0">
                  <a:pos x="107" y="0"/>
                </a:cxn>
              </a:cxnLst>
              <a:rect l="0" t="0" r="r" b="b"/>
              <a:pathLst>
                <a:path w="185" h="258">
                  <a:moveTo>
                    <a:pt x="110" y="4"/>
                  </a:moveTo>
                  <a:cubicBezTo>
                    <a:pt x="132" y="37"/>
                    <a:pt x="94" y="53"/>
                    <a:pt x="74" y="71"/>
                  </a:cubicBezTo>
                  <a:cubicBezTo>
                    <a:pt x="44" y="99"/>
                    <a:pt x="53" y="104"/>
                    <a:pt x="74" y="134"/>
                  </a:cubicBezTo>
                  <a:cubicBezTo>
                    <a:pt x="106" y="179"/>
                    <a:pt x="109" y="228"/>
                    <a:pt x="178" y="229"/>
                  </a:cubicBezTo>
                  <a:cubicBezTo>
                    <a:pt x="185" y="258"/>
                    <a:pt x="143" y="255"/>
                    <a:pt x="126" y="249"/>
                  </a:cubicBezTo>
                  <a:cubicBezTo>
                    <a:pt x="110" y="244"/>
                    <a:pt x="85" y="223"/>
                    <a:pt x="73" y="210"/>
                  </a:cubicBezTo>
                  <a:cubicBezTo>
                    <a:pt x="46" y="182"/>
                    <a:pt x="0" y="133"/>
                    <a:pt x="10" y="90"/>
                  </a:cubicBezTo>
                  <a:cubicBezTo>
                    <a:pt x="20" y="49"/>
                    <a:pt x="76" y="24"/>
                    <a:pt x="10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8" name="Freeform 415">
              <a:extLst>
                <a:ext uri="{FF2B5EF4-FFF2-40B4-BE49-F238E27FC236}">
                  <a16:creationId xmlns:a16="http://schemas.microsoft.com/office/drawing/2014/main" xmlns="" id="{B7A39E75-620C-4969-AAE9-EAA15DD15D65}"/>
                </a:ext>
              </a:extLst>
            </p:cNvPr>
            <p:cNvSpPr>
              <a:spLocks/>
            </p:cNvSpPr>
            <p:nvPr/>
          </p:nvSpPr>
          <p:spPr bwMode="gray">
            <a:xfrm>
              <a:off x="18778538" y="-14390687"/>
              <a:ext cx="1841500" cy="3438525"/>
            </a:xfrm>
            <a:custGeom>
              <a:avLst/>
              <a:gdLst/>
              <a:ahLst/>
              <a:cxnLst>
                <a:cxn ang="0">
                  <a:pos x="127" y="186"/>
                </a:cxn>
                <a:cxn ang="0">
                  <a:pos x="7" y="0"/>
                </a:cxn>
                <a:cxn ang="0">
                  <a:pos x="133" y="262"/>
                </a:cxn>
                <a:cxn ang="0">
                  <a:pos x="125" y="299"/>
                </a:cxn>
                <a:cxn ang="0">
                  <a:pos x="79" y="250"/>
                </a:cxn>
                <a:cxn ang="0">
                  <a:pos x="26" y="252"/>
                </a:cxn>
                <a:cxn ang="0">
                  <a:pos x="49" y="316"/>
                </a:cxn>
                <a:cxn ang="0">
                  <a:pos x="107" y="382"/>
                </a:cxn>
                <a:cxn ang="0">
                  <a:pos x="143" y="519"/>
                </a:cxn>
                <a:cxn ang="0">
                  <a:pos x="111" y="639"/>
                </a:cxn>
                <a:cxn ang="0">
                  <a:pos x="179" y="614"/>
                </a:cxn>
                <a:cxn ang="0">
                  <a:pos x="111" y="698"/>
                </a:cxn>
                <a:cxn ang="0">
                  <a:pos x="72" y="805"/>
                </a:cxn>
                <a:cxn ang="0">
                  <a:pos x="166" y="731"/>
                </a:cxn>
                <a:cxn ang="0">
                  <a:pos x="234" y="799"/>
                </a:cxn>
                <a:cxn ang="0">
                  <a:pos x="286" y="777"/>
                </a:cxn>
                <a:cxn ang="0">
                  <a:pos x="266" y="847"/>
                </a:cxn>
                <a:cxn ang="0">
                  <a:pos x="244" y="903"/>
                </a:cxn>
                <a:cxn ang="0">
                  <a:pos x="310" y="877"/>
                </a:cxn>
                <a:cxn ang="0">
                  <a:pos x="385" y="803"/>
                </a:cxn>
                <a:cxn ang="0">
                  <a:pos x="431" y="689"/>
                </a:cxn>
                <a:cxn ang="0">
                  <a:pos x="466" y="542"/>
                </a:cxn>
                <a:cxn ang="0">
                  <a:pos x="402" y="237"/>
                </a:cxn>
                <a:cxn ang="0">
                  <a:pos x="323" y="186"/>
                </a:cxn>
                <a:cxn ang="0">
                  <a:pos x="248" y="209"/>
                </a:cxn>
                <a:cxn ang="0">
                  <a:pos x="112" y="180"/>
                </a:cxn>
                <a:cxn ang="0">
                  <a:pos x="124" y="183"/>
                </a:cxn>
              </a:cxnLst>
              <a:rect l="0" t="0" r="r" b="b"/>
              <a:pathLst>
                <a:path w="491" h="917">
                  <a:moveTo>
                    <a:pt x="127" y="186"/>
                  </a:moveTo>
                  <a:cubicBezTo>
                    <a:pt x="43" y="152"/>
                    <a:pt x="50" y="58"/>
                    <a:pt x="7" y="0"/>
                  </a:cubicBezTo>
                  <a:cubicBezTo>
                    <a:pt x="0" y="103"/>
                    <a:pt x="76" y="187"/>
                    <a:pt x="133" y="262"/>
                  </a:cubicBezTo>
                  <a:cubicBezTo>
                    <a:pt x="148" y="281"/>
                    <a:pt x="166" y="312"/>
                    <a:pt x="125" y="299"/>
                  </a:cubicBezTo>
                  <a:cubicBezTo>
                    <a:pt x="105" y="294"/>
                    <a:pt x="92" y="263"/>
                    <a:pt x="79" y="250"/>
                  </a:cubicBezTo>
                  <a:cubicBezTo>
                    <a:pt x="61" y="233"/>
                    <a:pt x="38" y="221"/>
                    <a:pt x="26" y="252"/>
                  </a:cubicBezTo>
                  <a:cubicBezTo>
                    <a:pt x="17" y="276"/>
                    <a:pt x="38" y="298"/>
                    <a:pt x="49" y="316"/>
                  </a:cubicBezTo>
                  <a:cubicBezTo>
                    <a:pt x="68" y="344"/>
                    <a:pt x="66" y="399"/>
                    <a:pt x="107" y="382"/>
                  </a:cubicBezTo>
                  <a:cubicBezTo>
                    <a:pt x="109" y="429"/>
                    <a:pt x="122" y="480"/>
                    <a:pt x="143" y="519"/>
                  </a:cubicBezTo>
                  <a:cubicBezTo>
                    <a:pt x="177" y="579"/>
                    <a:pt x="150" y="590"/>
                    <a:pt x="111" y="639"/>
                  </a:cubicBezTo>
                  <a:cubicBezTo>
                    <a:pt x="137" y="643"/>
                    <a:pt x="162" y="633"/>
                    <a:pt x="179" y="614"/>
                  </a:cubicBezTo>
                  <a:cubicBezTo>
                    <a:pt x="170" y="648"/>
                    <a:pt x="134" y="672"/>
                    <a:pt x="111" y="698"/>
                  </a:cubicBezTo>
                  <a:cubicBezTo>
                    <a:pt x="79" y="735"/>
                    <a:pt x="70" y="757"/>
                    <a:pt x="72" y="805"/>
                  </a:cubicBezTo>
                  <a:cubicBezTo>
                    <a:pt x="113" y="798"/>
                    <a:pt x="132" y="736"/>
                    <a:pt x="166" y="731"/>
                  </a:cubicBezTo>
                  <a:cubicBezTo>
                    <a:pt x="223" y="722"/>
                    <a:pt x="192" y="808"/>
                    <a:pt x="234" y="799"/>
                  </a:cubicBezTo>
                  <a:cubicBezTo>
                    <a:pt x="245" y="776"/>
                    <a:pt x="261" y="768"/>
                    <a:pt x="286" y="777"/>
                  </a:cubicBezTo>
                  <a:cubicBezTo>
                    <a:pt x="288" y="806"/>
                    <a:pt x="284" y="827"/>
                    <a:pt x="266" y="847"/>
                  </a:cubicBezTo>
                  <a:cubicBezTo>
                    <a:pt x="256" y="860"/>
                    <a:pt x="218" y="882"/>
                    <a:pt x="244" y="903"/>
                  </a:cubicBezTo>
                  <a:cubicBezTo>
                    <a:pt x="262" y="917"/>
                    <a:pt x="299" y="886"/>
                    <a:pt x="310" y="877"/>
                  </a:cubicBezTo>
                  <a:cubicBezTo>
                    <a:pt x="332" y="857"/>
                    <a:pt x="368" y="827"/>
                    <a:pt x="385" y="803"/>
                  </a:cubicBezTo>
                  <a:cubicBezTo>
                    <a:pt x="407" y="770"/>
                    <a:pt x="416" y="725"/>
                    <a:pt x="431" y="689"/>
                  </a:cubicBezTo>
                  <a:cubicBezTo>
                    <a:pt x="451" y="642"/>
                    <a:pt x="460" y="593"/>
                    <a:pt x="466" y="542"/>
                  </a:cubicBezTo>
                  <a:cubicBezTo>
                    <a:pt x="480" y="434"/>
                    <a:pt x="491" y="313"/>
                    <a:pt x="402" y="237"/>
                  </a:cubicBezTo>
                  <a:cubicBezTo>
                    <a:pt x="384" y="222"/>
                    <a:pt x="347" y="187"/>
                    <a:pt x="323" y="186"/>
                  </a:cubicBezTo>
                  <a:cubicBezTo>
                    <a:pt x="295" y="184"/>
                    <a:pt x="278" y="208"/>
                    <a:pt x="248" y="209"/>
                  </a:cubicBezTo>
                  <a:cubicBezTo>
                    <a:pt x="208" y="210"/>
                    <a:pt x="143" y="202"/>
                    <a:pt x="112" y="180"/>
                  </a:cubicBezTo>
                  <a:cubicBezTo>
                    <a:pt x="117" y="178"/>
                    <a:pt x="118" y="182"/>
                    <a:pt x="124" y="18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9" name="Freeform 416">
              <a:extLst>
                <a:ext uri="{FF2B5EF4-FFF2-40B4-BE49-F238E27FC236}">
                  <a16:creationId xmlns:a16="http://schemas.microsoft.com/office/drawing/2014/main" xmlns="" id="{FEAFF830-D05D-4B10-A0DE-7D22CF250912}"/>
                </a:ext>
              </a:extLst>
            </p:cNvPr>
            <p:cNvSpPr>
              <a:spLocks/>
            </p:cNvSpPr>
            <p:nvPr/>
          </p:nvSpPr>
          <p:spPr bwMode="gray">
            <a:xfrm>
              <a:off x="16776700" y="-13141325"/>
              <a:ext cx="925513" cy="1766888"/>
            </a:xfrm>
            <a:custGeom>
              <a:avLst/>
              <a:gdLst/>
              <a:ahLst/>
              <a:cxnLst>
                <a:cxn ang="0">
                  <a:pos x="224" y="68"/>
                </a:cxn>
                <a:cxn ang="0">
                  <a:pos x="194" y="287"/>
                </a:cxn>
                <a:cxn ang="0">
                  <a:pos x="158" y="325"/>
                </a:cxn>
                <a:cxn ang="0">
                  <a:pos x="103" y="346"/>
                </a:cxn>
                <a:cxn ang="0">
                  <a:pos x="110" y="466"/>
                </a:cxn>
                <a:cxn ang="0">
                  <a:pos x="76" y="454"/>
                </a:cxn>
                <a:cxn ang="0">
                  <a:pos x="31" y="450"/>
                </a:cxn>
                <a:cxn ang="0">
                  <a:pos x="5" y="385"/>
                </a:cxn>
                <a:cxn ang="0">
                  <a:pos x="94" y="277"/>
                </a:cxn>
                <a:cxn ang="0">
                  <a:pos x="106" y="198"/>
                </a:cxn>
                <a:cxn ang="0">
                  <a:pos x="149" y="144"/>
                </a:cxn>
                <a:cxn ang="0">
                  <a:pos x="220" y="17"/>
                </a:cxn>
                <a:cxn ang="0">
                  <a:pos x="204" y="104"/>
                </a:cxn>
              </a:cxnLst>
              <a:rect l="0" t="0" r="r" b="b"/>
              <a:pathLst>
                <a:path w="247" h="471">
                  <a:moveTo>
                    <a:pt x="224" y="68"/>
                  </a:moveTo>
                  <a:cubicBezTo>
                    <a:pt x="166" y="132"/>
                    <a:pt x="247" y="221"/>
                    <a:pt x="194" y="287"/>
                  </a:cubicBezTo>
                  <a:cubicBezTo>
                    <a:pt x="186" y="297"/>
                    <a:pt x="170" y="319"/>
                    <a:pt x="158" y="325"/>
                  </a:cubicBezTo>
                  <a:cubicBezTo>
                    <a:pt x="135" y="336"/>
                    <a:pt x="121" y="325"/>
                    <a:pt x="103" y="346"/>
                  </a:cubicBezTo>
                  <a:cubicBezTo>
                    <a:pt x="78" y="375"/>
                    <a:pt x="86" y="437"/>
                    <a:pt x="110" y="466"/>
                  </a:cubicBezTo>
                  <a:cubicBezTo>
                    <a:pt x="91" y="471"/>
                    <a:pt x="89" y="458"/>
                    <a:pt x="76" y="454"/>
                  </a:cubicBezTo>
                  <a:cubicBezTo>
                    <a:pt x="62" y="451"/>
                    <a:pt x="44" y="455"/>
                    <a:pt x="31" y="450"/>
                  </a:cubicBezTo>
                  <a:cubicBezTo>
                    <a:pt x="6" y="441"/>
                    <a:pt x="0" y="410"/>
                    <a:pt x="5" y="385"/>
                  </a:cubicBezTo>
                  <a:cubicBezTo>
                    <a:pt x="16" y="333"/>
                    <a:pt x="83" y="332"/>
                    <a:pt x="94" y="277"/>
                  </a:cubicBezTo>
                  <a:cubicBezTo>
                    <a:pt x="99" y="249"/>
                    <a:pt x="91" y="223"/>
                    <a:pt x="106" y="198"/>
                  </a:cubicBezTo>
                  <a:cubicBezTo>
                    <a:pt x="119" y="178"/>
                    <a:pt x="139" y="166"/>
                    <a:pt x="149" y="144"/>
                  </a:cubicBezTo>
                  <a:cubicBezTo>
                    <a:pt x="162" y="115"/>
                    <a:pt x="164" y="0"/>
                    <a:pt x="220" y="17"/>
                  </a:cubicBezTo>
                  <a:cubicBezTo>
                    <a:pt x="227" y="60"/>
                    <a:pt x="224" y="70"/>
                    <a:pt x="204" y="10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0" name="Freeform 417">
              <a:extLst>
                <a:ext uri="{FF2B5EF4-FFF2-40B4-BE49-F238E27FC236}">
                  <a16:creationId xmlns:a16="http://schemas.microsoft.com/office/drawing/2014/main" xmlns="" id="{CC8995AC-6F60-4E35-B253-9E6BB7B397C3}"/>
                </a:ext>
              </a:extLst>
            </p:cNvPr>
            <p:cNvSpPr>
              <a:spLocks/>
            </p:cNvSpPr>
            <p:nvPr/>
          </p:nvSpPr>
          <p:spPr bwMode="gray">
            <a:xfrm>
              <a:off x="17079913" y="-15038387"/>
              <a:ext cx="503238" cy="1217613"/>
            </a:xfrm>
            <a:custGeom>
              <a:avLst/>
              <a:gdLst/>
              <a:ahLst/>
              <a:cxnLst>
                <a:cxn ang="0">
                  <a:pos x="48" y="4"/>
                </a:cxn>
                <a:cxn ang="0">
                  <a:pos x="43" y="294"/>
                </a:cxn>
                <a:cxn ang="0">
                  <a:pos x="3" y="266"/>
                </a:cxn>
                <a:cxn ang="0">
                  <a:pos x="9" y="134"/>
                </a:cxn>
                <a:cxn ang="0">
                  <a:pos x="61" y="0"/>
                </a:cxn>
              </a:cxnLst>
              <a:rect l="0" t="0" r="r" b="b"/>
              <a:pathLst>
                <a:path w="134" h="325">
                  <a:moveTo>
                    <a:pt x="48" y="4"/>
                  </a:moveTo>
                  <a:cubicBezTo>
                    <a:pt x="134" y="34"/>
                    <a:pt x="93" y="246"/>
                    <a:pt x="43" y="294"/>
                  </a:cubicBezTo>
                  <a:cubicBezTo>
                    <a:pt x="10" y="325"/>
                    <a:pt x="0" y="313"/>
                    <a:pt x="3" y="266"/>
                  </a:cubicBezTo>
                  <a:cubicBezTo>
                    <a:pt x="5" y="222"/>
                    <a:pt x="11" y="179"/>
                    <a:pt x="9" y="134"/>
                  </a:cubicBezTo>
                  <a:cubicBezTo>
                    <a:pt x="6" y="67"/>
                    <a:pt x="2" y="34"/>
                    <a:pt x="6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1" name="Freeform 418">
              <a:extLst>
                <a:ext uri="{FF2B5EF4-FFF2-40B4-BE49-F238E27FC236}">
                  <a16:creationId xmlns:a16="http://schemas.microsoft.com/office/drawing/2014/main" xmlns="" id="{E6EF2B4C-2B53-4E75-8EF7-B3869A2251DF}"/>
                </a:ext>
              </a:extLst>
            </p:cNvPr>
            <p:cNvSpPr>
              <a:spLocks/>
            </p:cNvSpPr>
            <p:nvPr/>
          </p:nvSpPr>
          <p:spPr bwMode="gray">
            <a:xfrm>
              <a:off x="18954750" y="-15478125"/>
              <a:ext cx="555625" cy="1500188"/>
            </a:xfrm>
            <a:custGeom>
              <a:avLst/>
              <a:gdLst/>
              <a:ahLst/>
              <a:cxnLst>
                <a:cxn ang="0">
                  <a:pos x="24" y="0"/>
                </a:cxn>
                <a:cxn ang="0">
                  <a:pos x="64" y="217"/>
                </a:cxn>
                <a:cxn ang="0">
                  <a:pos x="97" y="310"/>
                </a:cxn>
                <a:cxn ang="0">
                  <a:pos x="148" y="394"/>
                </a:cxn>
                <a:cxn ang="0">
                  <a:pos x="54" y="267"/>
                </a:cxn>
                <a:cxn ang="0">
                  <a:pos x="20" y="176"/>
                </a:cxn>
                <a:cxn ang="0">
                  <a:pos x="2" y="85"/>
                </a:cxn>
                <a:cxn ang="0">
                  <a:pos x="28" y="144"/>
                </a:cxn>
                <a:cxn ang="0">
                  <a:pos x="38" y="65"/>
                </a:cxn>
              </a:cxnLst>
              <a:rect l="0" t="0" r="r" b="b"/>
              <a:pathLst>
                <a:path w="148" h="400">
                  <a:moveTo>
                    <a:pt x="24" y="0"/>
                  </a:moveTo>
                  <a:cubicBezTo>
                    <a:pt x="25" y="76"/>
                    <a:pt x="50" y="144"/>
                    <a:pt x="64" y="217"/>
                  </a:cubicBezTo>
                  <a:cubicBezTo>
                    <a:pt x="70" y="251"/>
                    <a:pt x="77" y="281"/>
                    <a:pt x="97" y="310"/>
                  </a:cubicBezTo>
                  <a:cubicBezTo>
                    <a:pt x="115" y="335"/>
                    <a:pt x="143" y="362"/>
                    <a:pt x="148" y="394"/>
                  </a:cubicBezTo>
                  <a:cubicBezTo>
                    <a:pt x="107" y="400"/>
                    <a:pt x="67" y="296"/>
                    <a:pt x="54" y="267"/>
                  </a:cubicBezTo>
                  <a:cubicBezTo>
                    <a:pt x="42" y="238"/>
                    <a:pt x="29" y="208"/>
                    <a:pt x="20" y="176"/>
                  </a:cubicBezTo>
                  <a:cubicBezTo>
                    <a:pt x="13" y="146"/>
                    <a:pt x="16" y="111"/>
                    <a:pt x="2" y="85"/>
                  </a:cubicBezTo>
                  <a:cubicBezTo>
                    <a:pt x="0" y="102"/>
                    <a:pt x="13" y="134"/>
                    <a:pt x="28" y="144"/>
                  </a:cubicBezTo>
                  <a:cubicBezTo>
                    <a:pt x="41" y="122"/>
                    <a:pt x="38" y="92"/>
                    <a:pt x="38"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2" name="Freeform 419">
              <a:extLst>
                <a:ext uri="{FF2B5EF4-FFF2-40B4-BE49-F238E27FC236}">
                  <a16:creationId xmlns:a16="http://schemas.microsoft.com/office/drawing/2014/main" xmlns="" id="{FEDF6585-2B44-480F-B7F9-7091ED56B1F2}"/>
                </a:ext>
              </a:extLst>
            </p:cNvPr>
            <p:cNvSpPr>
              <a:spLocks/>
            </p:cNvSpPr>
            <p:nvPr/>
          </p:nvSpPr>
          <p:spPr bwMode="gray">
            <a:xfrm>
              <a:off x="18164175" y="-16414750"/>
              <a:ext cx="1222375" cy="1258888"/>
            </a:xfrm>
            <a:custGeom>
              <a:avLst/>
              <a:gdLst/>
              <a:ahLst/>
              <a:cxnLst>
                <a:cxn ang="0">
                  <a:pos x="177" y="266"/>
                </a:cxn>
                <a:cxn ang="0">
                  <a:pos x="267" y="187"/>
                </a:cxn>
                <a:cxn ang="0">
                  <a:pos x="282" y="34"/>
                </a:cxn>
                <a:cxn ang="0">
                  <a:pos x="180" y="188"/>
                </a:cxn>
                <a:cxn ang="0">
                  <a:pos x="170" y="275"/>
                </a:cxn>
                <a:cxn ang="0">
                  <a:pos x="134" y="282"/>
                </a:cxn>
                <a:cxn ang="0">
                  <a:pos x="115" y="282"/>
                </a:cxn>
                <a:cxn ang="0">
                  <a:pos x="104" y="298"/>
                </a:cxn>
                <a:cxn ang="0">
                  <a:pos x="24" y="260"/>
                </a:cxn>
                <a:cxn ang="0">
                  <a:pos x="144" y="155"/>
                </a:cxn>
              </a:cxnLst>
              <a:rect l="0" t="0" r="r" b="b"/>
              <a:pathLst>
                <a:path w="326" h="336">
                  <a:moveTo>
                    <a:pt x="177" y="266"/>
                  </a:moveTo>
                  <a:cubicBezTo>
                    <a:pt x="186" y="318"/>
                    <a:pt x="258" y="202"/>
                    <a:pt x="267" y="187"/>
                  </a:cubicBezTo>
                  <a:cubicBezTo>
                    <a:pt x="287" y="153"/>
                    <a:pt x="326" y="57"/>
                    <a:pt x="282" y="34"/>
                  </a:cubicBezTo>
                  <a:cubicBezTo>
                    <a:pt x="213" y="0"/>
                    <a:pt x="180" y="141"/>
                    <a:pt x="180" y="188"/>
                  </a:cubicBezTo>
                  <a:cubicBezTo>
                    <a:pt x="180" y="212"/>
                    <a:pt x="189" y="258"/>
                    <a:pt x="170" y="275"/>
                  </a:cubicBezTo>
                  <a:cubicBezTo>
                    <a:pt x="163" y="281"/>
                    <a:pt x="143" y="280"/>
                    <a:pt x="134" y="282"/>
                  </a:cubicBezTo>
                  <a:cubicBezTo>
                    <a:pt x="129" y="284"/>
                    <a:pt x="120" y="280"/>
                    <a:pt x="115" y="282"/>
                  </a:cubicBezTo>
                  <a:cubicBezTo>
                    <a:pt x="107" y="286"/>
                    <a:pt x="110" y="295"/>
                    <a:pt x="104" y="298"/>
                  </a:cubicBezTo>
                  <a:cubicBezTo>
                    <a:pt x="60" y="325"/>
                    <a:pt x="0" y="336"/>
                    <a:pt x="24" y="260"/>
                  </a:cubicBezTo>
                  <a:cubicBezTo>
                    <a:pt x="42" y="204"/>
                    <a:pt x="111" y="200"/>
                    <a:pt x="144" y="15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 name="Freeform 420">
              <a:extLst>
                <a:ext uri="{FF2B5EF4-FFF2-40B4-BE49-F238E27FC236}">
                  <a16:creationId xmlns:a16="http://schemas.microsoft.com/office/drawing/2014/main" xmlns="" id="{E8A55537-2573-4019-8D28-BB6147F074D0}"/>
                </a:ext>
              </a:extLst>
            </p:cNvPr>
            <p:cNvSpPr>
              <a:spLocks/>
            </p:cNvSpPr>
            <p:nvPr/>
          </p:nvSpPr>
          <p:spPr bwMode="gray">
            <a:xfrm>
              <a:off x="17275175" y="-16230600"/>
              <a:ext cx="930275" cy="1079500"/>
            </a:xfrm>
            <a:custGeom>
              <a:avLst/>
              <a:gdLst/>
              <a:ahLst/>
              <a:cxnLst>
                <a:cxn ang="0">
                  <a:pos x="0" y="38"/>
                </a:cxn>
                <a:cxn ang="0">
                  <a:pos x="23" y="96"/>
                </a:cxn>
                <a:cxn ang="0">
                  <a:pos x="54" y="156"/>
                </a:cxn>
                <a:cxn ang="0">
                  <a:pos x="91" y="288"/>
                </a:cxn>
                <a:cxn ang="0">
                  <a:pos x="107" y="237"/>
                </a:cxn>
                <a:cxn ang="0">
                  <a:pos x="157" y="244"/>
                </a:cxn>
                <a:cxn ang="0">
                  <a:pos x="189" y="230"/>
                </a:cxn>
                <a:cxn ang="0">
                  <a:pos x="212" y="247"/>
                </a:cxn>
                <a:cxn ang="0">
                  <a:pos x="232" y="216"/>
                </a:cxn>
                <a:cxn ang="0">
                  <a:pos x="173" y="180"/>
                </a:cxn>
                <a:cxn ang="0">
                  <a:pos x="114" y="110"/>
                </a:cxn>
                <a:cxn ang="0">
                  <a:pos x="75" y="35"/>
                </a:cxn>
                <a:cxn ang="0">
                  <a:pos x="0" y="41"/>
                </a:cxn>
              </a:cxnLst>
              <a:rect l="0" t="0" r="r" b="b"/>
              <a:pathLst>
                <a:path w="248" h="288">
                  <a:moveTo>
                    <a:pt x="0" y="38"/>
                  </a:moveTo>
                  <a:cubicBezTo>
                    <a:pt x="14" y="53"/>
                    <a:pt x="14" y="78"/>
                    <a:pt x="23" y="96"/>
                  </a:cubicBezTo>
                  <a:cubicBezTo>
                    <a:pt x="34" y="117"/>
                    <a:pt x="46" y="134"/>
                    <a:pt x="54" y="156"/>
                  </a:cubicBezTo>
                  <a:cubicBezTo>
                    <a:pt x="72" y="201"/>
                    <a:pt x="78" y="242"/>
                    <a:pt x="91" y="288"/>
                  </a:cubicBezTo>
                  <a:cubicBezTo>
                    <a:pt x="91" y="266"/>
                    <a:pt x="86" y="247"/>
                    <a:pt x="107" y="237"/>
                  </a:cubicBezTo>
                  <a:cubicBezTo>
                    <a:pt x="127" y="227"/>
                    <a:pt x="141" y="245"/>
                    <a:pt x="157" y="244"/>
                  </a:cubicBezTo>
                  <a:cubicBezTo>
                    <a:pt x="169" y="243"/>
                    <a:pt x="174" y="229"/>
                    <a:pt x="189" y="230"/>
                  </a:cubicBezTo>
                  <a:cubicBezTo>
                    <a:pt x="202" y="231"/>
                    <a:pt x="207" y="245"/>
                    <a:pt x="212" y="247"/>
                  </a:cubicBezTo>
                  <a:cubicBezTo>
                    <a:pt x="235" y="252"/>
                    <a:pt x="248" y="241"/>
                    <a:pt x="232" y="216"/>
                  </a:cubicBezTo>
                  <a:cubicBezTo>
                    <a:pt x="222" y="201"/>
                    <a:pt x="189" y="191"/>
                    <a:pt x="173" y="180"/>
                  </a:cubicBezTo>
                  <a:cubicBezTo>
                    <a:pt x="146" y="162"/>
                    <a:pt x="130" y="138"/>
                    <a:pt x="114" y="110"/>
                  </a:cubicBezTo>
                  <a:cubicBezTo>
                    <a:pt x="101" y="85"/>
                    <a:pt x="93" y="57"/>
                    <a:pt x="75" y="35"/>
                  </a:cubicBezTo>
                  <a:cubicBezTo>
                    <a:pt x="46" y="0"/>
                    <a:pt x="34" y="24"/>
                    <a:pt x="0" y="4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4" name="Freeform 421">
              <a:extLst>
                <a:ext uri="{FF2B5EF4-FFF2-40B4-BE49-F238E27FC236}">
                  <a16:creationId xmlns:a16="http://schemas.microsoft.com/office/drawing/2014/main" xmlns="" id="{51E1C7E5-97BB-4A7F-B21B-4A6C0B65BC39}"/>
                </a:ext>
              </a:extLst>
            </p:cNvPr>
            <p:cNvSpPr>
              <a:spLocks/>
            </p:cNvSpPr>
            <p:nvPr/>
          </p:nvSpPr>
          <p:spPr bwMode="gray">
            <a:xfrm>
              <a:off x="17822863" y="-2082800"/>
              <a:ext cx="922338" cy="2032000"/>
            </a:xfrm>
            <a:custGeom>
              <a:avLst/>
              <a:gdLst/>
              <a:ahLst/>
              <a:cxnLst>
                <a:cxn ang="0">
                  <a:pos x="141" y="0"/>
                </a:cxn>
                <a:cxn ang="0">
                  <a:pos x="114" y="114"/>
                </a:cxn>
                <a:cxn ang="0">
                  <a:pos x="155" y="166"/>
                </a:cxn>
                <a:cxn ang="0">
                  <a:pos x="167" y="252"/>
                </a:cxn>
                <a:cxn ang="0">
                  <a:pos x="163" y="299"/>
                </a:cxn>
                <a:cxn ang="0">
                  <a:pos x="180" y="346"/>
                </a:cxn>
                <a:cxn ang="0">
                  <a:pos x="138" y="384"/>
                </a:cxn>
                <a:cxn ang="0">
                  <a:pos x="128" y="418"/>
                </a:cxn>
                <a:cxn ang="0">
                  <a:pos x="92" y="463"/>
                </a:cxn>
                <a:cxn ang="0">
                  <a:pos x="27" y="472"/>
                </a:cxn>
                <a:cxn ang="0">
                  <a:pos x="30" y="505"/>
                </a:cxn>
                <a:cxn ang="0">
                  <a:pos x="7" y="521"/>
                </a:cxn>
                <a:cxn ang="0">
                  <a:pos x="43" y="538"/>
                </a:cxn>
                <a:cxn ang="0">
                  <a:pos x="203" y="466"/>
                </a:cxn>
                <a:cxn ang="0">
                  <a:pos x="219" y="384"/>
                </a:cxn>
                <a:cxn ang="0">
                  <a:pos x="238" y="294"/>
                </a:cxn>
                <a:cxn ang="0">
                  <a:pos x="161" y="83"/>
                </a:cxn>
                <a:cxn ang="0">
                  <a:pos x="141" y="22"/>
                </a:cxn>
              </a:cxnLst>
              <a:rect l="0" t="0" r="r" b="b"/>
              <a:pathLst>
                <a:path w="246" h="542">
                  <a:moveTo>
                    <a:pt x="141" y="0"/>
                  </a:moveTo>
                  <a:cubicBezTo>
                    <a:pt x="134" y="39"/>
                    <a:pt x="110" y="70"/>
                    <a:pt x="114" y="114"/>
                  </a:cubicBezTo>
                  <a:cubicBezTo>
                    <a:pt x="117" y="147"/>
                    <a:pt x="134" y="148"/>
                    <a:pt x="155" y="166"/>
                  </a:cubicBezTo>
                  <a:cubicBezTo>
                    <a:pt x="186" y="191"/>
                    <a:pt x="176" y="216"/>
                    <a:pt x="167" y="252"/>
                  </a:cubicBezTo>
                  <a:cubicBezTo>
                    <a:pt x="163" y="268"/>
                    <a:pt x="158" y="281"/>
                    <a:pt x="163" y="299"/>
                  </a:cubicBezTo>
                  <a:cubicBezTo>
                    <a:pt x="168" y="318"/>
                    <a:pt x="184" y="323"/>
                    <a:pt x="180" y="346"/>
                  </a:cubicBezTo>
                  <a:cubicBezTo>
                    <a:pt x="175" y="377"/>
                    <a:pt x="156" y="365"/>
                    <a:pt x="138" y="384"/>
                  </a:cubicBezTo>
                  <a:cubicBezTo>
                    <a:pt x="126" y="395"/>
                    <a:pt x="130" y="401"/>
                    <a:pt x="128" y="418"/>
                  </a:cubicBezTo>
                  <a:cubicBezTo>
                    <a:pt x="123" y="453"/>
                    <a:pt x="124" y="456"/>
                    <a:pt x="92" y="463"/>
                  </a:cubicBezTo>
                  <a:cubicBezTo>
                    <a:pt x="71" y="469"/>
                    <a:pt x="49" y="471"/>
                    <a:pt x="27" y="472"/>
                  </a:cubicBezTo>
                  <a:cubicBezTo>
                    <a:pt x="57" y="483"/>
                    <a:pt x="55" y="489"/>
                    <a:pt x="30" y="505"/>
                  </a:cubicBezTo>
                  <a:cubicBezTo>
                    <a:pt x="17" y="513"/>
                    <a:pt x="0" y="497"/>
                    <a:pt x="7" y="521"/>
                  </a:cubicBezTo>
                  <a:cubicBezTo>
                    <a:pt x="10" y="534"/>
                    <a:pt x="32" y="537"/>
                    <a:pt x="43" y="538"/>
                  </a:cubicBezTo>
                  <a:cubicBezTo>
                    <a:pt x="101" y="542"/>
                    <a:pt x="175" y="515"/>
                    <a:pt x="203" y="466"/>
                  </a:cubicBezTo>
                  <a:cubicBezTo>
                    <a:pt x="218" y="441"/>
                    <a:pt x="215" y="414"/>
                    <a:pt x="219" y="384"/>
                  </a:cubicBezTo>
                  <a:cubicBezTo>
                    <a:pt x="222" y="353"/>
                    <a:pt x="236" y="324"/>
                    <a:pt x="238" y="294"/>
                  </a:cubicBezTo>
                  <a:cubicBezTo>
                    <a:pt x="246" y="216"/>
                    <a:pt x="196" y="142"/>
                    <a:pt x="161" y="83"/>
                  </a:cubicBezTo>
                  <a:cubicBezTo>
                    <a:pt x="151" y="66"/>
                    <a:pt x="141" y="43"/>
                    <a:pt x="141" y="22"/>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5" name="Freeform 422">
              <a:extLst>
                <a:ext uri="{FF2B5EF4-FFF2-40B4-BE49-F238E27FC236}">
                  <a16:creationId xmlns:a16="http://schemas.microsoft.com/office/drawing/2014/main" xmlns="" id="{42A9B7BF-00FF-4E8E-88EB-326C1E0772E7}"/>
                </a:ext>
              </a:extLst>
            </p:cNvPr>
            <p:cNvSpPr>
              <a:spLocks/>
            </p:cNvSpPr>
            <p:nvPr/>
          </p:nvSpPr>
          <p:spPr bwMode="gray">
            <a:xfrm>
              <a:off x="14946313" y="-16430625"/>
              <a:ext cx="2662238" cy="7631113"/>
            </a:xfrm>
            <a:custGeom>
              <a:avLst/>
              <a:gdLst/>
              <a:ahLst/>
              <a:cxnLst>
                <a:cxn ang="0">
                  <a:pos x="710" y="8"/>
                </a:cxn>
                <a:cxn ang="0">
                  <a:pos x="461" y="124"/>
                </a:cxn>
                <a:cxn ang="0">
                  <a:pos x="220" y="242"/>
                </a:cxn>
                <a:cxn ang="0">
                  <a:pos x="97" y="511"/>
                </a:cxn>
                <a:cxn ang="0">
                  <a:pos x="45" y="889"/>
                </a:cxn>
                <a:cxn ang="0">
                  <a:pos x="19" y="1215"/>
                </a:cxn>
                <a:cxn ang="0">
                  <a:pos x="92" y="1547"/>
                </a:cxn>
                <a:cxn ang="0">
                  <a:pos x="103" y="1672"/>
                </a:cxn>
                <a:cxn ang="0">
                  <a:pos x="161" y="1815"/>
                </a:cxn>
                <a:cxn ang="0">
                  <a:pos x="285" y="2035"/>
                </a:cxn>
                <a:cxn ang="0">
                  <a:pos x="350" y="1892"/>
                </a:cxn>
                <a:cxn ang="0">
                  <a:pos x="424" y="1784"/>
                </a:cxn>
                <a:cxn ang="0">
                  <a:pos x="436" y="1691"/>
                </a:cxn>
                <a:cxn ang="0">
                  <a:pos x="438" y="1566"/>
                </a:cxn>
                <a:cxn ang="0">
                  <a:pos x="346" y="1448"/>
                </a:cxn>
                <a:cxn ang="0">
                  <a:pos x="312" y="1328"/>
                </a:cxn>
                <a:cxn ang="0">
                  <a:pos x="346" y="1417"/>
                </a:cxn>
                <a:cxn ang="0">
                  <a:pos x="351" y="1515"/>
                </a:cxn>
                <a:cxn ang="0">
                  <a:pos x="442" y="1684"/>
                </a:cxn>
                <a:cxn ang="0">
                  <a:pos x="480" y="1383"/>
                </a:cxn>
                <a:cxn ang="0">
                  <a:pos x="645" y="1164"/>
                </a:cxn>
                <a:cxn ang="0">
                  <a:pos x="651" y="830"/>
                </a:cxn>
                <a:cxn ang="0">
                  <a:pos x="633" y="484"/>
                </a:cxn>
                <a:cxn ang="0">
                  <a:pos x="638" y="211"/>
                </a:cxn>
                <a:cxn ang="0">
                  <a:pos x="689" y="0"/>
                </a:cxn>
              </a:cxnLst>
              <a:rect l="0" t="0" r="r" b="b"/>
              <a:pathLst>
                <a:path w="710" h="2035">
                  <a:moveTo>
                    <a:pt x="710" y="8"/>
                  </a:moveTo>
                  <a:cubicBezTo>
                    <a:pt x="634" y="55"/>
                    <a:pt x="553" y="92"/>
                    <a:pt x="461" y="124"/>
                  </a:cubicBezTo>
                  <a:cubicBezTo>
                    <a:pt x="373" y="155"/>
                    <a:pt x="294" y="189"/>
                    <a:pt x="220" y="242"/>
                  </a:cubicBezTo>
                  <a:cubicBezTo>
                    <a:pt x="122" y="311"/>
                    <a:pt x="102" y="391"/>
                    <a:pt x="97" y="511"/>
                  </a:cubicBezTo>
                  <a:cubicBezTo>
                    <a:pt x="92" y="641"/>
                    <a:pt x="50" y="759"/>
                    <a:pt x="45" y="889"/>
                  </a:cubicBezTo>
                  <a:cubicBezTo>
                    <a:pt x="40" y="1001"/>
                    <a:pt x="36" y="1107"/>
                    <a:pt x="19" y="1215"/>
                  </a:cubicBezTo>
                  <a:cubicBezTo>
                    <a:pt x="0" y="1330"/>
                    <a:pt x="58" y="1440"/>
                    <a:pt x="92" y="1547"/>
                  </a:cubicBezTo>
                  <a:cubicBezTo>
                    <a:pt x="109" y="1602"/>
                    <a:pt x="106" y="1613"/>
                    <a:pt x="103" y="1672"/>
                  </a:cubicBezTo>
                  <a:cubicBezTo>
                    <a:pt x="100" y="1744"/>
                    <a:pt x="128" y="1759"/>
                    <a:pt x="161" y="1815"/>
                  </a:cubicBezTo>
                  <a:cubicBezTo>
                    <a:pt x="199" y="1882"/>
                    <a:pt x="204" y="1990"/>
                    <a:pt x="285" y="2035"/>
                  </a:cubicBezTo>
                  <a:cubicBezTo>
                    <a:pt x="302" y="1952"/>
                    <a:pt x="281" y="1934"/>
                    <a:pt x="350" y="1892"/>
                  </a:cubicBezTo>
                  <a:cubicBezTo>
                    <a:pt x="393" y="1865"/>
                    <a:pt x="418" y="1834"/>
                    <a:pt x="424" y="1784"/>
                  </a:cubicBezTo>
                  <a:cubicBezTo>
                    <a:pt x="484" y="1758"/>
                    <a:pt x="441" y="1724"/>
                    <a:pt x="436" y="1691"/>
                  </a:cubicBezTo>
                  <a:cubicBezTo>
                    <a:pt x="430" y="1650"/>
                    <a:pt x="449" y="1610"/>
                    <a:pt x="438" y="1566"/>
                  </a:cubicBezTo>
                  <a:cubicBezTo>
                    <a:pt x="423" y="1511"/>
                    <a:pt x="375" y="1496"/>
                    <a:pt x="346" y="1448"/>
                  </a:cubicBezTo>
                  <a:cubicBezTo>
                    <a:pt x="323" y="1410"/>
                    <a:pt x="333" y="1365"/>
                    <a:pt x="312" y="1328"/>
                  </a:cubicBezTo>
                  <a:cubicBezTo>
                    <a:pt x="315" y="1365"/>
                    <a:pt x="336" y="1385"/>
                    <a:pt x="346" y="1417"/>
                  </a:cubicBezTo>
                  <a:cubicBezTo>
                    <a:pt x="357" y="1451"/>
                    <a:pt x="344" y="1485"/>
                    <a:pt x="351" y="1515"/>
                  </a:cubicBezTo>
                  <a:cubicBezTo>
                    <a:pt x="364" y="1569"/>
                    <a:pt x="421" y="1628"/>
                    <a:pt x="442" y="1684"/>
                  </a:cubicBezTo>
                  <a:cubicBezTo>
                    <a:pt x="541" y="1665"/>
                    <a:pt x="458" y="1450"/>
                    <a:pt x="480" y="1383"/>
                  </a:cubicBezTo>
                  <a:cubicBezTo>
                    <a:pt x="507" y="1304"/>
                    <a:pt x="600" y="1240"/>
                    <a:pt x="645" y="1164"/>
                  </a:cubicBezTo>
                  <a:cubicBezTo>
                    <a:pt x="695" y="1079"/>
                    <a:pt x="681" y="927"/>
                    <a:pt x="651" y="830"/>
                  </a:cubicBezTo>
                  <a:cubicBezTo>
                    <a:pt x="617" y="717"/>
                    <a:pt x="628" y="605"/>
                    <a:pt x="633" y="484"/>
                  </a:cubicBezTo>
                  <a:cubicBezTo>
                    <a:pt x="637" y="395"/>
                    <a:pt x="637" y="302"/>
                    <a:pt x="638" y="211"/>
                  </a:cubicBezTo>
                  <a:cubicBezTo>
                    <a:pt x="639" y="165"/>
                    <a:pt x="655" y="22"/>
                    <a:pt x="68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6" name="Freeform 423">
              <a:extLst>
                <a:ext uri="{FF2B5EF4-FFF2-40B4-BE49-F238E27FC236}">
                  <a16:creationId xmlns:a16="http://schemas.microsoft.com/office/drawing/2014/main" xmlns="" id="{4400CDF0-624D-4E37-8B70-3A0B9A7BAF6F}"/>
                </a:ext>
              </a:extLst>
            </p:cNvPr>
            <p:cNvSpPr>
              <a:spLocks/>
            </p:cNvSpPr>
            <p:nvPr/>
          </p:nvSpPr>
          <p:spPr bwMode="gray">
            <a:xfrm>
              <a:off x="19003963" y="-16568737"/>
              <a:ext cx="2673350" cy="7510463"/>
            </a:xfrm>
            <a:custGeom>
              <a:avLst/>
              <a:gdLst/>
              <a:ahLst/>
              <a:cxnLst>
                <a:cxn ang="0">
                  <a:pos x="26" y="26"/>
                </a:cxn>
                <a:cxn ang="0">
                  <a:pos x="78" y="195"/>
                </a:cxn>
                <a:cxn ang="0">
                  <a:pos x="78" y="378"/>
                </a:cxn>
                <a:cxn ang="0">
                  <a:pos x="52" y="756"/>
                </a:cxn>
                <a:cxn ang="0">
                  <a:pos x="223" y="1375"/>
                </a:cxn>
                <a:cxn ang="0">
                  <a:pos x="289" y="1722"/>
                </a:cxn>
                <a:cxn ang="0">
                  <a:pos x="365" y="1853"/>
                </a:cxn>
                <a:cxn ang="0">
                  <a:pos x="500" y="2003"/>
                </a:cxn>
                <a:cxn ang="0">
                  <a:pos x="605" y="1786"/>
                </a:cxn>
                <a:cxn ang="0">
                  <a:pos x="660" y="1638"/>
                </a:cxn>
                <a:cxn ang="0">
                  <a:pos x="690" y="1636"/>
                </a:cxn>
                <a:cxn ang="0">
                  <a:pos x="664" y="1494"/>
                </a:cxn>
                <a:cxn ang="0">
                  <a:pos x="685" y="1355"/>
                </a:cxn>
                <a:cxn ang="0">
                  <a:pos x="685" y="1173"/>
                </a:cxn>
                <a:cxn ang="0">
                  <a:pos x="698" y="996"/>
                </a:cxn>
                <a:cxn ang="0">
                  <a:pos x="581" y="306"/>
                </a:cxn>
                <a:cxn ang="0">
                  <a:pos x="553" y="209"/>
                </a:cxn>
                <a:cxn ang="0">
                  <a:pos x="478" y="156"/>
                </a:cxn>
                <a:cxn ang="0">
                  <a:pos x="255" y="58"/>
                </a:cxn>
                <a:cxn ang="0">
                  <a:pos x="124" y="53"/>
                </a:cxn>
                <a:cxn ang="0">
                  <a:pos x="0" y="0"/>
                </a:cxn>
              </a:cxnLst>
              <a:rect l="0" t="0" r="r" b="b"/>
              <a:pathLst>
                <a:path w="713" h="2003">
                  <a:moveTo>
                    <a:pt x="26" y="26"/>
                  </a:moveTo>
                  <a:cubicBezTo>
                    <a:pt x="41" y="88"/>
                    <a:pt x="75" y="128"/>
                    <a:pt x="78" y="195"/>
                  </a:cubicBezTo>
                  <a:cubicBezTo>
                    <a:pt x="81" y="255"/>
                    <a:pt x="81" y="318"/>
                    <a:pt x="78" y="378"/>
                  </a:cubicBezTo>
                  <a:cubicBezTo>
                    <a:pt x="72" y="504"/>
                    <a:pt x="69" y="632"/>
                    <a:pt x="52" y="756"/>
                  </a:cubicBezTo>
                  <a:cubicBezTo>
                    <a:pt x="21" y="976"/>
                    <a:pt x="157" y="1175"/>
                    <a:pt x="223" y="1375"/>
                  </a:cubicBezTo>
                  <a:cubicBezTo>
                    <a:pt x="259" y="1483"/>
                    <a:pt x="243" y="1613"/>
                    <a:pt x="289" y="1722"/>
                  </a:cubicBezTo>
                  <a:cubicBezTo>
                    <a:pt x="305" y="1763"/>
                    <a:pt x="322" y="1844"/>
                    <a:pt x="365" y="1853"/>
                  </a:cubicBezTo>
                  <a:cubicBezTo>
                    <a:pt x="439" y="1868"/>
                    <a:pt x="480" y="1987"/>
                    <a:pt x="500" y="2003"/>
                  </a:cubicBezTo>
                  <a:cubicBezTo>
                    <a:pt x="528" y="1954"/>
                    <a:pt x="585" y="1837"/>
                    <a:pt x="605" y="1786"/>
                  </a:cubicBezTo>
                  <a:cubicBezTo>
                    <a:pt x="627" y="1729"/>
                    <a:pt x="664" y="1706"/>
                    <a:pt x="660" y="1638"/>
                  </a:cubicBezTo>
                  <a:cubicBezTo>
                    <a:pt x="669" y="1639"/>
                    <a:pt x="681" y="1635"/>
                    <a:pt x="690" y="1636"/>
                  </a:cubicBezTo>
                  <a:cubicBezTo>
                    <a:pt x="713" y="1578"/>
                    <a:pt x="679" y="1543"/>
                    <a:pt x="664" y="1494"/>
                  </a:cubicBezTo>
                  <a:cubicBezTo>
                    <a:pt x="646" y="1434"/>
                    <a:pt x="677" y="1415"/>
                    <a:pt x="685" y="1355"/>
                  </a:cubicBezTo>
                  <a:cubicBezTo>
                    <a:pt x="693" y="1296"/>
                    <a:pt x="680" y="1233"/>
                    <a:pt x="685" y="1173"/>
                  </a:cubicBezTo>
                  <a:cubicBezTo>
                    <a:pt x="690" y="1114"/>
                    <a:pt x="705" y="1058"/>
                    <a:pt x="698" y="996"/>
                  </a:cubicBezTo>
                  <a:cubicBezTo>
                    <a:pt x="673" y="769"/>
                    <a:pt x="636" y="526"/>
                    <a:pt x="581" y="306"/>
                  </a:cubicBezTo>
                  <a:cubicBezTo>
                    <a:pt x="574" y="278"/>
                    <a:pt x="570" y="231"/>
                    <a:pt x="553" y="209"/>
                  </a:cubicBezTo>
                  <a:cubicBezTo>
                    <a:pt x="533" y="182"/>
                    <a:pt x="477" y="162"/>
                    <a:pt x="478" y="156"/>
                  </a:cubicBezTo>
                  <a:cubicBezTo>
                    <a:pt x="389" y="166"/>
                    <a:pt x="332" y="77"/>
                    <a:pt x="255" y="58"/>
                  </a:cubicBezTo>
                  <a:cubicBezTo>
                    <a:pt x="213" y="48"/>
                    <a:pt x="165" y="63"/>
                    <a:pt x="124" y="53"/>
                  </a:cubicBezTo>
                  <a:cubicBezTo>
                    <a:pt x="82" y="43"/>
                    <a:pt x="34" y="21"/>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7" name="Freeform 424">
              <a:extLst>
                <a:ext uri="{FF2B5EF4-FFF2-40B4-BE49-F238E27FC236}">
                  <a16:creationId xmlns:a16="http://schemas.microsoft.com/office/drawing/2014/main" xmlns="" id="{5AC6CB4C-68DD-48F4-9909-67D7A284FA9B}"/>
                </a:ext>
              </a:extLst>
            </p:cNvPr>
            <p:cNvSpPr>
              <a:spLocks/>
            </p:cNvSpPr>
            <p:nvPr/>
          </p:nvSpPr>
          <p:spPr bwMode="gray">
            <a:xfrm>
              <a:off x="17305338" y="-15401925"/>
              <a:ext cx="1784350" cy="4146550"/>
            </a:xfrm>
            <a:custGeom>
              <a:avLst/>
              <a:gdLst/>
              <a:ahLst/>
              <a:cxnLst>
                <a:cxn ang="0">
                  <a:pos x="461" y="890"/>
                </a:cxn>
                <a:cxn ang="0">
                  <a:pos x="439" y="769"/>
                </a:cxn>
                <a:cxn ang="0">
                  <a:pos x="351" y="706"/>
                </a:cxn>
                <a:cxn ang="0">
                  <a:pos x="448" y="681"/>
                </a:cxn>
                <a:cxn ang="0">
                  <a:pos x="418" y="613"/>
                </a:cxn>
                <a:cxn ang="0">
                  <a:pos x="396" y="541"/>
                </a:cxn>
                <a:cxn ang="0">
                  <a:pos x="383" y="380"/>
                </a:cxn>
                <a:cxn ang="0">
                  <a:pos x="366" y="299"/>
                </a:cxn>
                <a:cxn ang="0">
                  <a:pos x="376" y="211"/>
                </a:cxn>
                <a:cxn ang="0">
                  <a:pos x="331" y="74"/>
                </a:cxn>
                <a:cxn ang="0">
                  <a:pos x="286" y="85"/>
                </a:cxn>
                <a:cxn ang="0">
                  <a:pos x="248" y="69"/>
                </a:cxn>
                <a:cxn ang="0">
                  <a:pos x="187" y="0"/>
                </a:cxn>
                <a:cxn ang="0">
                  <a:pos x="207" y="83"/>
                </a:cxn>
                <a:cxn ang="0">
                  <a:pos x="171" y="155"/>
                </a:cxn>
                <a:cxn ang="0">
                  <a:pos x="155" y="78"/>
                </a:cxn>
                <a:cxn ang="0">
                  <a:pos x="123" y="241"/>
                </a:cxn>
                <a:cxn ang="0">
                  <a:pos x="83" y="407"/>
                </a:cxn>
                <a:cxn ang="0">
                  <a:pos x="105" y="407"/>
                </a:cxn>
                <a:cxn ang="0">
                  <a:pos x="177" y="316"/>
                </a:cxn>
                <a:cxn ang="0">
                  <a:pos x="162" y="483"/>
                </a:cxn>
                <a:cxn ang="0">
                  <a:pos x="93" y="609"/>
                </a:cxn>
                <a:cxn ang="0">
                  <a:pos x="147" y="564"/>
                </a:cxn>
                <a:cxn ang="0">
                  <a:pos x="180" y="622"/>
                </a:cxn>
                <a:cxn ang="0">
                  <a:pos x="178" y="700"/>
                </a:cxn>
                <a:cxn ang="0">
                  <a:pos x="123" y="749"/>
                </a:cxn>
                <a:cxn ang="0">
                  <a:pos x="102" y="883"/>
                </a:cxn>
                <a:cxn ang="0">
                  <a:pos x="167" y="987"/>
                </a:cxn>
                <a:cxn ang="0">
                  <a:pos x="92" y="998"/>
                </a:cxn>
                <a:cxn ang="0">
                  <a:pos x="47" y="942"/>
                </a:cxn>
                <a:cxn ang="0">
                  <a:pos x="21" y="984"/>
                </a:cxn>
                <a:cxn ang="0">
                  <a:pos x="59" y="1007"/>
                </a:cxn>
                <a:cxn ang="0">
                  <a:pos x="94" y="1032"/>
                </a:cxn>
                <a:cxn ang="0">
                  <a:pos x="248" y="1099"/>
                </a:cxn>
                <a:cxn ang="0">
                  <a:pos x="399" y="1068"/>
                </a:cxn>
                <a:cxn ang="0">
                  <a:pos x="328" y="998"/>
                </a:cxn>
                <a:cxn ang="0">
                  <a:pos x="381" y="964"/>
                </a:cxn>
                <a:cxn ang="0">
                  <a:pos x="461" y="890"/>
                </a:cxn>
              </a:cxnLst>
              <a:rect l="0" t="0" r="r" b="b"/>
              <a:pathLst>
                <a:path w="476" h="1106">
                  <a:moveTo>
                    <a:pt x="461" y="890"/>
                  </a:moveTo>
                  <a:cubicBezTo>
                    <a:pt x="476" y="852"/>
                    <a:pt x="461" y="796"/>
                    <a:pt x="439" y="769"/>
                  </a:cubicBezTo>
                  <a:cubicBezTo>
                    <a:pt x="416" y="742"/>
                    <a:pt x="364" y="748"/>
                    <a:pt x="351" y="706"/>
                  </a:cubicBezTo>
                  <a:cubicBezTo>
                    <a:pt x="331" y="643"/>
                    <a:pt x="421" y="682"/>
                    <a:pt x="448" y="681"/>
                  </a:cubicBezTo>
                  <a:cubicBezTo>
                    <a:pt x="452" y="653"/>
                    <a:pt x="430" y="635"/>
                    <a:pt x="418" y="613"/>
                  </a:cubicBezTo>
                  <a:cubicBezTo>
                    <a:pt x="404" y="588"/>
                    <a:pt x="400" y="571"/>
                    <a:pt x="396" y="541"/>
                  </a:cubicBezTo>
                  <a:cubicBezTo>
                    <a:pt x="388" y="489"/>
                    <a:pt x="383" y="437"/>
                    <a:pt x="383" y="380"/>
                  </a:cubicBezTo>
                  <a:cubicBezTo>
                    <a:pt x="383" y="347"/>
                    <a:pt x="372" y="330"/>
                    <a:pt x="366" y="299"/>
                  </a:cubicBezTo>
                  <a:cubicBezTo>
                    <a:pt x="361" y="270"/>
                    <a:pt x="374" y="240"/>
                    <a:pt x="376" y="211"/>
                  </a:cubicBezTo>
                  <a:cubicBezTo>
                    <a:pt x="380" y="175"/>
                    <a:pt x="357" y="97"/>
                    <a:pt x="331" y="74"/>
                  </a:cubicBezTo>
                  <a:cubicBezTo>
                    <a:pt x="302" y="49"/>
                    <a:pt x="310" y="77"/>
                    <a:pt x="286" y="85"/>
                  </a:cubicBezTo>
                  <a:cubicBezTo>
                    <a:pt x="268" y="92"/>
                    <a:pt x="264" y="81"/>
                    <a:pt x="248" y="69"/>
                  </a:cubicBezTo>
                  <a:cubicBezTo>
                    <a:pt x="222" y="48"/>
                    <a:pt x="205" y="28"/>
                    <a:pt x="187" y="0"/>
                  </a:cubicBezTo>
                  <a:cubicBezTo>
                    <a:pt x="139" y="0"/>
                    <a:pt x="201" y="70"/>
                    <a:pt x="207" y="83"/>
                  </a:cubicBezTo>
                  <a:cubicBezTo>
                    <a:pt x="224" y="119"/>
                    <a:pt x="224" y="164"/>
                    <a:pt x="171" y="155"/>
                  </a:cubicBezTo>
                  <a:cubicBezTo>
                    <a:pt x="161" y="130"/>
                    <a:pt x="176" y="98"/>
                    <a:pt x="155" y="78"/>
                  </a:cubicBezTo>
                  <a:cubicBezTo>
                    <a:pt x="136" y="132"/>
                    <a:pt x="149" y="187"/>
                    <a:pt x="123" y="241"/>
                  </a:cubicBezTo>
                  <a:cubicBezTo>
                    <a:pt x="96" y="296"/>
                    <a:pt x="80" y="343"/>
                    <a:pt x="83" y="407"/>
                  </a:cubicBezTo>
                  <a:cubicBezTo>
                    <a:pt x="89" y="408"/>
                    <a:pt x="100" y="408"/>
                    <a:pt x="105" y="407"/>
                  </a:cubicBezTo>
                  <a:cubicBezTo>
                    <a:pt x="116" y="382"/>
                    <a:pt x="147" y="314"/>
                    <a:pt x="177" y="316"/>
                  </a:cubicBezTo>
                  <a:cubicBezTo>
                    <a:pt x="202" y="371"/>
                    <a:pt x="200" y="435"/>
                    <a:pt x="162" y="483"/>
                  </a:cubicBezTo>
                  <a:cubicBezTo>
                    <a:pt x="133" y="519"/>
                    <a:pt x="87" y="558"/>
                    <a:pt x="93" y="609"/>
                  </a:cubicBezTo>
                  <a:cubicBezTo>
                    <a:pt x="112" y="600"/>
                    <a:pt x="120" y="568"/>
                    <a:pt x="147" y="564"/>
                  </a:cubicBezTo>
                  <a:cubicBezTo>
                    <a:pt x="181" y="559"/>
                    <a:pt x="175" y="593"/>
                    <a:pt x="180" y="622"/>
                  </a:cubicBezTo>
                  <a:cubicBezTo>
                    <a:pt x="183" y="641"/>
                    <a:pt x="193" y="686"/>
                    <a:pt x="178" y="700"/>
                  </a:cubicBezTo>
                  <a:cubicBezTo>
                    <a:pt x="157" y="719"/>
                    <a:pt x="112" y="699"/>
                    <a:pt x="123" y="749"/>
                  </a:cubicBezTo>
                  <a:cubicBezTo>
                    <a:pt x="178" y="770"/>
                    <a:pt x="103" y="851"/>
                    <a:pt x="102" y="883"/>
                  </a:cubicBezTo>
                  <a:cubicBezTo>
                    <a:pt x="102" y="933"/>
                    <a:pt x="195" y="954"/>
                    <a:pt x="167" y="987"/>
                  </a:cubicBezTo>
                  <a:cubicBezTo>
                    <a:pt x="153" y="1004"/>
                    <a:pt x="109" y="1010"/>
                    <a:pt x="92" y="998"/>
                  </a:cubicBezTo>
                  <a:cubicBezTo>
                    <a:pt x="73" y="985"/>
                    <a:pt x="72" y="951"/>
                    <a:pt x="47" y="942"/>
                  </a:cubicBezTo>
                  <a:cubicBezTo>
                    <a:pt x="12" y="929"/>
                    <a:pt x="0" y="961"/>
                    <a:pt x="21" y="984"/>
                  </a:cubicBezTo>
                  <a:cubicBezTo>
                    <a:pt x="31" y="994"/>
                    <a:pt x="47" y="999"/>
                    <a:pt x="59" y="1007"/>
                  </a:cubicBezTo>
                  <a:cubicBezTo>
                    <a:pt x="73" y="1015"/>
                    <a:pt x="82" y="1026"/>
                    <a:pt x="94" y="1032"/>
                  </a:cubicBezTo>
                  <a:cubicBezTo>
                    <a:pt x="137" y="1058"/>
                    <a:pt x="198" y="1089"/>
                    <a:pt x="248" y="1099"/>
                  </a:cubicBezTo>
                  <a:cubicBezTo>
                    <a:pt x="284" y="1106"/>
                    <a:pt x="375" y="1099"/>
                    <a:pt x="399" y="1068"/>
                  </a:cubicBezTo>
                  <a:cubicBezTo>
                    <a:pt x="433" y="1027"/>
                    <a:pt x="336" y="1037"/>
                    <a:pt x="328" y="998"/>
                  </a:cubicBezTo>
                  <a:cubicBezTo>
                    <a:pt x="319" y="954"/>
                    <a:pt x="359" y="970"/>
                    <a:pt x="381" y="964"/>
                  </a:cubicBezTo>
                  <a:cubicBezTo>
                    <a:pt x="411" y="956"/>
                    <a:pt x="450" y="918"/>
                    <a:pt x="461" y="89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8" name="Freeform 425">
              <a:extLst>
                <a:ext uri="{FF2B5EF4-FFF2-40B4-BE49-F238E27FC236}">
                  <a16:creationId xmlns:a16="http://schemas.microsoft.com/office/drawing/2014/main" xmlns="" id="{14A88EC4-FA22-4A7E-99E1-B9A2B0997B61}"/>
                </a:ext>
              </a:extLst>
            </p:cNvPr>
            <p:cNvSpPr>
              <a:spLocks/>
            </p:cNvSpPr>
            <p:nvPr/>
          </p:nvSpPr>
          <p:spPr bwMode="gray">
            <a:xfrm>
              <a:off x="17856200" y="-15555912"/>
              <a:ext cx="1144588" cy="5051425"/>
            </a:xfrm>
            <a:custGeom>
              <a:avLst/>
              <a:gdLst/>
              <a:ahLst/>
              <a:cxnLst>
                <a:cxn ang="0">
                  <a:pos x="65" y="43"/>
                </a:cxn>
                <a:cxn ang="0">
                  <a:pos x="51" y="199"/>
                </a:cxn>
                <a:cxn ang="0">
                  <a:pos x="12" y="343"/>
                </a:cxn>
                <a:cxn ang="0">
                  <a:pos x="25" y="499"/>
                </a:cxn>
                <a:cxn ang="0">
                  <a:pos x="6" y="676"/>
                </a:cxn>
                <a:cxn ang="0">
                  <a:pos x="19" y="1021"/>
                </a:cxn>
                <a:cxn ang="0">
                  <a:pos x="19" y="1222"/>
                </a:cxn>
                <a:cxn ang="0">
                  <a:pos x="125" y="1313"/>
                </a:cxn>
                <a:cxn ang="0">
                  <a:pos x="215" y="1300"/>
                </a:cxn>
                <a:cxn ang="0">
                  <a:pos x="274" y="1238"/>
                </a:cxn>
                <a:cxn ang="0">
                  <a:pos x="260" y="923"/>
                </a:cxn>
                <a:cxn ang="0">
                  <a:pos x="233" y="599"/>
                </a:cxn>
                <a:cxn ang="0">
                  <a:pos x="195" y="271"/>
                </a:cxn>
                <a:cxn ang="0">
                  <a:pos x="109" y="5"/>
                </a:cxn>
                <a:cxn ang="0">
                  <a:pos x="71" y="10"/>
                </a:cxn>
              </a:cxnLst>
              <a:rect l="0" t="0" r="r" b="b"/>
              <a:pathLst>
                <a:path w="305" h="1347">
                  <a:moveTo>
                    <a:pt x="65" y="43"/>
                  </a:moveTo>
                  <a:cubicBezTo>
                    <a:pt x="65" y="98"/>
                    <a:pt x="64" y="149"/>
                    <a:pt x="51" y="199"/>
                  </a:cubicBezTo>
                  <a:cubicBezTo>
                    <a:pt x="38" y="249"/>
                    <a:pt x="15" y="290"/>
                    <a:pt x="12" y="343"/>
                  </a:cubicBezTo>
                  <a:cubicBezTo>
                    <a:pt x="10" y="396"/>
                    <a:pt x="24" y="446"/>
                    <a:pt x="25" y="499"/>
                  </a:cubicBezTo>
                  <a:cubicBezTo>
                    <a:pt x="27" y="562"/>
                    <a:pt x="9" y="614"/>
                    <a:pt x="6" y="676"/>
                  </a:cubicBezTo>
                  <a:cubicBezTo>
                    <a:pt x="1" y="794"/>
                    <a:pt x="13" y="908"/>
                    <a:pt x="19" y="1021"/>
                  </a:cubicBezTo>
                  <a:cubicBezTo>
                    <a:pt x="21" y="1070"/>
                    <a:pt x="0" y="1184"/>
                    <a:pt x="19" y="1222"/>
                  </a:cubicBezTo>
                  <a:cubicBezTo>
                    <a:pt x="28" y="1241"/>
                    <a:pt x="107" y="1301"/>
                    <a:pt x="125" y="1313"/>
                  </a:cubicBezTo>
                  <a:cubicBezTo>
                    <a:pt x="174" y="1347"/>
                    <a:pt x="167" y="1337"/>
                    <a:pt x="215" y="1300"/>
                  </a:cubicBezTo>
                  <a:cubicBezTo>
                    <a:pt x="241" y="1280"/>
                    <a:pt x="266" y="1268"/>
                    <a:pt x="274" y="1238"/>
                  </a:cubicBezTo>
                  <a:cubicBezTo>
                    <a:pt x="305" y="1224"/>
                    <a:pt x="260" y="978"/>
                    <a:pt x="260" y="923"/>
                  </a:cubicBezTo>
                  <a:cubicBezTo>
                    <a:pt x="260" y="807"/>
                    <a:pt x="243" y="709"/>
                    <a:pt x="233" y="599"/>
                  </a:cubicBezTo>
                  <a:cubicBezTo>
                    <a:pt x="223" y="492"/>
                    <a:pt x="225" y="372"/>
                    <a:pt x="195" y="271"/>
                  </a:cubicBezTo>
                  <a:cubicBezTo>
                    <a:pt x="171" y="188"/>
                    <a:pt x="157" y="79"/>
                    <a:pt x="109" y="5"/>
                  </a:cubicBezTo>
                  <a:cubicBezTo>
                    <a:pt x="94" y="0"/>
                    <a:pt x="80" y="4"/>
                    <a:pt x="71" y="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9" name="Freeform 426">
              <a:extLst>
                <a:ext uri="{FF2B5EF4-FFF2-40B4-BE49-F238E27FC236}">
                  <a16:creationId xmlns:a16="http://schemas.microsoft.com/office/drawing/2014/main" xmlns="" id="{687CDA7F-5E38-4813-BEA9-62ABF662F15C}"/>
                </a:ext>
              </a:extLst>
            </p:cNvPr>
            <p:cNvSpPr>
              <a:spLocks/>
            </p:cNvSpPr>
            <p:nvPr/>
          </p:nvSpPr>
          <p:spPr bwMode="gray">
            <a:xfrm>
              <a:off x="17897475" y="-15855950"/>
              <a:ext cx="581025" cy="765175"/>
            </a:xfrm>
            <a:custGeom>
              <a:avLst/>
              <a:gdLst/>
              <a:ahLst/>
              <a:cxnLst>
                <a:cxn ang="0">
                  <a:pos x="27" y="55"/>
                </a:cxn>
                <a:cxn ang="0">
                  <a:pos x="144" y="76"/>
                </a:cxn>
                <a:cxn ang="0">
                  <a:pos x="27" y="55"/>
                </a:cxn>
              </a:cxnLst>
              <a:rect l="0" t="0" r="r" b="b"/>
              <a:pathLst>
                <a:path w="155" h="204">
                  <a:moveTo>
                    <a:pt x="27" y="55"/>
                  </a:moveTo>
                  <a:cubicBezTo>
                    <a:pt x="77" y="0"/>
                    <a:pt x="89" y="9"/>
                    <a:pt x="144" y="76"/>
                  </a:cubicBezTo>
                  <a:cubicBezTo>
                    <a:pt x="155" y="204"/>
                    <a:pt x="0" y="167"/>
                    <a:pt x="27" y="5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0" name="Freeform 427">
              <a:extLst>
                <a:ext uri="{FF2B5EF4-FFF2-40B4-BE49-F238E27FC236}">
                  <a16:creationId xmlns:a16="http://schemas.microsoft.com/office/drawing/2014/main" xmlns="" id="{D5862E65-D5F6-4A79-89DA-7D7F8F7F26BD}"/>
                </a:ext>
              </a:extLst>
            </p:cNvPr>
            <p:cNvSpPr>
              <a:spLocks/>
            </p:cNvSpPr>
            <p:nvPr/>
          </p:nvSpPr>
          <p:spPr bwMode="gray">
            <a:xfrm>
              <a:off x="17800638" y="-15984537"/>
              <a:ext cx="776288" cy="728663"/>
            </a:xfrm>
            <a:custGeom>
              <a:avLst/>
              <a:gdLst/>
              <a:ahLst/>
              <a:cxnLst>
                <a:cxn ang="0">
                  <a:pos x="27" y="78"/>
                </a:cxn>
                <a:cxn ang="0">
                  <a:pos x="196" y="66"/>
                </a:cxn>
                <a:cxn ang="0">
                  <a:pos x="27" y="78"/>
                </a:cxn>
              </a:cxnLst>
              <a:rect l="0" t="0" r="r" b="b"/>
              <a:pathLst>
                <a:path w="207" h="194">
                  <a:moveTo>
                    <a:pt x="27" y="78"/>
                  </a:moveTo>
                  <a:cubicBezTo>
                    <a:pt x="77" y="23"/>
                    <a:pt x="142" y="0"/>
                    <a:pt x="196" y="66"/>
                  </a:cubicBezTo>
                  <a:cubicBezTo>
                    <a:pt x="207" y="194"/>
                    <a:pt x="0" y="190"/>
                    <a:pt x="27" y="78"/>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1" name="Freeform 428">
              <a:extLst>
                <a:ext uri="{FF2B5EF4-FFF2-40B4-BE49-F238E27FC236}">
                  <a16:creationId xmlns:a16="http://schemas.microsoft.com/office/drawing/2014/main" xmlns="" id="{D9F12999-ED63-42D1-8DDB-30DB2161E4C3}"/>
                </a:ext>
              </a:extLst>
            </p:cNvPr>
            <p:cNvSpPr>
              <a:spLocks/>
            </p:cNvSpPr>
            <p:nvPr/>
          </p:nvSpPr>
          <p:spPr bwMode="gray">
            <a:xfrm>
              <a:off x="17297400" y="-16448087"/>
              <a:ext cx="809625" cy="1203325"/>
            </a:xfrm>
            <a:custGeom>
              <a:avLst/>
              <a:gdLst/>
              <a:ahLst/>
              <a:cxnLst>
                <a:cxn ang="0">
                  <a:pos x="64" y="0"/>
                </a:cxn>
                <a:cxn ang="0">
                  <a:pos x="44" y="157"/>
                </a:cxn>
                <a:cxn ang="0">
                  <a:pos x="116" y="321"/>
                </a:cxn>
                <a:cxn ang="0">
                  <a:pos x="199" y="157"/>
                </a:cxn>
                <a:cxn ang="0">
                  <a:pos x="64" y="0"/>
                </a:cxn>
              </a:cxnLst>
              <a:rect l="0" t="0" r="r" b="b"/>
              <a:pathLst>
                <a:path w="216" h="321">
                  <a:moveTo>
                    <a:pt x="64" y="0"/>
                  </a:moveTo>
                  <a:cubicBezTo>
                    <a:pt x="0" y="59"/>
                    <a:pt x="8" y="82"/>
                    <a:pt x="44" y="157"/>
                  </a:cubicBezTo>
                  <a:cubicBezTo>
                    <a:pt x="69" y="212"/>
                    <a:pt x="82" y="269"/>
                    <a:pt x="116" y="321"/>
                  </a:cubicBezTo>
                  <a:cubicBezTo>
                    <a:pt x="139" y="272"/>
                    <a:pt x="216" y="223"/>
                    <a:pt x="199" y="157"/>
                  </a:cubicBezTo>
                  <a:cubicBezTo>
                    <a:pt x="190" y="118"/>
                    <a:pt x="98" y="14"/>
                    <a:pt x="64"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2" name="Freeform 429">
              <a:extLst>
                <a:ext uri="{FF2B5EF4-FFF2-40B4-BE49-F238E27FC236}">
                  <a16:creationId xmlns:a16="http://schemas.microsoft.com/office/drawing/2014/main" xmlns="" id="{0BAB22A4-5B20-436A-A0E4-4837CF1311D7}"/>
                </a:ext>
              </a:extLst>
            </p:cNvPr>
            <p:cNvSpPr>
              <a:spLocks/>
            </p:cNvSpPr>
            <p:nvPr/>
          </p:nvSpPr>
          <p:spPr bwMode="gray">
            <a:xfrm>
              <a:off x="18403888" y="-16737012"/>
              <a:ext cx="1068388" cy="1428750"/>
            </a:xfrm>
            <a:custGeom>
              <a:avLst/>
              <a:gdLst/>
              <a:ahLst/>
              <a:cxnLst>
                <a:cxn ang="0">
                  <a:pos x="139" y="0"/>
                </a:cxn>
                <a:cxn ang="0">
                  <a:pos x="14" y="230"/>
                </a:cxn>
                <a:cxn ang="0">
                  <a:pos x="108" y="381"/>
                </a:cxn>
                <a:cxn ang="0">
                  <a:pos x="139" y="0"/>
                </a:cxn>
              </a:cxnLst>
              <a:rect l="0" t="0" r="r" b="b"/>
              <a:pathLst>
                <a:path w="285" h="381">
                  <a:moveTo>
                    <a:pt x="139" y="0"/>
                  </a:moveTo>
                  <a:cubicBezTo>
                    <a:pt x="137" y="100"/>
                    <a:pt x="30" y="143"/>
                    <a:pt x="14" y="230"/>
                  </a:cubicBezTo>
                  <a:cubicBezTo>
                    <a:pt x="0" y="301"/>
                    <a:pt x="66" y="333"/>
                    <a:pt x="108" y="381"/>
                  </a:cubicBezTo>
                  <a:cubicBezTo>
                    <a:pt x="181" y="285"/>
                    <a:pt x="285" y="67"/>
                    <a:pt x="139"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3" name="Freeform 430">
              <a:extLst>
                <a:ext uri="{FF2B5EF4-FFF2-40B4-BE49-F238E27FC236}">
                  <a16:creationId xmlns:a16="http://schemas.microsoft.com/office/drawing/2014/main" xmlns="" id="{D5511EF4-BF48-4708-867C-DCAEE16F84D9}"/>
                </a:ext>
              </a:extLst>
            </p:cNvPr>
            <p:cNvSpPr>
              <a:spLocks/>
            </p:cNvSpPr>
            <p:nvPr/>
          </p:nvSpPr>
          <p:spPr bwMode="gray">
            <a:xfrm>
              <a:off x="18148300" y="-10182225"/>
              <a:ext cx="581025" cy="176213"/>
            </a:xfrm>
            <a:custGeom>
              <a:avLst/>
              <a:gdLst/>
              <a:ahLst/>
              <a:cxnLst>
                <a:cxn ang="0">
                  <a:pos x="0" y="45"/>
                </a:cxn>
                <a:cxn ang="0">
                  <a:pos x="155" y="44"/>
                </a:cxn>
                <a:cxn ang="0">
                  <a:pos x="0" y="19"/>
                </a:cxn>
              </a:cxnLst>
              <a:rect l="0" t="0" r="r" b="b"/>
              <a:pathLst>
                <a:path w="155" h="47">
                  <a:moveTo>
                    <a:pt x="0" y="45"/>
                  </a:moveTo>
                  <a:cubicBezTo>
                    <a:pt x="51" y="45"/>
                    <a:pt x="104" y="47"/>
                    <a:pt x="155" y="44"/>
                  </a:cubicBezTo>
                  <a:cubicBezTo>
                    <a:pt x="142" y="0"/>
                    <a:pt x="41" y="19"/>
                    <a:pt x="0" y="1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4" name="Freeform 431">
              <a:extLst>
                <a:ext uri="{FF2B5EF4-FFF2-40B4-BE49-F238E27FC236}">
                  <a16:creationId xmlns:a16="http://schemas.microsoft.com/office/drawing/2014/main" xmlns="" id="{2E3EBFF1-4040-455E-9924-9E1657BBEFDE}"/>
                </a:ext>
              </a:extLst>
            </p:cNvPr>
            <p:cNvSpPr>
              <a:spLocks/>
            </p:cNvSpPr>
            <p:nvPr/>
          </p:nvSpPr>
          <p:spPr bwMode="gray">
            <a:xfrm>
              <a:off x="18272125" y="-19481800"/>
              <a:ext cx="1046163" cy="1682750"/>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5" name="Freeform 432">
              <a:extLst>
                <a:ext uri="{FF2B5EF4-FFF2-40B4-BE49-F238E27FC236}">
                  <a16:creationId xmlns:a16="http://schemas.microsoft.com/office/drawing/2014/main" xmlns="" id="{4ED46ABA-94EB-428E-824F-E06DFB4ED01C}"/>
                </a:ext>
              </a:extLst>
            </p:cNvPr>
            <p:cNvSpPr>
              <a:spLocks/>
            </p:cNvSpPr>
            <p:nvPr/>
          </p:nvSpPr>
          <p:spPr bwMode="gray">
            <a:xfrm>
              <a:off x="18272125" y="-19481800"/>
              <a:ext cx="1046163" cy="1682750"/>
            </a:xfrm>
            <a:custGeom>
              <a:avLst/>
              <a:gdLst/>
              <a:ahLst/>
              <a:cxnLst>
                <a:cxn ang="0">
                  <a:pos x="110" y="150"/>
                </a:cxn>
                <a:cxn ang="0">
                  <a:pos x="144" y="299"/>
                </a:cxn>
                <a:cxn ang="0">
                  <a:pos x="174" y="301"/>
                </a:cxn>
                <a:cxn ang="0">
                  <a:pos x="213" y="449"/>
                </a:cxn>
                <a:cxn ang="0">
                  <a:pos x="215" y="412"/>
                </a:cxn>
                <a:cxn ang="0">
                  <a:pos x="246" y="423"/>
                </a:cxn>
                <a:cxn ang="0">
                  <a:pos x="242" y="321"/>
                </a:cxn>
                <a:cxn ang="0">
                  <a:pos x="265" y="332"/>
                </a:cxn>
                <a:cxn ang="0">
                  <a:pos x="254" y="268"/>
                </a:cxn>
                <a:cxn ang="0">
                  <a:pos x="272" y="274"/>
                </a:cxn>
                <a:cxn ang="0">
                  <a:pos x="144" y="64"/>
                </a:cxn>
                <a:cxn ang="0">
                  <a:pos x="36" y="32"/>
                </a:cxn>
                <a:cxn ang="0">
                  <a:pos x="78" y="150"/>
                </a:cxn>
              </a:cxnLst>
              <a:rect l="0" t="0" r="r" b="b"/>
              <a:pathLst>
                <a:path w="279" h="449">
                  <a:moveTo>
                    <a:pt x="110" y="150"/>
                  </a:moveTo>
                  <a:cubicBezTo>
                    <a:pt x="154" y="187"/>
                    <a:pt x="141" y="247"/>
                    <a:pt x="144" y="299"/>
                  </a:cubicBezTo>
                  <a:cubicBezTo>
                    <a:pt x="153" y="298"/>
                    <a:pt x="165" y="302"/>
                    <a:pt x="174" y="301"/>
                  </a:cubicBezTo>
                  <a:cubicBezTo>
                    <a:pt x="177" y="347"/>
                    <a:pt x="156" y="440"/>
                    <a:pt x="213" y="449"/>
                  </a:cubicBezTo>
                  <a:cubicBezTo>
                    <a:pt x="212" y="438"/>
                    <a:pt x="217" y="423"/>
                    <a:pt x="215" y="412"/>
                  </a:cubicBezTo>
                  <a:cubicBezTo>
                    <a:pt x="223" y="417"/>
                    <a:pt x="240" y="420"/>
                    <a:pt x="246" y="423"/>
                  </a:cubicBezTo>
                  <a:cubicBezTo>
                    <a:pt x="253" y="387"/>
                    <a:pt x="238" y="357"/>
                    <a:pt x="242" y="321"/>
                  </a:cubicBezTo>
                  <a:cubicBezTo>
                    <a:pt x="248" y="324"/>
                    <a:pt x="258" y="327"/>
                    <a:pt x="265" y="332"/>
                  </a:cubicBezTo>
                  <a:cubicBezTo>
                    <a:pt x="265" y="310"/>
                    <a:pt x="261" y="287"/>
                    <a:pt x="254" y="268"/>
                  </a:cubicBezTo>
                  <a:cubicBezTo>
                    <a:pt x="261" y="269"/>
                    <a:pt x="266" y="272"/>
                    <a:pt x="272" y="274"/>
                  </a:cubicBezTo>
                  <a:cubicBezTo>
                    <a:pt x="279" y="182"/>
                    <a:pt x="203" y="125"/>
                    <a:pt x="144" y="64"/>
                  </a:cubicBezTo>
                  <a:cubicBezTo>
                    <a:pt x="125" y="43"/>
                    <a:pt x="67" y="0"/>
                    <a:pt x="36" y="32"/>
                  </a:cubicBezTo>
                  <a:cubicBezTo>
                    <a:pt x="0" y="71"/>
                    <a:pt x="65" y="124"/>
                    <a:pt x="78" y="150"/>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6" name="Freeform 433">
              <a:extLst>
                <a:ext uri="{FF2B5EF4-FFF2-40B4-BE49-F238E27FC236}">
                  <a16:creationId xmlns:a16="http://schemas.microsoft.com/office/drawing/2014/main" xmlns="" id="{FFD0B9FD-6AE0-4FF5-9B64-1B936BBC9C66}"/>
                </a:ext>
              </a:extLst>
            </p:cNvPr>
            <p:cNvSpPr>
              <a:spLocks/>
            </p:cNvSpPr>
            <p:nvPr/>
          </p:nvSpPr>
          <p:spPr bwMode="gray">
            <a:xfrm>
              <a:off x="16925925" y="-19594512"/>
              <a:ext cx="2163763" cy="1968500"/>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7" name="Freeform 434">
              <a:extLst>
                <a:ext uri="{FF2B5EF4-FFF2-40B4-BE49-F238E27FC236}">
                  <a16:creationId xmlns:a16="http://schemas.microsoft.com/office/drawing/2014/main" xmlns="" id="{44D02634-EB1C-4EA6-9044-72254FAD950D}"/>
                </a:ext>
              </a:extLst>
            </p:cNvPr>
            <p:cNvSpPr>
              <a:spLocks/>
            </p:cNvSpPr>
            <p:nvPr/>
          </p:nvSpPr>
          <p:spPr bwMode="gray">
            <a:xfrm>
              <a:off x="16925925" y="-19594512"/>
              <a:ext cx="2163763" cy="1968500"/>
            </a:xfrm>
            <a:custGeom>
              <a:avLst/>
              <a:gdLst/>
              <a:ahLst/>
              <a:cxnLst>
                <a:cxn ang="0">
                  <a:pos x="19" y="409"/>
                </a:cxn>
                <a:cxn ang="0">
                  <a:pos x="45" y="401"/>
                </a:cxn>
                <a:cxn ang="0">
                  <a:pos x="96" y="525"/>
                </a:cxn>
                <a:cxn ang="0">
                  <a:pos x="97" y="441"/>
                </a:cxn>
                <a:cxn ang="0">
                  <a:pos x="116" y="371"/>
                </a:cxn>
                <a:cxn ang="0">
                  <a:pos x="92" y="324"/>
                </a:cxn>
                <a:cxn ang="0">
                  <a:pos x="129" y="343"/>
                </a:cxn>
                <a:cxn ang="0">
                  <a:pos x="131" y="227"/>
                </a:cxn>
                <a:cxn ang="0">
                  <a:pos x="200" y="212"/>
                </a:cxn>
                <a:cxn ang="0">
                  <a:pos x="216" y="175"/>
                </a:cxn>
                <a:cxn ang="0">
                  <a:pos x="264" y="182"/>
                </a:cxn>
                <a:cxn ang="0">
                  <a:pos x="443" y="193"/>
                </a:cxn>
                <a:cxn ang="0">
                  <a:pos x="353" y="2"/>
                </a:cxn>
                <a:cxn ang="0">
                  <a:pos x="353" y="2"/>
                </a:cxn>
                <a:cxn ang="0">
                  <a:pos x="375" y="31"/>
                </a:cxn>
                <a:cxn ang="0">
                  <a:pos x="196" y="18"/>
                </a:cxn>
                <a:cxn ang="0">
                  <a:pos x="226" y="57"/>
                </a:cxn>
                <a:cxn ang="0">
                  <a:pos x="93" y="102"/>
                </a:cxn>
                <a:cxn ang="0">
                  <a:pos x="124" y="115"/>
                </a:cxn>
                <a:cxn ang="0">
                  <a:pos x="27" y="254"/>
                </a:cxn>
                <a:cxn ang="0">
                  <a:pos x="27" y="343"/>
                </a:cxn>
                <a:cxn ang="0">
                  <a:pos x="0" y="414"/>
                </a:cxn>
                <a:cxn ang="0">
                  <a:pos x="50" y="403"/>
                </a:cxn>
                <a:cxn ang="0">
                  <a:pos x="65" y="441"/>
                </a:cxn>
              </a:cxnLst>
              <a:rect l="0" t="0" r="r" b="b"/>
              <a:pathLst>
                <a:path w="577" h="525">
                  <a:moveTo>
                    <a:pt x="19" y="409"/>
                  </a:moveTo>
                  <a:cubicBezTo>
                    <a:pt x="29" y="405"/>
                    <a:pt x="36" y="410"/>
                    <a:pt x="45" y="401"/>
                  </a:cubicBezTo>
                  <a:cubicBezTo>
                    <a:pt x="87" y="433"/>
                    <a:pt x="29" y="516"/>
                    <a:pt x="96" y="525"/>
                  </a:cubicBezTo>
                  <a:cubicBezTo>
                    <a:pt x="98" y="498"/>
                    <a:pt x="93" y="468"/>
                    <a:pt x="97" y="441"/>
                  </a:cubicBezTo>
                  <a:cubicBezTo>
                    <a:pt x="101" y="415"/>
                    <a:pt x="126" y="405"/>
                    <a:pt x="116" y="371"/>
                  </a:cubicBezTo>
                  <a:cubicBezTo>
                    <a:pt x="96" y="357"/>
                    <a:pt x="93" y="351"/>
                    <a:pt x="92" y="324"/>
                  </a:cubicBezTo>
                  <a:cubicBezTo>
                    <a:pt x="102" y="332"/>
                    <a:pt x="118" y="334"/>
                    <a:pt x="129" y="343"/>
                  </a:cubicBezTo>
                  <a:cubicBezTo>
                    <a:pt x="131" y="305"/>
                    <a:pt x="129" y="265"/>
                    <a:pt x="131" y="227"/>
                  </a:cubicBezTo>
                  <a:cubicBezTo>
                    <a:pt x="157" y="228"/>
                    <a:pt x="178" y="222"/>
                    <a:pt x="200" y="212"/>
                  </a:cubicBezTo>
                  <a:cubicBezTo>
                    <a:pt x="209" y="208"/>
                    <a:pt x="206" y="178"/>
                    <a:pt x="216" y="175"/>
                  </a:cubicBezTo>
                  <a:cubicBezTo>
                    <a:pt x="232" y="170"/>
                    <a:pt x="248" y="182"/>
                    <a:pt x="264" y="182"/>
                  </a:cubicBezTo>
                  <a:cubicBezTo>
                    <a:pt x="318" y="181"/>
                    <a:pt x="384" y="207"/>
                    <a:pt x="443" y="193"/>
                  </a:cubicBezTo>
                  <a:cubicBezTo>
                    <a:pt x="577" y="163"/>
                    <a:pt x="444" y="13"/>
                    <a:pt x="353" y="2"/>
                  </a:cubicBezTo>
                  <a:cubicBezTo>
                    <a:pt x="350" y="0"/>
                    <a:pt x="350" y="0"/>
                    <a:pt x="353" y="2"/>
                  </a:cubicBezTo>
                  <a:cubicBezTo>
                    <a:pt x="362" y="11"/>
                    <a:pt x="367" y="23"/>
                    <a:pt x="375" y="31"/>
                  </a:cubicBezTo>
                  <a:cubicBezTo>
                    <a:pt x="319" y="16"/>
                    <a:pt x="258" y="15"/>
                    <a:pt x="196" y="18"/>
                  </a:cubicBezTo>
                  <a:cubicBezTo>
                    <a:pt x="206" y="28"/>
                    <a:pt x="213" y="46"/>
                    <a:pt x="226" y="57"/>
                  </a:cubicBezTo>
                  <a:cubicBezTo>
                    <a:pt x="184" y="54"/>
                    <a:pt x="128" y="79"/>
                    <a:pt x="93" y="102"/>
                  </a:cubicBezTo>
                  <a:cubicBezTo>
                    <a:pt x="112" y="103"/>
                    <a:pt x="112" y="111"/>
                    <a:pt x="124" y="115"/>
                  </a:cubicBezTo>
                  <a:cubicBezTo>
                    <a:pt x="82" y="146"/>
                    <a:pt x="40" y="207"/>
                    <a:pt x="27" y="254"/>
                  </a:cubicBezTo>
                  <a:cubicBezTo>
                    <a:pt x="19" y="285"/>
                    <a:pt x="30" y="314"/>
                    <a:pt x="27" y="343"/>
                  </a:cubicBezTo>
                  <a:cubicBezTo>
                    <a:pt x="24" y="372"/>
                    <a:pt x="13" y="386"/>
                    <a:pt x="0" y="414"/>
                  </a:cubicBezTo>
                  <a:cubicBezTo>
                    <a:pt x="15" y="407"/>
                    <a:pt x="37" y="408"/>
                    <a:pt x="50" y="403"/>
                  </a:cubicBezTo>
                  <a:cubicBezTo>
                    <a:pt x="46" y="424"/>
                    <a:pt x="61" y="429"/>
                    <a:pt x="65" y="441"/>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18" name="Freeform 435">
              <a:extLst>
                <a:ext uri="{FF2B5EF4-FFF2-40B4-BE49-F238E27FC236}">
                  <a16:creationId xmlns:a16="http://schemas.microsoft.com/office/drawing/2014/main" xmlns="" id="{91990E32-6F49-4EFD-8CB9-0D4374C86CB8}"/>
                </a:ext>
              </a:extLst>
            </p:cNvPr>
            <p:cNvSpPr>
              <a:spLocks/>
            </p:cNvSpPr>
            <p:nvPr/>
          </p:nvSpPr>
          <p:spPr bwMode="gray">
            <a:xfrm>
              <a:off x="17526000" y="-7373937"/>
              <a:ext cx="1106488" cy="4886325"/>
            </a:xfrm>
            <a:custGeom>
              <a:avLst/>
              <a:gdLst/>
              <a:ahLst/>
              <a:cxnLst>
                <a:cxn ang="0">
                  <a:pos x="71" y="9"/>
                </a:cxn>
                <a:cxn ang="0">
                  <a:pos x="65" y="96"/>
                </a:cxn>
                <a:cxn ang="0">
                  <a:pos x="127" y="204"/>
                </a:cxn>
                <a:cxn ang="0">
                  <a:pos x="218" y="376"/>
                </a:cxn>
                <a:cxn ang="0">
                  <a:pos x="205" y="426"/>
                </a:cxn>
                <a:cxn ang="0">
                  <a:pos x="231" y="479"/>
                </a:cxn>
                <a:cxn ang="0">
                  <a:pos x="192" y="512"/>
                </a:cxn>
                <a:cxn ang="0">
                  <a:pos x="189" y="579"/>
                </a:cxn>
                <a:cxn ang="0">
                  <a:pos x="174" y="739"/>
                </a:cxn>
                <a:cxn ang="0">
                  <a:pos x="132" y="787"/>
                </a:cxn>
                <a:cxn ang="0">
                  <a:pos x="153" y="779"/>
                </a:cxn>
                <a:cxn ang="0">
                  <a:pos x="97" y="873"/>
                </a:cxn>
                <a:cxn ang="0">
                  <a:pos x="162" y="914"/>
                </a:cxn>
                <a:cxn ang="0">
                  <a:pos x="201" y="875"/>
                </a:cxn>
                <a:cxn ang="0">
                  <a:pos x="231" y="956"/>
                </a:cxn>
                <a:cxn ang="0">
                  <a:pos x="192" y="1009"/>
                </a:cxn>
                <a:cxn ang="0">
                  <a:pos x="184" y="1083"/>
                </a:cxn>
                <a:cxn ang="0">
                  <a:pos x="232" y="1192"/>
                </a:cxn>
                <a:cxn ang="0">
                  <a:pos x="148" y="1236"/>
                </a:cxn>
                <a:cxn ang="0">
                  <a:pos x="26" y="1031"/>
                </a:cxn>
                <a:cxn ang="0">
                  <a:pos x="35" y="1184"/>
                </a:cxn>
                <a:cxn ang="0">
                  <a:pos x="167" y="1292"/>
                </a:cxn>
                <a:cxn ang="0">
                  <a:pos x="284" y="1157"/>
                </a:cxn>
                <a:cxn ang="0">
                  <a:pos x="261" y="1072"/>
                </a:cxn>
                <a:cxn ang="0">
                  <a:pos x="246" y="965"/>
                </a:cxn>
                <a:cxn ang="0">
                  <a:pos x="279" y="741"/>
                </a:cxn>
                <a:cxn ang="0">
                  <a:pos x="288" y="578"/>
                </a:cxn>
                <a:cxn ang="0">
                  <a:pos x="266" y="453"/>
                </a:cxn>
                <a:cxn ang="0">
                  <a:pos x="272" y="288"/>
                </a:cxn>
                <a:cxn ang="0">
                  <a:pos x="265" y="94"/>
                </a:cxn>
                <a:cxn ang="0">
                  <a:pos x="233" y="101"/>
                </a:cxn>
                <a:cxn ang="0">
                  <a:pos x="200" y="76"/>
                </a:cxn>
                <a:cxn ang="0">
                  <a:pos x="71" y="9"/>
                </a:cxn>
              </a:cxnLst>
              <a:rect l="0" t="0" r="r" b="b"/>
              <a:pathLst>
                <a:path w="295" h="1303">
                  <a:moveTo>
                    <a:pt x="71" y="9"/>
                  </a:moveTo>
                  <a:cubicBezTo>
                    <a:pt x="5" y="20"/>
                    <a:pt x="49" y="69"/>
                    <a:pt x="65" y="96"/>
                  </a:cubicBezTo>
                  <a:cubicBezTo>
                    <a:pt x="86" y="130"/>
                    <a:pt x="101" y="168"/>
                    <a:pt x="127" y="204"/>
                  </a:cubicBezTo>
                  <a:cubicBezTo>
                    <a:pt x="171" y="264"/>
                    <a:pt x="229" y="284"/>
                    <a:pt x="218" y="376"/>
                  </a:cubicBezTo>
                  <a:cubicBezTo>
                    <a:pt x="216" y="392"/>
                    <a:pt x="206" y="411"/>
                    <a:pt x="205" y="426"/>
                  </a:cubicBezTo>
                  <a:cubicBezTo>
                    <a:pt x="205" y="449"/>
                    <a:pt x="231" y="468"/>
                    <a:pt x="231" y="479"/>
                  </a:cubicBezTo>
                  <a:cubicBezTo>
                    <a:pt x="232" y="513"/>
                    <a:pt x="210" y="493"/>
                    <a:pt x="192" y="512"/>
                  </a:cubicBezTo>
                  <a:cubicBezTo>
                    <a:pt x="166" y="540"/>
                    <a:pt x="181" y="545"/>
                    <a:pt x="189" y="579"/>
                  </a:cubicBezTo>
                  <a:cubicBezTo>
                    <a:pt x="203" y="635"/>
                    <a:pt x="186" y="683"/>
                    <a:pt x="174" y="739"/>
                  </a:cubicBezTo>
                  <a:cubicBezTo>
                    <a:pt x="146" y="737"/>
                    <a:pt x="124" y="757"/>
                    <a:pt x="132" y="787"/>
                  </a:cubicBezTo>
                  <a:cubicBezTo>
                    <a:pt x="136" y="785"/>
                    <a:pt x="147" y="783"/>
                    <a:pt x="153" y="779"/>
                  </a:cubicBezTo>
                  <a:cubicBezTo>
                    <a:pt x="162" y="823"/>
                    <a:pt x="89" y="813"/>
                    <a:pt x="97" y="873"/>
                  </a:cubicBezTo>
                  <a:cubicBezTo>
                    <a:pt x="101" y="909"/>
                    <a:pt x="127" y="935"/>
                    <a:pt x="162" y="914"/>
                  </a:cubicBezTo>
                  <a:cubicBezTo>
                    <a:pt x="182" y="902"/>
                    <a:pt x="166" y="875"/>
                    <a:pt x="201" y="875"/>
                  </a:cubicBezTo>
                  <a:cubicBezTo>
                    <a:pt x="240" y="874"/>
                    <a:pt x="242" y="927"/>
                    <a:pt x="231" y="956"/>
                  </a:cubicBezTo>
                  <a:cubicBezTo>
                    <a:pt x="223" y="975"/>
                    <a:pt x="199" y="988"/>
                    <a:pt x="192" y="1009"/>
                  </a:cubicBezTo>
                  <a:cubicBezTo>
                    <a:pt x="185" y="1030"/>
                    <a:pt x="184" y="1061"/>
                    <a:pt x="184" y="1083"/>
                  </a:cubicBezTo>
                  <a:cubicBezTo>
                    <a:pt x="222" y="1077"/>
                    <a:pt x="235" y="1163"/>
                    <a:pt x="232" y="1192"/>
                  </a:cubicBezTo>
                  <a:cubicBezTo>
                    <a:pt x="227" y="1228"/>
                    <a:pt x="190" y="1242"/>
                    <a:pt x="148" y="1236"/>
                  </a:cubicBezTo>
                  <a:cubicBezTo>
                    <a:pt x="68" y="1224"/>
                    <a:pt x="53" y="1090"/>
                    <a:pt x="26" y="1031"/>
                  </a:cubicBezTo>
                  <a:cubicBezTo>
                    <a:pt x="10" y="1067"/>
                    <a:pt x="0" y="1157"/>
                    <a:pt x="35" y="1184"/>
                  </a:cubicBezTo>
                  <a:cubicBezTo>
                    <a:pt x="48" y="1259"/>
                    <a:pt x="79" y="1303"/>
                    <a:pt x="167" y="1292"/>
                  </a:cubicBezTo>
                  <a:cubicBezTo>
                    <a:pt x="243" y="1282"/>
                    <a:pt x="289" y="1240"/>
                    <a:pt x="284" y="1157"/>
                  </a:cubicBezTo>
                  <a:cubicBezTo>
                    <a:pt x="282" y="1121"/>
                    <a:pt x="272" y="1105"/>
                    <a:pt x="261" y="1072"/>
                  </a:cubicBezTo>
                  <a:cubicBezTo>
                    <a:pt x="261" y="1072"/>
                    <a:pt x="245" y="967"/>
                    <a:pt x="246" y="965"/>
                  </a:cubicBezTo>
                  <a:cubicBezTo>
                    <a:pt x="261" y="891"/>
                    <a:pt x="276" y="819"/>
                    <a:pt x="279" y="741"/>
                  </a:cubicBezTo>
                  <a:cubicBezTo>
                    <a:pt x="282" y="685"/>
                    <a:pt x="282" y="633"/>
                    <a:pt x="288" y="578"/>
                  </a:cubicBezTo>
                  <a:cubicBezTo>
                    <a:pt x="293" y="530"/>
                    <a:pt x="276" y="500"/>
                    <a:pt x="266" y="453"/>
                  </a:cubicBezTo>
                  <a:cubicBezTo>
                    <a:pt x="254" y="395"/>
                    <a:pt x="263" y="343"/>
                    <a:pt x="272" y="288"/>
                  </a:cubicBezTo>
                  <a:cubicBezTo>
                    <a:pt x="278" y="247"/>
                    <a:pt x="295" y="130"/>
                    <a:pt x="265" y="94"/>
                  </a:cubicBezTo>
                  <a:cubicBezTo>
                    <a:pt x="256" y="83"/>
                    <a:pt x="242" y="107"/>
                    <a:pt x="233" y="101"/>
                  </a:cubicBezTo>
                  <a:cubicBezTo>
                    <a:pt x="215" y="89"/>
                    <a:pt x="217" y="91"/>
                    <a:pt x="200" y="76"/>
                  </a:cubicBezTo>
                  <a:cubicBezTo>
                    <a:pt x="165" y="47"/>
                    <a:pt x="120" y="0"/>
                    <a:pt x="71"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9" name="Freeform 436">
              <a:extLst>
                <a:ext uri="{FF2B5EF4-FFF2-40B4-BE49-F238E27FC236}">
                  <a16:creationId xmlns:a16="http://schemas.microsoft.com/office/drawing/2014/main" xmlns="" id="{926467C5-7131-4496-A835-16418A8CF589}"/>
                </a:ext>
              </a:extLst>
            </p:cNvPr>
            <p:cNvSpPr>
              <a:spLocks/>
            </p:cNvSpPr>
            <p:nvPr/>
          </p:nvSpPr>
          <p:spPr bwMode="gray">
            <a:xfrm>
              <a:off x="19577050" y="-1670050"/>
              <a:ext cx="1425575" cy="1541463"/>
            </a:xfrm>
            <a:custGeom>
              <a:avLst/>
              <a:gdLst/>
              <a:ahLst/>
              <a:cxnLst>
                <a:cxn ang="0">
                  <a:pos x="38" y="40"/>
                </a:cxn>
                <a:cxn ang="0">
                  <a:pos x="93" y="272"/>
                </a:cxn>
                <a:cxn ang="0">
                  <a:pos x="139" y="329"/>
                </a:cxn>
                <a:cxn ang="0">
                  <a:pos x="215" y="362"/>
                </a:cxn>
                <a:cxn ang="0">
                  <a:pos x="324" y="388"/>
                </a:cxn>
                <a:cxn ang="0">
                  <a:pos x="380" y="354"/>
                </a:cxn>
                <a:cxn ang="0">
                  <a:pos x="207" y="403"/>
                </a:cxn>
                <a:cxn ang="0">
                  <a:pos x="75" y="366"/>
                </a:cxn>
                <a:cxn ang="0">
                  <a:pos x="18" y="350"/>
                </a:cxn>
                <a:cxn ang="0">
                  <a:pos x="12" y="236"/>
                </a:cxn>
                <a:cxn ang="0">
                  <a:pos x="18" y="150"/>
                </a:cxn>
                <a:cxn ang="0">
                  <a:pos x="41" y="0"/>
                </a:cxn>
              </a:cxnLst>
              <a:rect l="0" t="0" r="r" b="b"/>
              <a:pathLst>
                <a:path w="380" h="411">
                  <a:moveTo>
                    <a:pt x="38" y="40"/>
                  </a:moveTo>
                  <a:cubicBezTo>
                    <a:pt x="38" y="74"/>
                    <a:pt x="38" y="272"/>
                    <a:pt x="93" y="272"/>
                  </a:cubicBezTo>
                  <a:cubicBezTo>
                    <a:pt x="41" y="287"/>
                    <a:pt x="122" y="320"/>
                    <a:pt x="139" y="329"/>
                  </a:cubicBezTo>
                  <a:cubicBezTo>
                    <a:pt x="163" y="342"/>
                    <a:pt x="189" y="355"/>
                    <a:pt x="215" y="362"/>
                  </a:cubicBezTo>
                  <a:cubicBezTo>
                    <a:pt x="242" y="369"/>
                    <a:pt x="297" y="389"/>
                    <a:pt x="324" y="388"/>
                  </a:cubicBezTo>
                  <a:cubicBezTo>
                    <a:pt x="343" y="387"/>
                    <a:pt x="365" y="367"/>
                    <a:pt x="380" y="354"/>
                  </a:cubicBezTo>
                  <a:cubicBezTo>
                    <a:pt x="340" y="406"/>
                    <a:pt x="263" y="411"/>
                    <a:pt x="207" y="403"/>
                  </a:cubicBezTo>
                  <a:cubicBezTo>
                    <a:pt x="161" y="396"/>
                    <a:pt x="121" y="371"/>
                    <a:pt x="75" y="366"/>
                  </a:cubicBezTo>
                  <a:cubicBezTo>
                    <a:pt x="55" y="363"/>
                    <a:pt x="29" y="366"/>
                    <a:pt x="18" y="350"/>
                  </a:cubicBezTo>
                  <a:cubicBezTo>
                    <a:pt x="0" y="326"/>
                    <a:pt x="12" y="265"/>
                    <a:pt x="12" y="236"/>
                  </a:cubicBezTo>
                  <a:cubicBezTo>
                    <a:pt x="12" y="207"/>
                    <a:pt x="13" y="179"/>
                    <a:pt x="18" y="150"/>
                  </a:cubicBezTo>
                  <a:cubicBezTo>
                    <a:pt x="26" y="104"/>
                    <a:pt x="43" y="48"/>
                    <a:pt x="41"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0" name="Freeform 437">
              <a:extLst>
                <a:ext uri="{FF2B5EF4-FFF2-40B4-BE49-F238E27FC236}">
                  <a16:creationId xmlns:a16="http://schemas.microsoft.com/office/drawing/2014/main" xmlns="" id="{98C03479-AD74-4B6E-9DEE-B959F420984E}"/>
                </a:ext>
              </a:extLst>
            </p:cNvPr>
            <p:cNvSpPr>
              <a:spLocks/>
            </p:cNvSpPr>
            <p:nvPr/>
          </p:nvSpPr>
          <p:spPr bwMode="gray">
            <a:xfrm>
              <a:off x="19599275" y="-3241675"/>
              <a:ext cx="1103313" cy="1863725"/>
            </a:xfrm>
            <a:custGeom>
              <a:avLst/>
              <a:gdLst/>
              <a:ahLst/>
              <a:cxnLst>
                <a:cxn ang="0">
                  <a:pos x="42" y="18"/>
                </a:cxn>
                <a:cxn ang="0">
                  <a:pos x="145" y="97"/>
                </a:cxn>
                <a:cxn ang="0">
                  <a:pos x="269" y="0"/>
                </a:cxn>
                <a:cxn ang="0">
                  <a:pos x="115" y="168"/>
                </a:cxn>
                <a:cxn ang="0">
                  <a:pos x="118" y="232"/>
                </a:cxn>
                <a:cxn ang="0">
                  <a:pos x="118" y="291"/>
                </a:cxn>
                <a:cxn ang="0">
                  <a:pos x="87" y="331"/>
                </a:cxn>
                <a:cxn ang="0">
                  <a:pos x="88" y="395"/>
                </a:cxn>
                <a:cxn ang="0">
                  <a:pos x="159" y="391"/>
                </a:cxn>
                <a:cxn ang="0">
                  <a:pos x="80" y="474"/>
                </a:cxn>
                <a:cxn ang="0">
                  <a:pos x="61" y="271"/>
                </a:cxn>
                <a:cxn ang="0">
                  <a:pos x="35" y="57"/>
                </a:cxn>
              </a:cxnLst>
              <a:rect l="0" t="0" r="r" b="b"/>
              <a:pathLst>
                <a:path w="294" h="497">
                  <a:moveTo>
                    <a:pt x="42" y="18"/>
                  </a:moveTo>
                  <a:cubicBezTo>
                    <a:pt x="37" y="79"/>
                    <a:pt x="77" y="124"/>
                    <a:pt x="145" y="97"/>
                  </a:cubicBezTo>
                  <a:cubicBezTo>
                    <a:pt x="192" y="78"/>
                    <a:pt x="215" y="2"/>
                    <a:pt x="269" y="0"/>
                  </a:cubicBezTo>
                  <a:cubicBezTo>
                    <a:pt x="294" y="86"/>
                    <a:pt x="139" y="93"/>
                    <a:pt x="115" y="168"/>
                  </a:cubicBezTo>
                  <a:cubicBezTo>
                    <a:pt x="105" y="199"/>
                    <a:pt x="115" y="204"/>
                    <a:pt x="118" y="232"/>
                  </a:cubicBezTo>
                  <a:cubicBezTo>
                    <a:pt x="123" y="279"/>
                    <a:pt x="132" y="247"/>
                    <a:pt x="118" y="291"/>
                  </a:cubicBezTo>
                  <a:cubicBezTo>
                    <a:pt x="116" y="299"/>
                    <a:pt x="92" y="316"/>
                    <a:pt x="87" y="331"/>
                  </a:cubicBezTo>
                  <a:cubicBezTo>
                    <a:pt x="82" y="349"/>
                    <a:pt x="88" y="378"/>
                    <a:pt x="88" y="395"/>
                  </a:cubicBezTo>
                  <a:cubicBezTo>
                    <a:pt x="112" y="408"/>
                    <a:pt x="139" y="402"/>
                    <a:pt x="159" y="391"/>
                  </a:cubicBezTo>
                  <a:cubicBezTo>
                    <a:pt x="124" y="412"/>
                    <a:pt x="67" y="415"/>
                    <a:pt x="80" y="474"/>
                  </a:cubicBezTo>
                  <a:cubicBezTo>
                    <a:pt x="0" y="497"/>
                    <a:pt x="64" y="318"/>
                    <a:pt x="61" y="271"/>
                  </a:cubicBezTo>
                  <a:cubicBezTo>
                    <a:pt x="57" y="198"/>
                    <a:pt x="42" y="132"/>
                    <a:pt x="35" y="5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1" name="Freeform 438">
              <a:extLst>
                <a:ext uri="{FF2B5EF4-FFF2-40B4-BE49-F238E27FC236}">
                  <a16:creationId xmlns:a16="http://schemas.microsoft.com/office/drawing/2014/main" xmlns="" id="{CD71461F-10EE-4D9A-88E9-1D57DCFD11CE}"/>
                </a:ext>
              </a:extLst>
            </p:cNvPr>
            <p:cNvSpPr>
              <a:spLocks/>
            </p:cNvSpPr>
            <p:nvPr/>
          </p:nvSpPr>
          <p:spPr bwMode="gray">
            <a:xfrm>
              <a:off x="20859750" y="-5006975"/>
              <a:ext cx="900113" cy="1398588"/>
            </a:xfrm>
            <a:custGeom>
              <a:avLst/>
              <a:gdLst/>
              <a:ahLst/>
              <a:cxnLst>
                <a:cxn ang="0">
                  <a:pos x="149" y="0"/>
                </a:cxn>
                <a:cxn ang="0">
                  <a:pos x="0" y="312"/>
                </a:cxn>
                <a:cxn ang="0">
                  <a:pos x="52" y="371"/>
                </a:cxn>
                <a:cxn ang="0">
                  <a:pos x="83" y="371"/>
                </a:cxn>
                <a:cxn ang="0">
                  <a:pos x="123" y="255"/>
                </a:cxn>
                <a:cxn ang="0">
                  <a:pos x="143" y="130"/>
                </a:cxn>
              </a:cxnLst>
              <a:rect l="0" t="0" r="r" b="b"/>
              <a:pathLst>
                <a:path w="240" h="373">
                  <a:moveTo>
                    <a:pt x="149" y="0"/>
                  </a:moveTo>
                  <a:cubicBezTo>
                    <a:pt x="240" y="68"/>
                    <a:pt x="50" y="263"/>
                    <a:pt x="0" y="312"/>
                  </a:cubicBezTo>
                  <a:cubicBezTo>
                    <a:pt x="35" y="310"/>
                    <a:pt x="55" y="337"/>
                    <a:pt x="52" y="371"/>
                  </a:cubicBezTo>
                  <a:cubicBezTo>
                    <a:pt x="62" y="373"/>
                    <a:pt x="73" y="373"/>
                    <a:pt x="83" y="371"/>
                  </a:cubicBezTo>
                  <a:cubicBezTo>
                    <a:pt x="90" y="332"/>
                    <a:pt x="115" y="294"/>
                    <a:pt x="123" y="255"/>
                  </a:cubicBezTo>
                  <a:cubicBezTo>
                    <a:pt x="132" y="213"/>
                    <a:pt x="137" y="173"/>
                    <a:pt x="143" y="13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2" name="Freeform 439">
              <a:extLst>
                <a:ext uri="{FF2B5EF4-FFF2-40B4-BE49-F238E27FC236}">
                  <a16:creationId xmlns:a16="http://schemas.microsoft.com/office/drawing/2014/main" xmlns="" id="{D9044C10-694E-4257-BD0E-70080A6D3C3E}"/>
                </a:ext>
              </a:extLst>
            </p:cNvPr>
            <p:cNvSpPr>
              <a:spLocks/>
            </p:cNvSpPr>
            <p:nvPr/>
          </p:nvSpPr>
          <p:spPr bwMode="gray">
            <a:xfrm>
              <a:off x="18654713" y="-7624762"/>
              <a:ext cx="877888" cy="2425700"/>
            </a:xfrm>
            <a:custGeom>
              <a:avLst/>
              <a:gdLst/>
              <a:ahLst/>
              <a:cxnLst>
                <a:cxn ang="0">
                  <a:pos x="0" y="0"/>
                </a:cxn>
                <a:cxn ang="0">
                  <a:pos x="161" y="118"/>
                </a:cxn>
                <a:cxn ang="0">
                  <a:pos x="106" y="118"/>
                </a:cxn>
                <a:cxn ang="0">
                  <a:pos x="104" y="131"/>
                </a:cxn>
                <a:cxn ang="0">
                  <a:pos x="234" y="306"/>
                </a:cxn>
                <a:cxn ang="0">
                  <a:pos x="209" y="647"/>
                </a:cxn>
                <a:cxn ang="0">
                  <a:pos x="174" y="478"/>
                </a:cxn>
                <a:cxn ang="0">
                  <a:pos x="124" y="313"/>
                </a:cxn>
                <a:cxn ang="0">
                  <a:pos x="0" y="6"/>
                </a:cxn>
              </a:cxnLst>
              <a:rect l="0" t="0" r="r" b="b"/>
              <a:pathLst>
                <a:path w="234" h="647">
                  <a:moveTo>
                    <a:pt x="0" y="0"/>
                  </a:moveTo>
                  <a:cubicBezTo>
                    <a:pt x="73" y="29"/>
                    <a:pt x="113" y="54"/>
                    <a:pt x="161" y="118"/>
                  </a:cubicBezTo>
                  <a:cubicBezTo>
                    <a:pt x="143" y="113"/>
                    <a:pt x="123" y="120"/>
                    <a:pt x="106" y="118"/>
                  </a:cubicBezTo>
                  <a:cubicBezTo>
                    <a:pt x="104" y="122"/>
                    <a:pt x="103" y="126"/>
                    <a:pt x="104" y="131"/>
                  </a:cubicBezTo>
                  <a:cubicBezTo>
                    <a:pt x="153" y="147"/>
                    <a:pt x="226" y="258"/>
                    <a:pt x="234" y="306"/>
                  </a:cubicBezTo>
                  <a:cubicBezTo>
                    <a:pt x="111" y="280"/>
                    <a:pt x="215" y="598"/>
                    <a:pt x="209" y="647"/>
                  </a:cubicBezTo>
                  <a:cubicBezTo>
                    <a:pt x="182" y="616"/>
                    <a:pt x="187" y="519"/>
                    <a:pt x="174" y="478"/>
                  </a:cubicBezTo>
                  <a:cubicBezTo>
                    <a:pt x="159" y="426"/>
                    <a:pt x="138" y="368"/>
                    <a:pt x="124" y="313"/>
                  </a:cubicBezTo>
                  <a:cubicBezTo>
                    <a:pt x="97" y="206"/>
                    <a:pt x="123" y="49"/>
                    <a:pt x="0" y="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3" name="Freeform 440">
              <a:extLst>
                <a:ext uri="{FF2B5EF4-FFF2-40B4-BE49-F238E27FC236}">
                  <a16:creationId xmlns:a16="http://schemas.microsoft.com/office/drawing/2014/main" xmlns="" id="{D5733F1F-2D8D-4CDD-BDF8-569684427867}"/>
                </a:ext>
              </a:extLst>
            </p:cNvPr>
            <p:cNvSpPr>
              <a:spLocks/>
            </p:cNvSpPr>
            <p:nvPr/>
          </p:nvSpPr>
          <p:spPr bwMode="gray">
            <a:xfrm>
              <a:off x="17286288" y="-1951037"/>
              <a:ext cx="903288" cy="644525"/>
            </a:xfrm>
            <a:custGeom>
              <a:avLst/>
              <a:gdLst/>
              <a:ahLst/>
              <a:cxnLst>
                <a:cxn ang="0">
                  <a:pos x="0" y="0"/>
                </a:cxn>
                <a:cxn ang="0">
                  <a:pos x="66" y="97"/>
                </a:cxn>
                <a:cxn ang="0">
                  <a:pos x="188" y="93"/>
                </a:cxn>
                <a:cxn ang="0">
                  <a:pos x="90" y="152"/>
                </a:cxn>
                <a:cxn ang="0">
                  <a:pos x="0" y="33"/>
                </a:cxn>
              </a:cxnLst>
              <a:rect l="0" t="0" r="r" b="b"/>
              <a:pathLst>
                <a:path w="241" h="172">
                  <a:moveTo>
                    <a:pt x="0" y="0"/>
                  </a:moveTo>
                  <a:cubicBezTo>
                    <a:pt x="19" y="31"/>
                    <a:pt x="42" y="79"/>
                    <a:pt x="66" y="97"/>
                  </a:cubicBezTo>
                  <a:cubicBezTo>
                    <a:pt x="117" y="134"/>
                    <a:pt x="139" y="104"/>
                    <a:pt x="188" y="93"/>
                  </a:cubicBezTo>
                  <a:cubicBezTo>
                    <a:pt x="241" y="167"/>
                    <a:pt x="131" y="172"/>
                    <a:pt x="90" y="152"/>
                  </a:cubicBezTo>
                  <a:cubicBezTo>
                    <a:pt x="54" y="135"/>
                    <a:pt x="0" y="81"/>
                    <a:pt x="0" y="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4" name="Freeform 441">
              <a:extLst>
                <a:ext uri="{FF2B5EF4-FFF2-40B4-BE49-F238E27FC236}">
                  <a16:creationId xmlns:a16="http://schemas.microsoft.com/office/drawing/2014/main" xmlns="" id="{C294E7BD-A9D4-4860-9756-9352155EA73E}"/>
                </a:ext>
              </a:extLst>
            </p:cNvPr>
            <p:cNvSpPr>
              <a:spLocks/>
            </p:cNvSpPr>
            <p:nvPr/>
          </p:nvSpPr>
          <p:spPr bwMode="gray">
            <a:xfrm>
              <a:off x="18134013" y="-9507537"/>
              <a:ext cx="873125" cy="2216150"/>
            </a:xfrm>
            <a:custGeom>
              <a:avLst/>
              <a:gdLst/>
              <a:ahLst/>
              <a:cxnLst>
                <a:cxn ang="0">
                  <a:pos x="9" y="0"/>
                </a:cxn>
                <a:cxn ang="0">
                  <a:pos x="21" y="235"/>
                </a:cxn>
                <a:cxn ang="0">
                  <a:pos x="67" y="437"/>
                </a:cxn>
                <a:cxn ang="0">
                  <a:pos x="204" y="126"/>
                </a:cxn>
                <a:cxn ang="0">
                  <a:pos x="159" y="502"/>
                </a:cxn>
                <a:cxn ang="0">
                  <a:pos x="28" y="91"/>
                </a:cxn>
              </a:cxnLst>
              <a:rect l="0" t="0" r="r" b="b"/>
              <a:pathLst>
                <a:path w="233" h="591">
                  <a:moveTo>
                    <a:pt x="9" y="0"/>
                  </a:moveTo>
                  <a:cubicBezTo>
                    <a:pt x="0" y="67"/>
                    <a:pt x="15" y="163"/>
                    <a:pt x="21" y="235"/>
                  </a:cubicBezTo>
                  <a:cubicBezTo>
                    <a:pt x="26" y="284"/>
                    <a:pt x="34" y="399"/>
                    <a:pt x="67" y="437"/>
                  </a:cubicBezTo>
                  <a:cubicBezTo>
                    <a:pt x="200" y="591"/>
                    <a:pt x="191" y="172"/>
                    <a:pt x="204" y="126"/>
                  </a:cubicBezTo>
                  <a:cubicBezTo>
                    <a:pt x="232" y="194"/>
                    <a:pt x="233" y="458"/>
                    <a:pt x="159" y="502"/>
                  </a:cubicBezTo>
                  <a:cubicBezTo>
                    <a:pt x="10" y="590"/>
                    <a:pt x="28" y="149"/>
                    <a:pt x="28" y="91"/>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5" name="Freeform 442">
              <a:extLst>
                <a:ext uri="{FF2B5EF4-FFF2-40B4-BE49-F238E27FC236}">
                  <a16:creationId xmlns:a16="http://schemas.microsoft.com/office/drawing/2014/main" xmlns="" id="{D2FD2183-A0C7-42E4-AD54-786C4DB22D7E}"/>
                </a:ext>
              </a:extLst>
            </p:cNvPr>
            <p:cNvSpPr>
              <a:spLocks/>
            </p:cNvSpPr>
            <p:nvPr/>
          </p:nvSpPr>
          <p:spPr bwMode="gray">
            <a:xfrm>
              <a:off x="16386175" y="-8764587"/>
              <a:ext cx="896938" cy="2309813"/>
            </a:xfrm>
            <a:custGeom>
              <a:avLst/>
              <a:gdLst/>
              <a:ahLst/>
              <a:cxnLst>
                <a:cxn ang="0">
                  <a:pos x="70" y="265"/>
                </a:cxn>
                <a:cxn ang="0">
                  <a:pos x="121" y="180"/>
                </a:cxn>
                <a:cxn ang="0">
                  <a:pos x="136" y="50"/>
                </a:cxn>
                <a:cxn ang="0">
                  <a:pos x="239" y="0"/>
                </a:cxn>
                <a:cxn ang="0">
                  <a:pos x="180" y="164"/>
                </a:cxn>
                <a:cxn ang="0">
                  <a:pos x="155" y="331"/>
                </a:cxn>
                <a:cxn ang="0">
                  <a:pos x="120" y="616"/>
                </a:cxn>
                <a:cxn ang="0">
                  <a:pos x="90" y="245"/>
                </a:cxn>
              </a:cxnLst>
              <a:rect l="0" t="0" r="r" b="b"/>
              <a:pathLst>
                <a:path w="239" h="616">
                  <a:moveTo>
                    <a:pt x="70" y="265"/>
                  </a:moveTo>
                  <a:cubicBezTo>
                    <a:pt x="74" y="230"/>
                    <a:pt x="107" y="210"/>
                    <a:pt x="121" y="180"/>
                  </a:cubicBezTo>
                  <a:cubicBezTo>
                    <a:pt x="140" y="138"/>
                    <a:pt x="134" y="97"/>
                    <a:pt x="136" y="50"/>
                  </a:cubicBezTo>
                  <a:cubicBezTo>
                    <a:pt x="178" y="49"/>
                    <a:pt x="205" y="15"/>
                    <a:pt x="239" y="0"/>
                  </a:cubicBezTo>
                  <a:cubicBezTo>
                    <a:pt x="216" y="52"/>
                    <a:pt x="192" y="105"/>
                    <a:pt x="180" y="164"/>
                  </a:cubicBezTo>
                  <a:cubicBezTo>
                    <a:pt x="169" y="218"/>
                    <a:pt x="175" y="284"/>
                    <a:pt x="155" y="331"/>
                  </a:cubicBezTo>
                  <a:cubicBezTo>
                    <a:pt x="116" y="424"/>
                    <a:pt x="83" y="511"/>
                    <a:pt x="120" y="616"/>
                  </a:cubicBezTo>
                  <a:cubicBezTo>
                    <a:pt x="53" y="570"/>
                    <a:pt x="0" y="295"/>
                    <a:pt x="90" y="24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6" name="Freeform 443">
              <a:extLst>
                <a:ext uri="{FF2B5EF4-FFF2-40B4-BE49-F238E27FC236}">
                  <a16:creationId xmlns:a16="http://schemas.microsoft.com/office/drawing/2014/main" xmlns="" id="{F6FE127D-78CF-4D97-B1E1-A592F2A66F07}"/>
                </a:ext>
              </a:extLst>
            </p:cNvPr>
            <p:cNvSpPr>
              <a:spLocks/>
            </p:cNvSpPr>
            <p:nvPr/>
          </p:nvSpPr>
          <p:spPr bwMode="gray">
            <a:xfrm>
              <a:off x="18092738" y="-10047287"/>
              <a:ext cx="1654175" cy="446088"/>
            </a:xfrm>
            <a:custGeom>
              <a:avLst/>
              <a:gdLst/>
              <a:ahLst/>
              <a:cxnLst>
                <a:cxn ang="0">
                  <a:pos x="20" y="85"/>
                </a:cxn>
                <a:cxn ang="0">
                  <a:pos x="118" y="118"/>
                </a:cxn>
                <a:cxn ang="0">
                  <a:pos x="222" y="73"/>
                </a:cxn>
                <a:cxn ang="0">
                  <a:pos x="335" y="80"/>
                </a:cxn>
                <a:cxn ang="0">
                  <a:pos x="436" y="51"/>
                </a:cxn>
                <a:cxn ang="0">
                  <a:pos x="210" y="40"/>
                </a:cxn>
                <a:cxn ang="0">
                  <a:pos x="0" y="85"/>
                </a:cxn>
              </a:cxnLst>
              <a:rect l="0" t="0" r="r" b="b"/>
              <a:pathLst>
                <a:path w="441" h="119">
                  <a:moveTo>
                    <a:pt x="20" y="85"/>
                  </a:moveTo>
                  <a:cubicBezTo>
                    <a:pt x="47" y="113"/>
                    <a:pt x="74" y="119"/>
                    <a:pt x="118" y="118"/>
                  </a:cubicBezTo>
                  <a:cubicBezTo>
                    <a:pt x="168" y="116"/>
                    <a:pt x="180" y="83"/>
                    <a:pt x="222" y="73"/>
                  </a:cubicBezTo>
                  <a:cubicBezTo>
                    <a:pt x="259" y="64"/>
                    <a:pt x="293" y="90"/>
                    <a:pt x="335" y="80"/>
                  </a:cubicBezTo>
                  <a:cubicBezTo>
                    <a:pt x="373" y="71"/>
                    <a:pt x="393" y="50"/>
                    <a:pt x="436" y="51"/>
                  </a:cubicBezTo>
                  <a:cubicBezTo>
                    <a:pt x="441" y="0"/>
                    <a:pt x="258" y="38"/>
                    <a:pt x="210" y="40"/>
                  </a:cubicBezTo>
                  <a:cubicBezTo>
                    <a:pt x="188" y="91"/>
                    <a:pt x="44" y="104"/>
                    <a:pt x="0" y="8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7" name="Freeform 444">
              <a:extLst>
                <a:ext uri="{FF2B5EF4-FFF2-40B4-BE49-F238E27FC236}">
                  <a16:creationId xmlns:a16="http://schemas.microsoft.com/office/drawing/2014/main" xmlns="" id="{91A89CFE-82F9-4A25-8422-CC936095C045}"/>
                </a:ext>
              </a:extLst>
            </p:cNvPr>
            <p:cNvSpPr>
              <a:spLocks/>
            </p:cNvSpPr>
            <p:nvPr/>
          </p:nvSpPr>
          <p:spPr bwMode="gray">
            <a:xfrm>
              <a:off x="20564475" y="-8529637"/>
              <a:ext cx="587375" cy="1654175"/>
            </a:xfrm>
            <a:custGeom>
              <a:avLst/>
              <a:gdLst/>
              <a:ahLst/>
              <a:cxnLst>
                <a:cxn ang="0">
                  <a:pos x="0" y="0"/>
                </a:cxn>
                <a:cxn ang="0">
                  <a:pos x="8" y="130"/>
                </a:cxn>
                <a:cxn ang="0">
                  <a:pos x="44" y="243"/>
                </a:cxn>
                <a:cxn ang="0">
                  <a:pos x="139" y="441"/>
                </a:cxn>
                <a:cxn ang="0">
                  <a:pos x="98" y="202"/>
                </a:cxn>
                <a:cxn ang="0">
                  <a:pos x="26" y="0"/>
                </a:cxn>
              </a:cxnLst>
              <a:rect l="0" t="0" r="r" b="b"/>
              <a:pathLst>
                <a:path w="157" h="441">
                  <a:moveTo>
                    <a:pt x="0" y="0"/>
                  </a:moveTo>
                  <a:cubicBezTo>
                    <a:pt x="25" y="31"/>
                    <a:pt x="10" y="89"/>
                    <a:pt x="8" y="130"/>
                  </a:cubicBezTo>
                  <a:cubicBezTo>
                    <a:pt x="5" y="187"/>
                    <a:pt x="14" y="198"/>
                    <a:pt x="44" y="243"/>
                  </a:cubicBezTo>
                  <a:cubicBezTo>
                    <a:pt x="84" y="302"/>
                    <a:pt x="97" y="379"/>
                    <a:pt x="139" y="441"/>
                  </a:cubicBezTo>
                  <a:cubicBezTo>
                    <a:pt x="157" y="374"/>
                    <a:pt x="122" y="264"/>
                    <a:pt x="98" y="202"/>
                  </a:cubicBezTo>
                  <a:cubicBezTo>
                    <a:pt x="84" y="166"/>
                    <a:pt x="57" y="9"/>
                    <a:pt x="2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8" name="Freeform 445">
              <a:extLst>
                <a:ext uri="{FF2B5EF4-FFF2-40B4-BE49-F238E27FC236}">
                  <a16:creationId xmlns:a16="http://schemas.microsoft.com/office/drawing/2014/main" xmlns="" id="{A0EFE359-E4FD-40C9-BBA5-AA0D8CE6B94B}"/>
                </a:ext>
              </a:extLst>
            </p:cNvPr>
            <p:cNvSpPr>
              <a:spLocks/>
            </p:cNvSpPr>
            <p:nvPr/>
          </p:nvSpPr>
          <p:spPr bwMode="gray">
            <a:xfrm>
              <a:off x="19367500" y="-15536862"/>
              <a:ext cx="881063" cy="5302250"/>
            </a:xfrm>
            <a:custGeom>
              <a:avLst/>
              <a:gdLst/>
              <a:ahLst/>
              <a:cxnLst>
                <a:cxn ang="0">
                  <a:pos x="182" y="6"/>
                </a:cxn>
                <a:cxn ang="0">
                  <a:pos x="153" y="153"/>
                </a:cxn>
                <a:cxn ang="0">
                  <a:pos x="113" y="319"/>
                </a:cxn>
                <a:cxn ang="0">
                  <a:pos x="12" y="625"/>
                </a:cxn>
                <a:cxn ang="0">
                  <a:pos x="13" y="772"/>
                </a:cxn>
                <a:cxn ang="0">
                  <a:pos x="61" y="907"/>
                </a:cxn>
                <a:cxn ang="0">
                  <a:pos x="159" y="1190"/>
                </a:cxn>
                <a:cxn ang="0">
                  <a:pos x="172" y="1414"/>
                </a:cxn>
                <a:cxn ang="0">
                  <a:pos x="221" y="1268"/>
                </a:cxn>
                <a:cxn ang="0">
                  <a:pos x="215" y="1104"/>
                </a:cxn>
                <a:cxn ang="0">
                  <a:pos x="186" y="1037"/>
                </a:cxn>
                <a:cxn ang="0">
                  <a:pos x="171" y="962"/>
                </a:cxn>
                <a:cxn ang="0">
                  <a:pos x="109" y="812"/>
                </a:cxn>
                <a:cxn ang="0">
                  <a:pos x="58" y="678"/>
                </a:cxn>
                <a:cxn ang="0">
                  <a:pos x="74" y="514"/>
                </a:cxn>
                <a:cxn ang="0">
                  <a:pos x="140" y="392"/>
                </a:cxn>
                <a:cxn ang="0">
                  <a:pos x="182" y="231"/>
                </a:cxn>
                <a:cxn ang="0">
                  <a:pos x="179" y="0"/>
                </a:cxn>
              </a:cxnLst>
              <a:rect l="0" t="0" r="r" b="b"/>
              <a:pathLst>
                <a:path w="235" h="1414">
                  <a:moveTo>
                    <a:pt x="182" y="6"/>
                  </a:moveTo>
                  <a:cubicBezTo>
                    <a:pt x="187" y="55"/>
                    <a:pt x="160" y="106"/>
                    <a:pt x="153" y="153"/>
                  </a:cubicBezTo>
                  <a:cubicBezTo>
                    <a:pt x="143" y="209"/>
                    <a:pt x="124" y="263"/>
                    <a:pt x="113" y="319"/>
                  </a:cubicBezTo>
                  <a:cubicBezTo>
                    <a:pt x="94" y="425"/>
                    <a:pt x="35" y="523"/>
                    <a:pt x="12" y="625"/>
                  </a:cubicBezTo>
                  <a:cubicBezTo>
                    <a:pt x="0" y="678"/>
                    <a:pt x="0" y="720"/>
                    <a:pt x="13" y="772"/>
                  </a:cubicBezTo>
                  <a:cubicBezTo>
                    <a:pt x="24" y="821"/>
                    <a:pt x="44" y="860"/>
                    <a:pt x="61" y="907"/>
                  </a:cubicBezTo>
                  <a:cubicBezTo>
                    <a:pt x="92" y="1001"/>
                    <a:pt x="129" y="1095"/>
                    <a:pt x="159" y="1190"/>
                  </a:cubicBezTo>
                  <a:cubicBezTo>
                    <a:pt x="180" y="1256"/>
                    <a:pt x="174" y="1340"/>
                    <a:pt x="172" y="1414"/>
                  </a:cubicBezTo>
                  <a:cubicBezTo>
                    <a:pt x="227" y="1400"/>
                    <a:pt x="221" y="1312"/>
                    <a:pt x="221" y="1268"/>
                  </a:cubicBezTo>
                  <a:cubicBezTo>
                    <a:pt x="221" y="1215"/>
                    <a:pt x="235" y="1154"/>
                    <a:pt x="215" y="1104"/>
                  </a:cubicBezTo>
                  <a:cubicBezTo>
                    <a:pt x="207" y="1083"/>
                    <a:pt x="193" y="1060"/>
                    <a:pt x="186" y="1037"/>
                  </a:cubicBezTo>
                  <a:cubicBezTo>
                    <a:pt x="178" y="1012"/>
                    <a:pt x="179" y="986"/>
                    <a:pt x="171" y="962"/>
                  </a:cubicBezTo>
                  <a:cubicBezTo>
                    <a:pt x="154" y="910"/>
                    <a:pt x="129" y="862"/>
                    <a:pt x="109" y="812"/>
                  </a:cubicBezTo>
                  <a:cubicBezTo>
                    <a:pt x="92" y="767"/>
                    <a:pt x="67" y="724"/>
                    <a:pt x="58" y="678"/>
                  </a:cubicBezTo>
                  <a:cubicBezTo>
                    <a:pt x="47" y="622"/>
                    <a:pt x="65" y="567"/>
                    <a:pt x="74" y="514"/>
                  </a:cubicBezTo>
                  <a:cubicBezTo>
                    <a:pt x="82" y="461"/>
                    <a:pt x="109" y="435"/>
                    <a:pt x="140" y="392"/>
                  </a:cubicBezTo>
                  <a:cubicBezTo>
                    <a:pt x="173" y="346"/>
                    <a:pt x="182" y="291"/>
                    <a:pt x="182" y="231"/>
                  </a:cubicBezTo>
                  <a:cubicBezTo>
                    <a:pt x="182" y="161"/>
                    <a:pt x="203" y="66"/>
                    <a:pt x="17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9" name="Freeform 446">
              <a:extLst>
                <a:ext uri="{FF2B5EF4-FFF2-40B4-BE49-F238E27FC236}">
                  <a16:creationId xmlns:a16="http://schemas.microsoft.com/office/drawing/2014/main" xmlns="" id="{7B8AE25E-1DD5-4F53-A0AE-12F827AB8680}"/>
                </a:ext>
              </a:extLst>
            </p:cNvPr>
            <p:cNvSpPr>
              <a:spLocks/>
            </p:cNvSpPr>
            <p:nvPr/>
          </p:nvSpPr>
          <p:spPr bwMode="gray">
            <a:xfrm>
              <a:off x="19653250" y="-16224250"/>
              <a:ext cx="446088" cy="604838"/>
            </a:xfrm>
            <a:custGeom>
              <a:avLst/>
              <a:gdLst/>
              <a:ahLst/>
              <a:cxnLst>
                <a:cxn ang="0">
                  <a:pos x="2" y="150"/>
                </a:cxn>
                <a:cxn ang="0">
                  <a:pos x="74" y="85"/>
                </a:cxn>
                <a:cxn ang="0">
                  <a:pos x="0" y="0"/>
                </a:cxn>
                <a:cxn ang="0">
                  <a:pos x="58" y="46"/>
                </a:cxn>
                <a:cxn ang="0">
                  <a:pos x="119" y="97"/>
                </a:cxn>
                <a:cxn ang="0">
                  <a:pos x="5" y="156"/>
                </a:cxn>
              </a:cxnLst>
              <a:rect l="0" t="0" r="r" b="b"/>
              <a:pathLst>
                <a:path w="119" h="161">
                  <a:moveTo>
                    <a:pt x="2" y="150"/>
                  </a:moveTo>
                  <a:cubicBezTo>
                    <a:pt x="25" y="129"/>
                    <a:pt x="51" y="107"/>
                    <a:pt x="74" y="85"/>
                  </a:cubicBezTo>
                  <a:cubicBezTo>
                    <a:pt x="44" y="60"/>
                    <a:pt x="26" y="28"/>
                    <a:pt x="0" y="0"/>
                  </a:cubicBezTo>
                  <a:cubicBezTo>
                    <a:pt x="23" y="7"/>
                    <a:pt x="42" y="29"/>
                    <a:pt x="58" y="46"/>
                  </a:cubicBezTo>
                  <a:cubicBezTo>
                    <a:pt x="77" y="65"/>
                    <a:pt x="99" y="78"/>
                    <a:pt x="119" y="97"/>
                  </a:cubicBezTo>
                  <a:cubicBezTo>
                    <a:pt x="84" y="117"/>
                    <a:pt x="50" y="161"/>
                    <a:pt x="5" y="15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0" name="Freeform 447">
              <a:extLst>
                <a:ext uri="{FF2B5EF4-FFF2-40B4-BE49-F238E27FC236}">
                  <a16:creationId xmlns:a16="http://schemas.microsoft.com/office/drawing/2014/main" xmlns="" id="{7BE23BB7-248E-4CF5-ABA6-5D4FCBC3EE32}"/>
                </a:ext>
              </a:extLst>
            </p:cNvPr>
            <p:cNvSpPr>
              <a:spLocks/>
            </p:cNvSpPr>
            <p:nvPr/>
          </p:nvSpPr>
          <p:spPr bwMode="gray">
            <a:xfrm>
              <a:off x="20146963" y="-15406687"/>
              <a:ext cx="428625" cy="4121150"/>
            </a:xfrm>
            <a:custGeom>
              <a:avLst/>
              <a:gdLst/>
              <a:ahLst/>
              <a:cxnLst>
                <a:cxn ang="0">
                  <a:pos x="39" y="26"/>
                </a:cxn>
                <a:cxn ang="0">
                  <a:pos x="17" y="517"/>
                </a:cxn>
                <a:cxn ang="0">
                  <a:pos x="33" y="640"/>
                </a:cxn>
                <a:cxn ang="0">
                  <a:pos x="33" y="750"/>
                </a:cxn>
                <a:cxn ang="0">
                  <a:pos x="56" y="956"/>
                </a:cxn>
                <a:cxn ang="0">
                  <a:pos x="68" y="1099"/>
                </a:cxn>
                <a:cxn ang="0">
                  <a:pos x="62" y="927"/>
                </a:cxn>
                <a:cxn ang="0">
                  <a:pos x="72" y="657"/>
                </a:cxn>
                <a:cxn ang="0">
                  <a:pos x="104" y="443"/>
                </a:cxn>
                <a:cxn ang="0">
                  <a:pos x="111" y="250"/>
                </a:cxn>
                <a:cxn ang="0">
                  <a:pos x="104" y="294"/>
                </a:cxn>
                <a:cxn ang="0">
                  <a:pos x="36" y="209"/>
                </a:cxn>
                <a:cxn ang="0">
                  <a:pos x="33" y="0"/>
                </a:cxn>
              </a:cxnLst>
              <a:rect l="0" t="0" r="r" b="b"/>
              <a:pathLst>
                <a:path w="114" h="1099">
                  <a:moveTo>
                    <a:pt x="39" y="26"/>
                  </a:moveTo>
                  <a:cubicBezTo>
                    <a:pt x="39" y="191"/>
                    <a:pt x="0" y="352"/>
                    <a:pt x="17" y="517"/>
                  </a:cubicBezTo>
                  <a:cubicBezTo>
                    <a:pt x="21" y="560"/>
                    <a:pt x="33" y="597"/>
                    <a:pt x="33" y="640"/>
                  </a:cubicBezTo>
                  <a:cubicBezTo>
                    <a:pt x="33" y="677"/>
                    <a:pt x="32" y="713"/>
                    <a:pt x="33" y="750"/>
                  </a:cubicBezTo>
                  <a:cubicBezTo>
                    <a:pt x="33" y="819"/>
                    <a:pt x="52" y="886"/>
                    <a:pt x="56" y="956"/>
                  </a:cubicBezTo>
                  <a:cubicBezTo>
                    <a:pt x="58" y="1003"/>
                    <a:pt x="74" y="1054"/>
                    <a:pt x="68" y="1099"/>
                  </a:cubicBezTo>
                  <a:cubicBezTo>
                    <a:pt x="52" y="1054"/>
                    <a:pt x="61" y="978"/>
                    <a:pt x="62" y="927"/>
                  </a:cubicBezTo>
                  <a:cubicBezTo>
                    <a:pt x="63" y="838"/>
                    <a:pt x="72" y="748"/>
                    <a:pt x="72" y="657"/>
                  </a:cubicBezTo>
                  <a:cubicBezTo>
                    <a:pt x="72" y="584"/>
                    <a:pt x="93" y="515"/>
                    <a:pt x="104" y="443"/>
                  </a:cubicBezTo>
                  <a:cubicBezTo>
                    <a:pt x="113" y="379"/>
                    <a:pt x="111" y="314"/>
                    <a:pt x="111" y="250"/>
                  </a:cubicBezTo>
                  <a:cubicBezTo>
                    <a:pt x="114" y="265"/>
                    <a:pt x="110" y="281"/>
                    <a:pt x="104" y="294"/>
                  </a:cubicBezTo>
                  <a:cubicBezTo>
                    <a:pt x="45" y="295"/>
                    <a:pt x="44" y="260"/>
                    <a:pt x="36" y="209"/>
                  </a:cubicBezTo>
                  <a:cubicBezTo>
                    <a:pt x="26" y="142"/>
                    <a:pt x="33" y="69"/>
                    <a:pt x="33"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1" name="Freeform 448">
              <a:extLst>
                <a:ext uri="{FF2B5EF4-FFF2-40B4-BE49-F238E27FC236}">
                  <a16:creationId xmlns:a16="http://schemas.microsoft.com/office/drawing/2014/main" xmlns="" id="{14D1973A-1F4C-46D5-B943-C525C9A7D855}"/>
                </a:ext>
              </a:extLst>
            </p:cNvPr>
            <p:cNvSpPr>
              <a:spLocks/>
            </p:cNvSpPr>
            <p:nvPr/>
          </p:nvSpPr>
          <p:spPr bwMode="gray">
            <a:xfrm>
              <a:off x="20256500" y="-12342812"/>
              <a:ext cx="1027113" cy="1849438"/>
            </a:xfrm>
            <a:custGeom>
              <a:avLst/>
              <a:gdLst/>
              <a:ahLst/>
              <a:cxnLst>
                <a:cxn ang="0">
                  <a:pos x="40" y="410"/>
                </a:cxn>
                <a:cxn ang="0">
                  <a:pos x="124" y="472"/>
                </a:cxn>
                <a:cxn ang="0">
                  <a:pos x="244" y="449"/>
                </a:cxn>
                <a:cxn ang="0">
                  <a:pos x="173" y="459"/>
                </a:cxn>
                <a:cxn ang="0">
                  <a:pos x="121" y="433"/>
                </a:cxn>
                <a:cxn ang="0">
                  <a:pos x="66" y="351"/>
                </a:cxn>
                <a:cxn ang="0">
                  <a:pos x="119" y="276"/>
                </a:cxn>
                <a:cxn ang="0">
                  <a:pos x="109" y="176"/>
                </a:cxn>
                <a:cxn ang="0">
                  <a:pos x="274" y="225"/>
                </a:cxn>
                <a:cxn ang="0">
                  <a:pos x="167" y="178"/>
                </a:cxn>
                <a:cxn ang="0">
                  <a:pos x="157" y="116"/>
                </a:cxn>
                <a:cxn ang="0">
                  <a:pos x="190" y="93"/>
                </a:cxn>
                <a:cxn ang="0">
                  <a:pos x="167" y="27"/>
                </a:cxn>
                <a:cxn ang="0">
                  <a:pos x="69" y="3"/>
                </a:cxn>
                <a:cxn ang="0">
                  <a:pos x="85" y="93"/>
                </a:cxn>
                <a:cxn ang="0">
                  <a:pos x="66" y="240"/>
                </a:cxn>
                <a:cxn ang="0">
                  <a:pos x="34" y="345"/>
                </a:cxn>
                <a:cxn ang="0">
                  <a:pos x="27" y="397"/>
                </a:cxn>
                <a:cxn ang="0">
                  <a:pos x="10" y="432"/>
                </a:cxn>
                <a:cxn ang="0">
                  <a:pos x="0" y="433"/>
                </a:cxn>
              </a:cxnLst>
              <a:rect l="0" t="0" r="r" b="b"/>
              <a:pathLst>
                <a:path w="274" h="493">
                  <a:moveTo>
                    <a:pt x="40" y="410"/>
                  </a:moveTo>
                  <a:cubicBezTo>
                    <a:pt x="39" y="444"/>
                    <a:pt x="97" y="462"/>
                    <a:pt x="124" y="472"/>
                  </a:cubicBezTo>
                  <a:cubicBezTo>
                    <a:pt x="186" y="493"/>
                    <a:pt x="192" y="469"/>
                    <a:pt x="244" y="449"/>
                  </a:cubicBezTo>
                  <a:cubicBezTo>
                    <a:pt x="221" y="451"/>
                    <a:pt x="197" y="464"/>
                    <a:pt x="173" y="459"/>
                  </a:cubicBezTo>
                  <a:cubicBezTo>
                    <a:pt x="156" y="455"/>
                    <a:pt x="135" y="440"/>
                    <a:pt x="121" y="433"/>
                  </a:cubicBezTo>
                  <a:cubicBezTo>
                    <a:pt x="84" y="416"/>
                    <a:pt x="58" y="397"/>
                    <a:pt x="66" y="351"/>
                  </a:cubicBezTo>
                  <a:cubicBezTo>
                    <a:pt x="72" y="315"/>
                    <a:pt x="108" y="306"/>
                    <a:pt x="119" y="276"/>
                  </a:cubicBezTo>
                  <a:cubicBezTo>
                    <a:pt x="132" y="240"/>
                    <a:pt x="84" y="216"/>
                    <a:pt x="109" y="176"/>
                  </a:cubicBezTo>
                  <a:cubicBezTo>
                    <a:pt x="157" y="166"/>
                    <a:pt x="220" y="287"/>
                    <a:pt x="274" y="225"/>
                  </a:cubicBezTo>
                  <a:cubicBezTo>
                    <a:pt x="218" y="221"/>
                    <a:pt x="209" y="207"/>
                    <a:pt x="167" y="178"/>
                  </a:cubicBezTo>
                  <a:cubicBezTo>
                    <a:pt x="136" y="157"/>
                    <a:pt x="107" y="136"/>
                    <a:pt x="157" y="116"/>
                  </a:cubicBezTo>
                  <a:cubicBezTo>
                    <a:pt x="179" y="108"/>
                    <a:pt x="182" y="119"/>
                    <a:pt x="190" y="93"/>
                  </a:cubicBezTo>
                  <a:cubicBezTo>
                    <a:pt x="196" y="72"/>
                    <a:pt x="181" y="43"/>
                    <a:pt x="167" y="27"/>
                  </a:cubicBezTo>
                  <a:cubicBezTo>
                    <a:pt x="144" y="1"/>
                    <a:pt x="106" y="0"/>
                    <a:pt x="69" y="3"/>
                  </a:cubicBezTo>
                  <a:cubicBezTo>
                    <a:pt x="69" y="30"/>
                    <a:pt x="88" y="59"/>
                    <a:pt x="85" y="93"/>
                  </a:cubicBezTo>
                  <a:cubicBezTo>
                    <a:pt x="81" y="142"/>
                    <a:pt x="69" y="191"/>
                    <a:pt x="66" y="240"/>
                  </a:cubicBezTo>
                  <a:cubicBezTo>
                    <a:pt x="62" y="282"/>
                    <a:pt x="42" y="308"/>
                    <a:pt x="34" y="345"/>
                  </a:cubicBezTo>
                  <a:cubicBezTo>
                    <a:pt x="30" y="362"/>
                    <a:pt x="33" y="380"/>
                    <a:pt x="27" y="397"/>
                  </a:cubicBezTo>
                  <a:cubicBezTo>
                    <a:pt x="21" y="411"/>
                    <a:pt x="10" y="416"/>
                    <a:pt x="10" y="432"/>
                  </a:cubicBezTo>
                  <a:cubicBezTo>
                    <a:pt x="7" y="433"/>
                    <a:pt x="3" y="432"/>
                    <a:pt x="0" y="43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2" name="Freeform 449">
              <a:extLst>
                <a:ext uri="{FF2B5EF4-FFF2-40B4-BE49-F238E27FC236}">
                  <a16:creationId xmlns:a16="http://schemas.microsoft.com/office/drawing/2014/main" xmlns="" id="{75945AB8-F134-40C7-BEB4-D7F0D702E074}"/>
                </a:ext>
              </a:extLst>
            </p:cNvPr>
            <p:cNvSpPr>
              <a:spLocks/>
            </p:cNvSpPr>
            <p:nvPr/>
          </p:nvSpPr>
          <p:spPr bwMode="gray">
            <a:xfrm>
              <a:off x="20564475" y="-14693900"/>
              <a:ext cx="663575" cy="2089150"/>
            </a:xfrm>
            <a:custGeom>
              <a:avLst/>
              <a:gdLst/>
              <a:ahLst/>
              <a:cxnLst>
                <a:cxn ang="0">
                  <a:pos x="10" y="528"/>
                </a:cxn>
                <a:cxn ang="0">
                  <a:pos x="68" y="423"/>
                </a:cxn>
                <a:cxn ang="0">
                  <a:pos x="103" y="296"/>
                </a:cxn>
                <a:cxn ang="0">
                  <a:pos x="172" y="33"/>
                </a:cxn>
                <a:cxn ang="0">
                  <a:pos x="99" y="183"/>
                </a:cxn>
                <a:cxn ang="0">
                  <a:pos x="56" y="245"/>
                </a:cxn>
                <a:cxn ang="0">
                  <a:pos x="39" y="303"/>
                </a:cxn>
                <a:cxn ang="0">
                  <a:pos x="13" y="437"/>
                </a:cxn>
                <a:cxn ang="0">
                  <a:pos x="0" y="557"/>
                </a:cxn>
              </a:cxnLst>
              <a:rect l="0" t="0" r="r" b="b"/>
              <a:pathLst>
                <a:path w="177" h="557">
                  <a:moveTo>
                    <a:pt x="10" y="528"/>
                  </a:moveTo>
                  <a:cubicBezTo>
                    <a:pt x="74" y="523"/>
                    <a:pt x="68" y="471"/>
                    <a:pt x="68" y="423"/>
                  </a:cubicBezTo>
                  <a:cubicBezTo>
                    <a:pt x="68" y="368"/>
                    <a:pt x="76" y="340"/>
                    <a:pt x="103" y="296"/>
                  </a:cubicBezTo>
                  <a:cubicBezTo>
                    <a:pt x="148" y="219"/>
                    <a:pt x="177" y="126"/>
                    <a:pt x="172" y="33"/>
                  </a:cubicBezTo>
                  <a:cubicBezTo>
                    <a:pt x="135" y="0"/>
                    <a:pt x="113" y="155"/>
                    <a:pt x="99" y="183"/>
                  </a:cubicBezTo>
                  <a:cubicBezTo>
                    <a:pt x="88" y="204"/>
                    <a:pt x="68" y="225"/>
                    <a:pt x="56" y="245"/>
                  </a:cubicBezTo>
                  <a:cubicBezTo>
                    <a:pt x="45" y="264"/>
                    <a:pt x="45" y="281"/>
                    <a:pt x="39" y="303"/>
                  </a:cubicBezTo>
                  <a:cubicBezTo>
                    <a:pt x="27" y="349"/>
                    <a:pt x="13" y="388"/>
                    <a:pt x="13" y="437"/>
                  </a:cubicBezTo>
                  <a:cubicBezTo>
                    <a:pt x="13" y="481"/>
                    <a:pt x="8" y="518"/>
                    <a:pt x="0" y="55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3" name="Freeform 450">
              <a:extLst>
                <a:ext uri="{FF2B5EF4-FFF2-40B4-BE49-F238E27FC236}">
                  <a16:creationId xmlns:a16="http://schemas.microsoft.com/office/drawing/2014/main" xmlns="" id="{7A7C59F2-96B1-4806-A762-EBEA0F7F8269}"/>
                </a:ext>
              </a:extLst>
            </p:cNvPr>
            <p:cNvSpPr>
              <a:spLocks/>
            </p:cNvSpPr>
            <p:nvPr/>
          </p:nvSpPr>
          <p:spPr bwMode="gray">
            <a:xfrm>
              <a:off x="21388388" y="-12158662"/>
              <a:ext cx="211138" cy="633413"/>
            </a:xfrm>
            <a:custGeom>
              <a:avLst/>
              <a:gdLst/>
              <a:ahLst/>
              <a:cxnLst>
                <a:cxn ang="0">
                  <a:pos x="25" y="5"/>
                </a:cxn>
                <a:cxn ang="0">
                  <a:pos x="43" y="94"/>
                </a:cxn>
                <a:cxn ang="0">
                  <a:pos x="3" y="169"/>
                </a:cxn>
                <a:cxn ang="0">
                  <a:pos x="34" y="0"/>
                </a:cxn>
                <a:cxn ang="0">
                  <a:pos x="41" y="57"/>
                </a:cxn>
              </a:cxnLst>
              <a:rect l="0" t="0" r="r" b="b"/>
              <a:pathLst>
                <a:path w="56" h="169">
                  <a:moveTo>
                    <a:pt x="25" y="5"/>
                  </a:moveTo>
                  <a:cubicBezTo>
                    <a:pt x="23" y="34"/>
                    <a:pt x="37" y="68"/>
                    <a:pt x="43" y="94"/>
                  </a:cubicBezTo>
                  <a:cubicBezTo>
                    <a:pt x="56" y="144"/>
                    <a:pt x="54" y="156"/>
                    <a:pt x="3" y="169"/>
                  </a:cubicBezTo>
                  <a:cubicBezTo>
                    <a:pt x="55" y="116"/>
                    <a:pt x="0" y="62"/>
                    <a:pt x="34" y="0"/>
                  </a:cubicBezTo>
                  <a:cubicBezTo>
                    <a:pt x="35" y="19"/>
                    <a:pt x="31" y="43"/>
                    <a:pt x="41" y="5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4" name="Freeform 451">
              <a:extLst>
                <a:ext uri="{FF2B5EF4-FFF2-40B4-BE49-F238E27FC236}">
                  <a16:creationId xmlns:a16="http://schemas.microsoft.com/office/drawing/2014/main" xmlns="" id="{AA5FA3C2-0B3C-43C0-8B0F-649A866D865E}"/>
                </a:ext>
              </a:extLst>
            </p:cNvPr>
            <p:cNvSpPr>
              <a:spLocks/>
            </p:cNvSpPr>
            <p:nvPr/>
          </p:nvSpPr>
          <p:spPr bwMode="gray">
            <a:xfrm>
              <a:off x="20358100" y="-10598150"/>
              <a:ext cx="1011238" cy="347663"/>
            </a:xfrm>
            <a:custGeom>
              <a:avLst/>
              <a:gdLst/>
              <a:ahLst/>
              <a:cxnLst>
                <a:cxn ang="0">
                  <a:pos x="55" y="36"/>
                </a:cxn>
                <a:cxn ang="0">
                  <a:pos x="10" y="32"/>
                </a:cxn>
                <a:cxn ang="0">
                  <a:pos x="0" y="4"/>
                </a:cxn>
                <a:cxn ang="0">
                  <a:pos x="123" y="30"/>
                </a:cxn>
                <a:cxn ang="0">
                  <a:pos x="260" y="33"/>
                </a:cxn>
                <a:cxn ang="0">
                  <a:pos x="169" y="62"/>
                </a:cxn>
                <a:cxn ang="0">
                  <a:pos x="48" y="36"/>
                </a:cxn>
              </a:cxnLst>
              <a:rect l="0" t="0" r="r" b="b"/>
              <a:pathLst>
                <a:path w="270" h="93">
                  <a:moveTo>
                    <a:pt x="55" y="36"/>
                  </a:moveTo>
                  <a:cubicBezTo>
                    <a:pt x="39" y="38"/>
                    <a:pt x="25" y="34"/>
                    <a:pt x="10" y="32"/>
                  </a:cubicBezTo>
                  <a:cubicBezTo>
                    <a:pt x="2" y="23"/>
                    <a:pt x="0" y="16"/>
                    <a:pt x="0" y="4"/>
                  </a:cubicBezTo>
                  <a:cubicBezTo>
                    <a:pt x="42" y="0"/>
                    <a:pt x="82" y="26"/>
                    <a:pt x="123" y="30"/>
                  </a:cubicBezTo>
                  <a:cubicBezTo>
                    <a:pt x="167" y="33"/>
                    <a:pt x="215" y="31"/>
                    <a:pt x="260" y="33"/>
                  </a:cubicBezTo>
                  <a:cubicBezTo>
                    <a:pt x="270" y="93"/>
                    <a:pt x="201" y="75"/>
                    <a:pt x="169" y="62"/>
                  </a:cubicBezTo>
                  <a:cubicBezTo>
                    <a:pt x="128" y="47"/>
                    <a:pt x="89" y="47"/>
                    <a:pt x="48" y="3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5" name="Freeform 452">
              <a:extLst>
                <a:ext uri="{FF2B5EF4-FFF2-40B4-BE49-F238E27FC236}">
                  <a16:creationId xmlns:a16="http://schemas.microsoft.com/office/drawing/2014/main" xmlns="" id="{7E89D8FC-593D-4C1D-9402-8793979553F9}"/>
                </a:ext>
              </a:extLst>
            </p:cNvPr>
            <p:cNvSpPr>
              <a:spLocks/>
            </p:cNvSpPr>
            <p:nvPr/>
          </p:nvSpPr>
          <p:spPr bwMode="gray">
            <a:xfrm>
              <a:off x="20586700" y="-15563850"/>
              <a:ext cx="355600" cy="1908175"/>
            </a:xfrm>
            <a:custGeom>
              <a:avLst/>
              <a:gdLst/>
              <a:ahLst/>
              <a:cxnLst>
                <a:cxn ang="0">
                  <a:pos x="60" y="135"/>
                </a:cxn>
                <a:cxn ang="0">
                  <a:pos x="36" y="251"/>
                </a:cxn>
                <a:cxn ang="0">
                  <a:pos x="26" y="385"/>
                </a:cxn>
                <a:cxn ang="0">
                  <a:pos x="17" y="509"/>
                </a:cxn>
                <a:cxn ang="0">
                  <a:pos x="17" y="411"/>
                </a:cxn>
                <a:cxn ang="0">
                  <a:pos x="27" y="301"/>
                </a:cxn>
                <a:cxn ang="0">
                  <a:pos x="36" y="183"/>
                </a:cxn>
                <a:cxn ang="0">
                  <a:pos x="95" y="0"/>
                </a:cxn>
                <a:cxn ang="0">
                  <a:pos x="60" y="135"/>
                </a:cxn>
              </a:cxnLst>
              <a:rect l="0" t="0" r="r" b="b"/>
              <a:pathLst>
                <a:path w="95" h="509">
                  <a:moveTo>
                    <a:pt x="60" y="135"/>
                  </a:moveTo>
                  <a:cubicBezTo>
                    <a:pt x="52" y="173"/>
                    <a:pt x="44" y="211"/>
                    <a:pt x="36" y="251"/>
                  </a:cubicBezTo>
                  <a:cubicBezTo>
                    <a:pt x="28" y="296"/>
                    <a:pt x="30" y="339"/>
                    <a:pt x="26" y="385"/>
                  </a:cubicBezTo>
                  <a:cubicBezTo>
                    <a:pt x="22" y="420"/>
                    <a:pt x="29" y="479"/>
                    <a:pt x="17" y="509"/>
                  </a:cubicBezTo>
                  <a:cubicBezTo>
                    <a:pt x="0" y="486"/>
                    <a:pt x="13" y="438"/>
                    <a:pt x="17" y="411"/>
                  </a:cubicBezTo>
                  <a:cubicBezTo>
                    <a:pt x="23" y="375"/>
                    <a:pt x="22" y="337"/>
                    <a:pt x="27" y="301"/>
                  </a:cubicBezTo>
                  <a:cubicBezTo>
                    <a:pt x="33" y="263"/>
                    <a:pt x="36" y="224"/>
                    <a:pt x="36" y="183"/>
                  </a:cubicBezTo>
                  <a:cubicBezTo>
                    <a:pt x="36" y="118"/>
                    <a:pt x="59" y="51"/>
                    <a:pt x="95" y="0"/>
                  </a:cubicBezTo>
                  <a:cubicBezTo>
                    <a:pt x="91" y="46"/>
                    <a:pt x="69" y="89"/>
                    <a:pt x="60" y="13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6" name="Freeform 453">
              <a:extLst>
                <a:ext uri="{FF2B5EF4-FFF2-40B4-BE49-F238E27FC236}">
                  <a16:creationId xmlns:a16="http://schemas.microsoft.com/office/drawing/2014/main" xmlns="" id="{E034E28F-CD05-482A-A2FC-B02827FD259C}"/>
                </a:ext>
              </a:extLst>
            </p:cNvPr>
            <p:cNvSpPr>
              <a:spLocks/>
            </p:cNvSpPr>
            <p:nvPr/>
          </p:nvSpPr>
          <p:spPr bwMode="gray">
            <a:xfrm>
              <a:off x="20234275" y="-10220325"/>
              <a:ext cx="858838" cy="561975"/>
            </a:xfrm>
            <a:custGeom>
              <a:avLst/>
              <a:gdLst/>
              <a:ahLst/>
              <a:cxnLst>
                <a:cxn ang="0">
                  <a:pos x="0" y="0"/>
                </a:cxn>
                <a:cxn ang="0">
                  <a:pos x="75" y="95"/>
                </a:cxn>
                <a:cxn ang="0">
                  <a:pos x="151" y="80"/>
                </a:cxn>
                <a:cxn ang="0">
                  <a:pos x="167" y="15"/>
                </a:cxn>
                <a:cxn ang="0">
                  <a:pos x="170" y="108"/>
                </a:cxn>
                <a:cxn ang="0">
                  <a:pos x="30" y="137"/>
                </a:cxn>
                <a:cxn ang="0">
                  <a:pos x="0" y="0"/>
                </a:cxn>
              </a:cxnLst>
              <a:rect l="0" t="0" r="r" b="b"/>
              <a:pathLst>
                <a:path w="229" h="150">
                  <a:moveTo>
                    <a:pt x="0" y="0"/>
                  </a:moveTo>
                  <a:cubicBezTo>
                    <a:pt x="45" y="13"/>
                    <a:pt x="37" y="81"/>
                    <a:pt x="75" y="95"/>
                  </a:cubicBezTo>
                  <a:cubicBezTo>
                    <a:pt x="95" y="103"/>
                    <a:pt x="136" y="91"/>
                    <a:pt x="151" y="80"/>
                  </a:cubicBezTo>
                  <a:cubicBezTo>
                    <a:pt x="172" y="62"/>
                    <a:pt x="165" y="39"/>
                    <a:pt x="167" y="15"/>
                  </a:cubicBezTo>
                  <a:cubicBezTo>
                    <a:pt x="202" y="40"/>
                    <a:pt x="229" y="100"/>
                    <a:pt x="170" y="108"/>
                  </a:cubicBezTo>
                  <a:cubicBezTo>
                    <a:pt x="127" y="114"/>
                    <a:pt x="69" y="150"/>
                    <a:pt x="30" y="137"/>
                  </a:cubicBezTo>
                  <a:cubicBezTo>
                    <a:pt x="12" y="87"/>
                    <a:pt x="0" y="54"/>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7" name="Freeform 454">
              <a:extLst>
                <a:ext uri="{FF2B5EF4-FFF2-40B4-BE49-F238E27FC236}">
                  <a16:creationId xmlns:a16="http://schemas.microsoft.com/office/drawing/2014/main" xmlns="" id="{1B1FD09B-2A14-473A-9B5A-0B9E16ECD5F0}"/>
                </a:ext>
              </a:extLst>
            </p:cNvPr>
            <p:cNvSpPr>
              <a:spLocks/>
            </p:cNvSpPr>
            <p:nvPr/>
          </p:nvSpPr>
          <p:spPr bwMode="gray">
            <a:xfrm>
              <a:off x="19670713" y="-15660687"/>
              <a:ext cx="390525" cy="152400"/>
            </a:xfrm>
            <a:custGeom>
              <a:avLst/>
              <a:gdLst/>
              <a:ahLst/>
              <a:cxnLst>
                <a:cxn ang="0">
                  <a:pos x="6" y="6"/>
                </a:cxn>
                <a:cxn ang="0">
                  <a:pos x="104" y="38"/>
                </a:cxn>
                <a:cxn ang="0">
                  <a:pos x="0" y="0"/>
                </a:cxn>
              </a:cxnLst>
              <a:rect l="0" t="0" r="r" b="b"/>
              <a:pathLst>
                <a:path w="104" h="41">
                  <a:moveTo>
                    <a:pt x="6" y="6"/>
                  </a:moveTo>
                  <a:cubicBezTo>
                    <a:pt x="44" y="26"/>
                    <a:pt x="69" y="33"/>
                    <a:pt x="104" y="38"/>
                  </a:cubicBezTo>
                  <a:cubicBezTo>
                    <a:pt x="74" y="41"/>
                    <a:pt x="9" y="19"/>
                    <a:pt x="0"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8" name="Freeform 455">
              <a:extLst>
                <a:ext uri="{FF2B5EF4-FFF2-40B4-BE49-F238E27FC236}">
                  <a16:creationId xmlns:a16="http://schemas.microsoft.com/office/drawing/2014/main" xmlns="" id="{1B6B8B70-563D-4B3C-8304-5E7CF52CA03C}"/>
                </a:ext>
              </a:extLst>
            </p:cNvPr>
            <p:cNvSpPr>
              <a:spLocks/>
            </p:cNvSpPr>
            <p:nvPr/>
          </p:nvSpPr>
          <p:spPr bwMode="gray">
            <a:xfrm>
              <a:off x="16484600" y="-16025812"/>
              <a:ext cx="903288" cy="3446463"/>
            </a:xfrm>
            <a:custGeom>
              <a:avLst/>
              <a:gdLst/>
              <a:ahLst/>
              <a:cxnLst>
                <a:cxn ang="0">
                  <a:pos x="113" y="15"/>
                </a:cxn>
                <a:cxn ang="0">
                  <a:pos x="54" y="101"/>
                </a:cxn>
                <a:cxn ang="0">
                  <a:pos x="94" y="129"/>
                </a:cxn>
                <a:cxn ang="0">
                  <a:pos x="129" y="171"/>
                </a:cxn>
                <a:cxn ang="0">
                  <a:pos x="22" y="186"/>
                </a:cxn>
                <a:cxn ang="0">
                  <a:pos x="54" y="374"/>
                </a:cxn>
                <a:cxn ang="0">
                  <a:pos x="106" y="540"/>
                </a:cxn>
                <a:cxn ang="0">
                  <a:pos x="187" y="685"/>
                </a:cxn>
                <a:cxn ang="0">
                  <a:pos x="236" y="831"/>
                </a:cxn>
                <a:cxn ang="0">
                  <a:pos x="211" y="919"/>
                </a:cxn>
                <a:cxn ang="0">
                  <a:pos x="193" y="763"/>
                </a:cxn>
                <a:cxn ang="0">
                  <a:pos x="136" y="634"/>
                </a:cxn>
                <a:cxn ang="0">
                  <a:pos x="41" y="355"/>
                </a:cxn>
                <a:cxn ang="0">
                  <a:pos x="9" y="166"/>
                </a:cxn>
                <a:cxn ang="0">
                  <a:pos x="106" y="175"/>
                </a:cxn>
                <a:cxn ang="0">
                  <a:pos x="24" y="100"/>
                </a:cxn>
                <a:cxn ang="0">
                  <a:pos x="112" y="0"/>
                </a:cxn>
                <a:cxn ang="0">
                  <a:pos x="54" y="110"/>
                </a:cxn>
              </a:cxnLst>
              <a:rect l="0" t="0" r="r" b="b"/>
              <a:pathLst>
                <a:path w="241" h="919">
                  <a:moveTo>
                    <a:pt x="113" y="15"/>
                  </a:moveTo>
                  <a:cubicBezTo>
                    <a:pt x="116" y="41"/>
                    <a:pt x="76" y="89"/>
                    <a:pt x="54" y="101"/>
                  </a:cubicBezTo>
                  <a:cubicBezTo>
                    <a:pt x="60" y="116"/>
                    <a:pt x="81" y="117"/>
                    <a:pt x="94" y="129"/>
                  </a:cubicBezTo>
                  <a:cubicBezTo>
                    <a:pt x="108" y="141"/>
                    <a:pt x="113" y="162"/>
                    <a:pt x="129" y="171"/>
                  </a:cubicBezTo>
                  <a:cubicBezTo>
                    <a:pt x="96" y="186"/>
                    <a:pt x="58" y="182"/>
                    <a:pt x="22" y="186"/>
                  </a:cubicBezTo>
                  <a:cubicBezTo>
                    <a:pt x="18" y="259"/>
                    <a:pt x="37" y="306"/>
                    <a:pt x="54" y="374"/>
                  </a:cubicBezTo>
                  <a:cubicBezTo>
                    <a:pt x="68" y="431"/>
                    <a:pt x="81" y="488"/>
                    <a:pt x="106" y="540"/>
                  </a:cubicBezTo>
                  <a:cubicBezTo>
                    <a:pt x="130" y="590"/>
                    <a:pt x="166" y="632"/>
                    <a:pt x="187" y="685"/>
                  </a:cubicBezTo>
                  <a:cubicBezTo>
                    <a:pt x="205" y="732"/>
                    <a:pt x="228" y="780"/>
                    <a:pt x="236" y="831"/>
                  </a:cubicBezTo>
                  <a:cubicBezTo>
                    <a:pt x="241" y="862"/>
                    <a:pt x="237" y="899"/>
                    <a:pt x="211" y="919"/>
                  </a:cubicBezTo>
                  <a:cubicBezTo>
                    <a:pt x="207" y="860"/>
                    <a:pt x="214" y="817"/>
                    <a:pt x="193" y="763"/>
                  </a:cubicBezTo>
                  <a:cubicBezTo>
                    <a:pt x="177" y="721"/>
                    <a:pt x="155" y="678"/>
                    <a:pt x="136" y="634"/>
                  </a:cubicBezTo>
                  <a:cubicBezTo>
                    <a:pt x="98" y="543"/>
                    <a:pt x="56" y="451"/>
                    <a:pt x="41" y="355"/>
                  </a:cubicBezTo>
                  <a:cubicBezTo>
                    <a:pt x="31" y="297"/>
                    <a:pt x="0" y="226"/>
                    <a:pt x="9" y="166"/>
                  </a:cubicBezTo>
                  <a:cubicBezTo>
                    <a:pt x="42" y="164"/>
                    <a:pt x="75" y="180"/>
                    <a:pt x="106" y="175"/>
                  </a:cubicBezTo>
                  <a:cubicBezTo>
                    <a:pt x="99" y="141"/>
                    <a:pt x="25" y="130"/>
                    <a:pt x="24" y="100"/>
                  </a:cubicBezTo>
                  <a:cubicBezTo>
                    <a:pt x="24" y="77"/>
                    <a:pt x="91" y="6"/>
                    <a:pt x="112" y="0"/>
                  </a:cubicBezTo>
                  <a:cubicBezTo>
                    <a:pt x="98" y="36"/>
                    <a:pt x="69" y="74"/>
                    <a:pt x="54" y="11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9" name="Freeform 456">
              <a:extLst>
                <a:ext uri="{FF2B5EF4-FFF2-40B4-BE49-F238E27FC236}">
                  <a16:creationId xmlns:a16="http://schemas.microsoft.com/office/drawing/2014/main" xmlns="" id="{E7E23F07-152C-48E5-AAC2-F98A3855D485}"/>
                </a:ext>
              </a:extLst>
            </p:cNvPr>
            <p:cNvSpPr>
              <a:spLocks/>
            </p:cNvSpPr>
            <p:nvPr/>
          </p:nvSpPr>
          <p:spPr bwMode="gray">
            <a:xfrm>
              <a:off x="15103475" y="-15428912"/>
              <a:ext cx="1492250" cy="5500688"/>
            </a:xfrm>
            <a:custGeom>
              <a:avLst/>
              <a:gdLst/>
              <a:ahLst/>
              <a:cxnLst>
                <a:cxn ang="0">
                  <a:pos x="246" y="894"/>
                </a:cxn>
                <a:cxn ang="0">
                  <a:pos x="78" y="946"/>
                </a:cxn>
                <a:cxn ang="0">
                  <a:pos x="44" y="1005"/>
                </a:cxn>
                <a:cxn ang="0">
                  <a:pos x="124" y="1031"/>
                </a:cxn>
                <a:cxn ang="0">
                  <a:pos x="74" y="973"/>
                </a:cxn>
                <a:cxn ang="0">
                  <a:pos x="128" y="983"/>
                </a:cxn>
                <a:cxn ang="0">
                  <a:pos x="184" y="965"/>
                </a:cxn>
                <a:cxn ang="0">
                  <a:pos x="191" y="998"/>
                </a:cxn>
                <a:cxn ang="0">
                  <a:pos x="236" y="992"/>
                </a:cxn>
                <a:cxn ang="0">
                  <a:pos x="234" y="1083"/>
                </a:cxn>
                <a:cxn ang="0">
                  <a:pos x="262" y="1168"/>
                </a:cxn>
                <a:cxn ang="0">
                  <a:pos x="203" y="1242"/>
                </a:cxn>
                <a:cxn ang="0">
                  <a:pos x="268" y="1259"/>
                </a:cxn>
                <a:cxn ang="0">
                  <a:pos x="295" y="1316"/>
                </a:cxn>
                <a:cxn ang="0">
                  <a:pos x="291" y="1359"/>
                </a:cxn>
                <a:cxn ang="0">
                  <a:pos x="304" y="1439"/>
                </a:cxn>
                <a:cxn ang="0">
                  <a:pos x="386" y="1432"/>
                </a:cxn>
                <a:cxn ang="0">
                  <a:pos x="392" y="1361"/>
                </a:cxn>
                <a:cxn ang="0">
                  <a:pos x="302" y="1190"/>
                </a:cxn>
                <a:cxn ang="0">
                  <a:pos x="262" y="988"/>
                </a:cxn>
                <a:cxn ang="0">
                  <a:pos x="259" y="766"/>
                </a:cxn>
                <a:cxn ang="0">
                  <a:pos x="239" y="541"/>
                </a:cxn>
                <a:cxn ang="0">
                  <a:pos x="239" y="381"/>
                </a:cxn>
                <a:cxn ang="0">
                  <a:pos x="204" y="267"/>
                </a:cxn>
                <a:cxn ang="0">
                  <a:pos x="161" y="146"/>
                </a:cxn>
                <a:cxn ang="0">
                  <a:pos x="145" y="0"/>
                </a:cxn>
                <a:cxn ang="0">
                  <a:pos x="170" y="245"/>
                </a:cxn>
                <a:cxn ang="0">
                  <a:pos x="193" y="375"/>
                </a:cxn>
                <a:cxn ang="0">
                  <a:pos x="209" y="476"/>
                </a:cxn>
                <a:cxn ang="0">
                  <a:pos x="184" y="477"/>
                </a:cxn>
                <a:cxn ang="0">
                  <a:pos x="217" y="583"/>
                </a:cxn>
                <a:cxn ang="0">
                  <a:pos x="226" y="708"/>
                </a:cxn>
                <a:cxn ang="0">
                  <a:pos x="249" y="819"/>
                </a:cxn>
                <a:cxn ang="0">
                  <a:pos x="252" y="903"/>
                </a:cxn>
              </a:cxnLst>
              <a:rect l="0" t="0" r="r" b="b"/>
              <a:pathLst>
                <a:path w="398" h="1467">
                  <a:moveTo>
                    <a:pt x="246" y="894"/>
                  </a:moveTo>
                  <a:cubicBezTo>
                    <a:pt x="249" y="955"/>
                    <a:pt x="115" y="932"/>
                    <a:pt x="78" y="946"/>
                  </a:cubicBezTo>
                  <a:cubicBezTo>
                    <a:pt x="50" y="957"/>
                    <a:pt x="0" y="986"/>
                    <a:pt x="44" y="1005"/>
                  </a:cubicBezTo>
                  <a:cubicBezTo>
                    <a:pt x="71" y="1016"/>
                    <a:pt x="102" y="1008"/>
                    <a:pt x="124" y="1031"/>
                  </a:cubicBezTo>
                  <a:cubicBezTo>
                    <a:pt x="119" y="1009"/>
                    <a:pt x="55" y="994"/>
                    <a:pt x="74" y="973"/>
                  </a:cubicBezTo>
                  <a:cubicBezTo>
                    <a:pt x="89" y="955"/>
                    <a:pt x="115" y="980"/>
                    <a:pt x="128" y="983"/>
                  </a:cubicBezTo>
                  <a:cubicBezTo>
                    <a:pt x="152" y="987"/>
                    <a:pt x="163" y="976"/>
                    <a:pt x="184" y="965"/>
                  </a:cubicBezTo>
                  <a:cubicBezTo>
                    <a:pt x="191" y="973"/>
                    <a:pt x="192" y="986"/>
                    <a:pt x="191" y="998"/>
                  </a:cubicBezTo>
                  <a:cubicBezTo>
                    <a:pt x="205" y="995"/>
                    <a:pt x="219" y="989"/>
                    <a:pt x="236" y="992"/>
                  </a:cubicBezTo>
                  <a:cubicBezTo>
                    <a:pt x="238" y="1036"/>
                    <a:pt x="205" y="1048"/>
                    <a:pt x="234" y="1083"/>
                  </a:cubicBezTo>
                  <a:cubicBezTo>
                    <a:pt x="257" y="1110"/>
                    <a:pt x="271" y="1125"/>
                    <a:pt x="262" y="1168"/>
                  </a:cubicBezTo>
                  <a:cubicBezTo>
                    <a:pt x="254" y="1208"/>
                    <a:pt x="214" y="1200"/>
                    <a:pt x="203" y="1242"/>
                  </a:cubicBezTo>
                  <a:cubicBezTo>
                    <a:pt x="188" y="1298"/>
                    <a:pt x="235" y="1264"/>
                    <a:pt x="268" y="1259"/>
                  </a:cubicBezTo>
                  <a:cubicBezTo>
                    <a:pt x="271" y="1285"/>
                    <a:pt x="284" y="1295"/>
                    <a:pt x="295" y="1316"/>
                  </a:cubicBezTo>
                  <a:cubicBezTo>
                    <a:pt x="309" y="1343"/>
                    <a:pt x="302" y="1341"/>
                    <a:pt x="291" y="1359"/>
                  </a:cubicBezTo>
                  <a:cubicBezTo>
                    <a:pt x="278" y="1381"/>
                    <a:pt x="247" y="1439"/>
                    <a:pt x="304" y="1439"/>
                  </a:cubicBezTo>
                  <a:cubicBezTo>
                    <a:pt x="319" y="1467"/>
                    <a:pt x="369" y="1455"/>
                    <a:pt x="386" y="1432"/>
                  </a:cubicBezTo>
                  <a:cubicBezTo>
                    <a:pt x="398" y="1416"/>
                    <a:pt x="394" y="1386"/>
                    <a:pt x="392" y="1361"/>
                  </a:cubicBezTo>
                  <a:cubicBezTo>
                    <a:pt x="338" y="1323"/>
                    <a:pt x="318" y="1253"/>
                    <a:pt x="302" y="1190"/>
                  </a:cubicBezTo>
                  <a:cubicBezTo>
                    <a:pt x="285" y="1123"/>
                    <a:pt x="264" y="1060"/>
                    <a:pt x="262" y="988"/>
                  </a:cubicBezTo>
                  <a:cubicBezTo>
                    <a:pt x="261" y="914"/>
                    <a:pt x="266" y="842"/>
                    <a:pt x="259" y="766"/>
                  </a:cubicBezTo>
                  <a:cubicBezTo>
                    <a:pt x="252" y="690"/>
                    <a:pt x="239" y="619"/>
                    <a:pt x="239" y="541"/>
                  </a:cubicBezTo>
                  <a:cubicBezTo>
                    <a:pt x="239" y="491"/>
                    <a:pt x="249" y="430"/>
                    <a:pt x="239" y="381"/>
                  </a:cubicBezTo>
                  <a:cubicBezTo>
                    <a:pt x="232" y="345"/>
                    <a:pt x="215" y="303"/>
                    <a:pt x="204" y="267"/>
                  </a:cubicBezTo>
                  <a:cubicBezTo>
                    <a:pt x="191" y="227"/>
                    <a:pt x="171" y="188"/>
                    <a:pt x="161" y="146"/>
                  </a:cubicBezTo>
                  <a:cubicBezTo>
                    <a:pt x="151" y="101"/>
                    <a:pt x="158" y="42"/>
                    <a:pt x="145" y="0"/>
                  </a:cubicBezTo>
                  <a:cubicBezTo>
                    <a:pt x="136" y="85"/>
                    <a:pt x="159" y="162"/>
                    <a:pt x="170" y="245"/>
                  </a:cubicBezTo>
                  <a:cubicBezTo>
                    <a:pt x="176" y="290"/>
                    <a:pt x="181" y="331"/>
                    <a:pt x="193" y="375"/>
                  </a:cubicBezTo>
                  <a:cubicBezTo>
                    <a:pt x="200" y="404"/>
                    <a:pt x="215" y="446"/>
                    <a:pt x="209" y="476"/>
                  </a:cubicBezTo>
                  <a:cubicBezTo>
                    <a:pt x="202" y="474"/>
                    <a:pt x="192" y="478"/>
                    <a:pt x="184" y="477"/>
                  </a:cubicBezTo>
                  <a:cubicBezTo>
                    <a:pt x="178" y="514"/>
                    <a:pt x="208" y="549"/>
                    <a:pt x="217" y="583"/>
                  </a:cubicBezTo>
                  <a:cubicBezTo>
                    <a:pt x="229" y="624"/>
                    <a:pt x="224" y="664"/>
                    <a:pt x="226" y="708"/>
                  </a:cubicBezTo>
                  <a:cubicBezTo>
                    <a:pt x="228" y="743"/>
                    <a:pt x="257" y="784"/>
                    <a:pt x="249" y="819"/>
                  </a:cubicBezTo>
                  <a:cubicBezTo>
                    <a:pt x="241" y="858"/>
                    <a:pt x="217" y="866"/>
                    <a:pt x="252" y="90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0" name="Freeform 457">
              <a:extLst>
                <a:ext uri="{FF2B5EF4-FFF2-40B4-BE49-F238E27FC236}">
                  <a16:creationId xmlns:a16="http://schemas.microsoft.com/office/drawing/2014/main" xmlns="" id="{9EF3B8DF-CF39-48CA-A7BC-CF09CDBE79C0}"/>
                </a:ext>
              </a:extLst>
            </p:cNvPr>
            <p:cNvSpPr>
              <a:spLocks/>
            </p:cNvSpPr>
            <p:nvPr/>
          </p:nvSpPr>
          <p:spPr bwMode="gray">
            <a:xfrm>
              <a:off x="15936913" y="-14644687"/>
              <a:ext cx="603250" cy="3257550"/>
            </a:xfrm>
            <a:custGeom>
              <a:avLst/>
              <a:gdLst/>
              <a:ahLst/>
              <a:cxnLst>
                <a:cxn ang="0">
                  <a:pos x="109" y="97"/>
                </a:cxn>
                <a:cxn ang="0">
                  <a:pos x="99" y="300"/>
                </a:cxn>
                <a:cxn ang="0">
                  <a:pos x="147" y="502"/>
                </a:cxn>
                <a:cxn ang="0">
                  <a:pos x="137" y="717"/>
                </a:cxn>
                <a:cxn ang="0">
                  <a:pos x="79" y="869"/>
                </a:cxn>
                <a:cxn ang="0">
                  <a:pos x="109" y="635"/>
                </a:cxn>
                <a:cxn ang="0">
                  <a:pos x="89" y="394"/>
                </a:cxn>
                <a:cxn ang="0">
                  <a:pos x="102" y="20"/>
                </a:cxn>
                <a:cxn ang="0">
                  <a:pos x="92" y="176"/>
                </a:cxn>
              </a:cxnLst>
              <a:rect l="0" t="0" r="r" b="b"/>
              <a:pathLst>
                <a:path w="161" h="869">
                  <a:moveTo>
                    <a:pt x="109" y="97"/>
                  </a:moveTo>
                  <a:cubicBezTo>
                    <a:pt x="112" y="164"/>
                    <a:pt x="92" y="231"/>
                    <a:pt x="99" y="300"/>
                  </a:cubicBezTo>
                  <a:cubicBezTo>
                    <a:pt x="105" y="367"/>
                    <a:pt x="139" y="433"/>
                    <a:pt x="147" y="502"/>
                  </a:cubicBezTo>
                  <a:cubicBezTo>
                    <a:pt x="155" y="573"/>
                    <a:pt x="161" y="650"/>
                    <a:pt x="137" y="717"/>
                  </a:cubicBezTo>
                  <a:cubicBezTo>
                    <a:pt x="119" y="768"/>
                    <a:pt x="100" y="822"/>
                    <a:pt x="79" y="869"/>
                  </a:cubicBezTo>
                  <a:cubicBezTo>
                    <a:pt x="80" y="790"/>
                    <a:pt x="108" y="715"/>
                    <a:pt x="109" y="635"/>
                  </a:cubicBezTo>
                  <a:cubicBezTo>
                    <a:pt x="109" y="552"/>
                    <a:pt x="108" y="472"/>
                    <a:pt x="89" y="394"/>
                  </a:cubicBezTo>
                  <a:cubicBezTo>
                    <a:pt x="77" y="344"/>
                    <a:pt x="0" y="0"/>
                    <a:pt x="102" y="20"/>
                  </a:cubicBezTo>
                  <a:cubicBezTo>
                    <a:pt x="115" y="68"/>
                    <a:pt x="92" y="125"/>
                    <a:pt x="92" y="17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1" name="Freeform 458">
              <a:extLst>
                <a:ext uri="{FF2B5EF4-FFF2-40B4-BE49-F238E27FC236}">
                  <a16:creationId xmlns:a16="http://schemas.microsoft.com/office/drawing/2014/main" xmlns="" id="{AE52D5D7-6196-4A03-9200-96E3BC06B2A4}"/>
                </a:ext>
              </a:extLst>
            </p:cNvPr>
            <p:cNvSpPr>
              <a:spLocks/>
            </p:cNvSpPr>
            <p:nvPr/>
          </p:nvSpPr>
          <p:spPr bwMode="gray">
            <a:xfrm>
              <a:off x="15227300" y="-12309475"/>
              <a:ext cx="701675" cy="217488"/>
            </a:xfrm>
            <a:custGeom>
              <a:avLst/>
              <a:gdLst/>
              <a:ahLst/>
              <a:cxnLst>
                <a:cxn ang="0">
                  <a:pos x="174" y="58"/>
                </a:cxn>
                <a:cxn ang="0">
                  <a:pos x="105" y="26"/>
                </a:cxn>
                <a:cxn ang="0">
                  <a:pos x="8" y="35"/>
                </a:cxn>
                <a:cxn ang="0">
                  <a:pos x="108" y="6"/>
                </a:cxn>
                <a:cxn ang="0">
                  <a:pos x="187" y="55"/>
                </a:cxn>
              </a:cxnLst>
              <a:rect l="0" t="0" r="r" b="b"/>
              <a:pathLst>
                <a:path w="187" h="58">
                  <a:moveTo>
                    <a:pt x="174" y="58"/>
                  </a:moveTo>
                  <a:cubicBezTo>
                    <a:pt x="176" y="32"/>
                    <a:pt x="125" y="23"/>
                    <a:pt x="105" y="26"/>
                  </a:cubicBezTo>
                  <a:cubicBezTo>
                    <a:pt x="70" y="30"/>
                    <a:pt x="46" y="44"/>
                    <a:pt x="8" y="35"/>
                  </a:cubicBezTo>
                  <a:cubicBezTo>
                    <a:pt x="0" y="0"/>
                    <a:pt x="85" y="2"/>
                    <a:pt x="108" y="6"/>
                  </a:cubicBezTo>
                  <a:cubicBezTo>
                    <a:pt x="143" y="13"/>
                    <a:pt x="162" y="33"/>
                    <a:pt x="187" y="5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2" name="Freeform 459">
              <a:extLst>
                <a:ext uri="{FF2B5EF4-FFF2-40B4-BE49-F238E27FC236}">
                  <a16:creationId xmlns:a16="http://schemas.microsoft.com/office/drawing/2014/main" xmlns="" id="{398ECEDA-E8EB-4579-848B-7B1FB208A2D3}"/>
                </a:ext>
              </a:extLst>
            </p:cNvPr>
            <p:cNvSpPr>
              <a:spLocks/>
            </p:cNvSpPr>
            <p:nvPr/>
          </p:nvSpPr>
          <p:spPr bwMode="gray">
            <a:xfrm>
              <a:off x="15347950" y="-10463212"/>
              <a:ext cx="600075" cy="528638"/>
            </a:xfrm>
            <a:custGeom>
              <a:avLst/>
              <a:gdLst/>
              <a:ahLst/>
              <a:cxnLst>
                <a:cxn ang="0">
                  <a:pos x="80" y="23"/>
                </a:cxn>
                <a:cxn ang="0">
                  <a:pos x="33" y="128"/>
                </a:cxn>
                <a:cxn ang="0">
                  <a:pos x="160" y="56"/>
                </a:cxn>
                <a:cxn ang="0">
                  <a:pos x="90" y="68"/>
                </a:cxn>
                <a:cxn ang="0">
                  <a:pos x="109" y="0"/>
                </a:cxn>
              </a:cxnLst>
              <a:rect l="0" t="0" r="r" b="b"/>
              <a:pathLst>
                <a:path w="160" h="141">
                  <a:moveTo>
                    <a:pt x="80" y="23"/>
                  </a:moveTo>
                  <a:cubicBezTo>
                    <a:pt x="99" y="58"/>
                    <a:pt x="0" y="109"/>
                    <a:pt x="33" y="128"/>
                  </a:cubicBezTo>
                  <a:cubicBezTo>
                    <a:pt x="56" y="141"/>
                    <a:pt x="134" y="64"/>
                    <a:pt x="160" y="56"/>
                  </a:cubicBezTo>
                  <a:cubicBezTo>
                    <a:pt x="132" y="49"/>
                    <a:pt x="112" y="87"/>
                    <a:pt x="90" y="68"/>
                  </a:cubicBezTo>
                  <a:cubicBezTo>
                    <a:pt x="66" y="46"/>
                    <a:pt x="92" y="13"/>
                    <a:pt x="10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3" name="Freeform 460">
              <a:extLst>
                <a:ext uri="{FF2B5EF4-FFF2-40B4-BE49-F238E27FC236}">
                  <a16:creationId xmlns:a16="http://schemas.microsoft.com/office/drawing/2014/main" xmlns="" id="{5093ADD9-8717-492B-9107-E11A69AC2FC6}"/>
                </a:ext>
              </a:extLst>
            </p:cNvPr>
            <p:cNvSpPr>
              <a:spLocks/>
            </p:cNvSpPr>
            <p:nvPr/>
          </p:nvSpPr>
          <p:spPr bwMode="gray">
            <a:xfrm>
              <a:off x="16821150" y="-13168312"/>
              <a:ext cx="544513" cy="776288"/>
            </a:xfrm>
            <a:custGeom>
              <a:avLst/>
              <a:gdLst/>
              <a:ahLst/>
              <a:cxnLst>
                <a:cxn ang="0">
                  <a:pos x="62" y="0"/>
                </a:cxn>
                <a:cxn ang="0">
                  <a:pos x="0" y="199"/>
                </a:cxn>
                <a:cxn ang="0">
                  <a:pos x="62" y="7"/>
                </a:cxn>
              </a:cxnLst>
              <a:rect l="0" t="0" r="r" b="b"/>
              <a:pathLst>
                <a:path w="145" h="207">
                  <a:moveTo>
                    <a:pt x="62" y="0"/>
                  </a:moveTo>
                  <a:cubicBezTo>
                    <a:pt x="99" y="40"/>
                    <a:pt x="26" y="160"/>
                    <a:pt x="0" y="199"/>
                  </a:cubicBezTo>
                  <a:cubicBezTo>
                    <a:pt x="75" y="207"/>
                    <a:pt x="145" y="29"/>
                    <a:pt x="62" y="7"/>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4" name="Freeform 461">
              <a:extLst>
                <a:ext uri="{FF2B5EF4-FFF2-40B4-BE49-F238E27FC236}">
                  <a16:creationId xmlns:a16="http://schemas.microsoft.com/office/drawing/2014/main" xmlns="" id="{25DC2D5C-5BA4-4E46-9730-4D8F6897AEEC}"/>
                </a:ext>
              </a:extLst>
            </p:cNvPr>
            <p:cNvSpPr>
              <a:spLocks/>
            </p:cNvSpPr>
            <p:nvPr/>
          </p:nvSpPr>
          <p:spPr bwMode="gray">
            <a:xfrm>
              <a:off x="17124363" y="-15968662"/>
              <a:ext cx="222250" cy="892175"/>
            </a:xfrm>
            <a:custGeom>
              <a:avLst/>
              <a:gdLst/>
              <a:ahLst/>
              <a:cxnLst>
                <a:cxn ang="0">
                  <a:pos x="59" y="39"/>
                </a:cxn>
                <a:cxn ang="0">
                  <a:pos x="45" y="238"/>
                </a:cxn>
                <a:cxn ang="0">
                  <a:pos x="56" y="0"/>
                </a:cxn>
              </a:cxnLst>
              <a:rect l="0" t="0" r="r" b="b"/>
              <a:pathLst>
                <a:path w="59" h="238">
                  <a:moveTo>
                    <a:pt x="59" y="39"/>
                  </a:moveTo>
                  <a:cubicBezTo>
                    <a:pt x="26" y="97"/>
                    <a:pt x="49" y="175"/>
                    <a:pt x="45" y="238"/>
                  </a:cubicBezTo>
                  <a:cubicBezTo>
                    <a:pt x="0" y="222"/>
                    <a:pt x="51" y="36"/>
                    <a:pt x="56"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5" name="Freeform 462">
              <a:extLst>
                <a:ext uri="{FF2B5EF4-FFF2-40B4-BE49-F238E27FC236}">
                  <a16:creationId xmlns:a16="http://schemas.microsoft.com/office/drawing/2014/main" xmlns="" id="{4841FCA2-ED12-4486-B303-651FD4B68DF0}"/>
                </a:ext>
              </a:extLst>
            </p:cNvPr>
            <p:cNvSpPr>
              <a:spLocks/>
            </p:cNvSpPr>
            <p:nvPr/>
          </p:nvSpPr>
          <p:spPr bwMode="gray">
            <a:xfrm>
              <a:off x="18032413" y="-11866562"/>
              <a:ext cx="866775" cy="1373188"/>
            </a:xfrm>
            <a:custGeom>
              <a:avLst/>
              <a:gdLst/>
              <a:ahLst/>
              <a:cxnLst>
                <a:cxn ang="0">
                  <a:pos x="39" y="283"/>
                </a:cxn>
                <a:cxn ang="0">
                  <a:pos x="84" y="296"/>
                </a:cxn>
                <a:cxn ang="0">
                  <a:pos x="208" y="215"/>
                </a:cxn>
                <a:cxn ang="0">
                  <a:pos x="212" y="0"/>
                </a:cxn>
                <a:cxn ang="0">
                  <a:pos x="228" y="156"/>
                </a:cxn>
                <a:cxn ang="0">
                  <a:pos x="228" y="244"/>
                </a:cxn>
                <a:cxn ang="0">
                  <a:pos x="186" y="300"/>
                </a:cxn>
                <a:cxn ang="0">
                  <a:pos x="74" y="333"/>
                </a:cxn>
                <a:cxn ang="0">
                  <a:pos x="0" y="245"/>
                </a:cxn>
                <a:cxn ang="0">
                  <a:pos x="42" y="289"/>
                </a:cxn>
              </a:cxnLst>
              <a:rect l="0" t="0" r="r" b="b"/>
              <a:pathLst>
                <a:path w="231" h="366">
                  <a:moveTo>
                    <a:pt x="39" y="283"/>
                  </a:moveTo>
                  <a:cubicBezTo>
                    <a:pt x="54" y="286"/>
                    <a:pt x="69" y="293"/>
                    <a:pt x="84" y="296"/>
                  </a:cubicBezTo>
                  <a:cubicBezTo>
                    <a:pt x="128" y="362"/>
                    <a:pt x="201" y="258"/>
                    <a:pt x="208" y="215"/>
                  </a:cubicBezTo>
                  <a:cubicBezTo>
                    <a:pt x="220" y="144"/>
                    <a:pt x="222" y="70"/>
                    <a:pt x="212" y="0"/>
                  </a:cubicBezTo>
                  <a:cubicBezTo>
                    <a:pt x="212" y="56"/>
                    <a:pt x="228" y="99"/>
                    <a:pt x="228" y="156"/>
                  </a:cubicBezTo>
                  <a:cubicBezTo>
                    <a:pt x="228" y="184"/>
                    <a:pt x="231" y="215"/>
                    <a:pt x="228" y="244"/>
                  </a:cubicBezTo>
                  <a:cubicBezTo>
                    <a:pt x="225" y="279"/>
                    <a:pt x="213" y="284"/>
                    <a:pt x="186" y="300"/>
                  </a:cubicBezTo>
                  <a:cubicBezTo>
                    <a:pt x="143" y="326"/>
                    <a:pt x="122" y="366"/>
                    <a:pt x="74" y="333"/>
                  </a:cubicBezTo>
                  <a:cubicBezTo>
                    <a:pt x="52" y="317"/>
                    <a:pt x="1" y="270"/>
                    <a:pt x="0" y="245"/>
                  </a:cubicBezTo>
                  <a:cubicBezTo>
                    <a:pt x="11" y="262"/>
                    <a:pt x="34" y="272"/>
                    <a:pt x="42" y="28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6" name="Freeform 463">
              <a:extLst>
                <a:ext uri="{FF2B5EF4-FFF2-40B4-BE49-F238E27FC236}">
                  <a16:creationId xmlns:a16="http://schemas.microsoft.com/office/drawing/2014/main" xmlns="" id="{E0F21DE4-6624-4DFB-967D-8F6C176097C4}"/>
                </a:ext>
              </a:extLst>
            </p:cNvPr>
            <p:cNvSpPr>
              <a:spLocks/>
            </p:cNvSpPr>
            <p:nvPr/>
          </p:nvSpPr>
          <p:spPr bwMode="gray">
            <a:xfrm>
              <a:off x="18021300" y="-15319375"/>
              <a:ext cx="173038" cy="693738"/>
            </a:xfrm>
            <a:custGeom>
              <a:avLst/>
              <a:gdLst/>
              <a:ahLst/>
              <a:cxnLst>
                <a:cxn ang="0">
                  <a:pos x="35" y="10"/>
                </a:cxn>
                <a:cxn ang="0">
                  <a:pos x="3" y="185"/>
                </a:cxn>
                <a:cxn ang="0">
                  <a:pos x="22" y="95"/>
                </a:cxn>
                <a:cxn ang="0">
                  <a:pos x="32" y="0"/>
                </a:cxn>
              </a:cxnLst>
              <a:rect l="0" t="0" r="r" b="b"/>
              <a:pathLst>
                <a:path w="46" h="185">
                  <a:moveTo>
                    <a:pt x="35" y="10"/>
                  </a:moveTo>
                  <a:cubicBezTo>
                    <a:pt x="46" y="74"/>
                    <a:pt x="39" y="134"/>
                    <a:pt x="3" y="185"/>
                  </a:cubicBezTo>
                  <a:cubicBezTo>
                    <a:pt x="0" y="153"/>
                    <a:pt x="21" y="128"/>
                    <a:pt x="22" y="95"/>
                  </a:cubicBezTo>
                  <a:cubicBezTo>
                    <a:pt x="24" y="72"/>
                    <a:pt x="13" y="7"/>
                    <a:pt x="3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7" name="Freeform 464">
              <a:extLst>
                <a:ext uri="{FF2B5EF4-FFF2-40B4-BE49-F238E27FC236}">
                  <a16:creationId xmlns:a16="http://schemas.microsoft.com/office/drawing/2014/main" xmlns="" id="{1927FEDE-7FF7-4D59-871A-5236E48D728B}"/>
                </a:ext>
              </a:extLst>
            </p:cNvPr>
            <p:cNvSpPr>
              <a:spLocks/>
            </p:cNvSpPr>
            <p:nvPr/>
          </p:nvSpPr>
          <p:spPr bwMode="gray">
            <a:xfrm>
              <a:off x="17916525" y="-15784512"/>
              <a:ext cx="176213" cy="355600"/>
            </a:xfrm>
            <a:custGeom>
              <a:avLst/>
              <a:gdLst/>
              <a:ahLst/>
              <a:cxnLst>
                <a:cxn ang="0">
                  <a:pos x="41" y="0"/>
                </a:cxn>
                <a:cxn ang="0">
                  <a:pos x="42" y="50"/>
                </a:cxn>
                <a:cxn ang="0">
                  <a:pos x="30" y="95"/>
                </a:cxn>
                <a:cxn ang="0">
                  <a:pos x="2" y="85"/>
                </a:cxn>
                <a:cxn ang="0">
                  <a:pos x="37" y="0"/>
                </a:cxn>
              </a:cxnLst>
              <a:rect l="0" t="0" r="r" b="b"/>
              <a:pathLst>
                <a:path w="47" h="95">
                  <a:moveTo>
                    <a:pt x="41" y="0"/>
                  </a:moveTo>
                  <a:cubicBezTo>
                    <a:pt x="42" y="16"/>
                    <a:pt x="47" y="34"/>
                    <a:pt x="42" y="50"/>
                  </a:cubicBezTo>
                  <a:cubicBezTo>
                    <a:pt x="35" y="67"/>
                    <a:pt x="8" y="78"/>
                    <a:pt x="30" y="95"/>
                  </a:cubicBezTo>
                  <a:cubicBezTo>
                    <a:pt x="20" y="93"/>
                    <a:pt x="11" y="89"/>
                    <a:pt x="2" y="85"/>
                  </a:cubicBezTo>
                  <a:cubicBezTo>
                    <a:pt x="0" y="56"/>
                    <a:pt x="43" y="38"/>
                    <a:pt x="37"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8" name="Freeform 465">
              <a:extLst>
                <a:ext uri="{FF2B5EF4-FFF2-40B4-BE49-F238E27FC236}">
                  <a16:creationId xmlns:a16="http://schemas.microsoft.com/office/drawing/2014/main" xmlns="" id="{E6E3980A-36A0-4289-A7DC-3AC8254E197D}"/>
                </a:ext>
              </a:extLst>
            </p:cNvPr>
            <p:cNvSpPr>
              <a:spLocks/>
            </p:cNvSpPr>
            <p:nvPr/>
          </p:nvSpPr>
          <p:spPr bwMode="gray">
            <a:xfrm>
              <a:off x="18227675" y="-15784512"/>
              <a:ext cx="296863" cy="393700"/>
            </a:xfrm>
            <a:custGeom>
              <a:avLst/>
              <a:gdLst/>
              <a:ahLst/>
              <a:cxnLst>
                <a:cxn ang="0">
                  <a:pos x="59" y="10"/>
                </a:cxn>
                <a:cxn ang="0">
                  <a:pos x="52" y="59"/>
                </a:cxn>
                <a:cxn ang="0">
                  <a:pos x="0" y="89"/>
                </a:cxn>
                <a:cxn ang="0">
                  <a:pos x="58" y="65"/>
                </a:cxn>
                <a:cxn ang="0">
                  <a:pos x="59" y="0"/>
                </a:cxn>
              </a:cxnLst>
              <a:rect l="0" t="0" r="r" b="b"/>
              <a:pathLst>
                <a:path w="79" h="105">
                  <a:moveTo>
                    <a:pt x="59" y="10"/>
                  </a:moveTo>
                  <a:cubicBezTo>
                    <a:pt x="35" y="18"/>
                    <a:pt x="58" y="43"/>
                    <a:pt x="52" y="59"/>
                  </a:cubicBezTo>
                  <a:cubicBezTo>
                    <a:pt x="45" y="78"/>
                    <a:pt x="20" y="86"/>
                    <a:pt x="0" y="89"/>
                  </a:cubicBezTo>
                  <a:cubicBezTo>
                    <a:pt x="16" y="105"/>
                    <a:pt x="47" y="79"/>
                    <a:pt x="58" y="65"/>
                  </a:cubicBezTo>
                  <a:cubicBezTo>
                    <a:pt x="79" y="39"/>
                    <a:pt x="66" y="28"/>
                    <a:pt x="59"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9" name="Freeform 466">
              <a:extLst>
                <a:ext uri="{FF2B5EF4-FFF2-40B4-BE49-F238E27FC236}">
                  <a16:creationId xmlns:a16="http://schemas.microsoft.com/office/drawing/2014/main" xmlns="" id="{DC0AFA66-BE20-40CC-9C97-C38E96C8FB6A}"/>
                </a:ext>
              </a:extLst>
            </p:cNvPr>
            <p:cNvSpPr>
              <a:spLocks/>
            </p:cNvSpPr>
            <p:nvPr/>
          </p:nvSpPr>
          <p:spPr bwMode="gray">
            <a:xfrm>
              <a:off x="17440275" y="-16419512"/>
              <a:ext cx="255588" cy="904875"/>
            </a:xfrm>
            <a:custGeom>
              <a:avLst/>
              <a:gdLst/>
              <a:ahLst/>
              <a:cxnLst>
                <a:cxn ang="0">
                  <a:pos x="33" y="6"/>
                </a:cxn>
                <a:cxn ang="0">
                  <a:pos x="25" y="74"/>
                </a:cxn>
                <a:cxn ang="0">
                  <a:pos x="27" y="133"/>
                </a:cxn>
                <a:cxn ang="0">
                  <a:pos x="50" y="182"/>
                </a:cxn>
                <a:cxn ang="0">
                  <a:pos x="68" y="241"/>
                </a:cxn>
                <a:cxn ang="0">
                  <a:pos x="14" y="120"/>
                </a:cxn>
                <a:cxn ang="0">
                  <a:pos x="11" y="53"/>
                </a:cxn>
                <a:cxn ang="0">
                  <a:pos x="42" y="0"/>
                </a:cxn>
              </a:cxnLst>
              <a:rect l="0" t="0" r="r" b="b"/>
              <a:pathLst>
                <a:path w="68" h="241">
                  <a:moveTo>
                    <a:pt x="33" y="6"/>
                  </a:moveTo>
                  <a:cubicBezTo>
                    <a:pt x="32" y="36"/>
                    <a:pt x="32" y="50"/>
                    <a:pt x="25" y="74"/>
                  </a:cubicBezTo>
                  <a:cubicBezTo>
                    <a:pt x="20" y="94"/>
                    <a:pt x="17" y="112"/>
                    <a:pt x="27" y="133"/>
                  </a:cubicBezTo>
                  <a:cubicBezTo>
                    <a:pt x="36" y="151"/>
                    <a:pt x="45" y="158"/>
                    <a:pt x="50" y="182"/>
                  </a:cubicBezTo>
                  <a:cubicBezTo>
                    <a:pt x="54" y="201"/>
                    <a:pt x="57" y="226"/>
                    <a:pt x="68" y="241"/>
                  </a:cubicBezTo>
                  <a:cubicBezTo>
                    <a:pt x="43" y="205"/>
                    <a:pt x="33" y="160"/>
                    <a:pt x="14" y="120"/>
                  </a:cubicBezTo>
                  <a:cubicBezTo>
                    <a:pt x="0" y="90"/>
                    <a:pt x="1" y="83"/>
                    <a:pt x="11" y="53"/>
                  </a:cubicBezTo>
                  <a:cubicBezTo>
                    <a:pt x="17" y="35"/>
                    <a:pt x="20" y="2"/>
                    <a:pt x="42"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0" name="Freeform 467">
              <a:extLst>
                <a:ext uri="{FF2B5EF4-FFF2-40B4-BE49-F238E27FC236}">
                  <a16:creationId xmlns:a16="http://schemas.microsoft.com/office/drawing/2014/main" xmlns="" id="{0E92B166-E710-4D4E-B5B0-40D05C8790A6}"/>
                </a:ext>
              </a:extLst>
            </p:cNvPr>
            <p:cNvSpPr>
              <a:spLocks/>
            </p:cNvSpPr>
            <p:nvPr/>
          </p:nvSpPr>
          <p:spPr bwMode="gray">
            <a:xfrm>
              <a:off x="18789650" y="-16706850"/>
              <a:ext cx="390525" cy="509588"/>
            </a:xfrm>
            <a:custGeom>
              <a:avLst/>
              <a:gdLst/>
              <a:ahLst/>
              <a:cxnLst>
                <a:cxn ang="0">
                  <a:pos x="7" y="83"/>
                </a:cxn>
                <a:cxn ang="0">
                  <a:pos x="56" y="31"/>
                </a:cxn>
                <a:cxn ang="0">
                  <a:pos x="98" y="136"/>
                </a:cxn>
                <a:cxn ang="0">
                  <a:pos x="42" y="0"/>
                </a:cxn>
                <a:cxn ang="0">
                  <a:pos x="0" y="80"/>
                </a:cxn>
              </a:cxnLst>
              <a:rect l="0" t="0" r="r" b="b"/>
              <a:pathLst>
                <a:path w="104" h="136">
                  <a:moveTo>
                    <a:pt x="7" y="83"/>
                  </a:moveTo>
                  <a:cubicBezTo>
                    <a:pt x="40" y="86"/>
                    <a:pt x="38" y="46"/>
                    <a:pt x="56" y="31"/>
                  </a:cubicBezTo>
                  <a:cubicBezTo>
                    <a:pt x="77" y="53"/>
                    <a:pt x="104" y="105"/>
                    <a:pt x="98" y="136"/>
                  </a:cubicBezTo>
                  <a:cubicBezTo>
                    <a:pt x="98" y="87"/>
                    <a:pt x="97" y="20"/>
                    <a:pt x="42" y="0"/>
                  </a:cubicBezTo>
                  <a:cubicBezTo>
                    <a:pt x="28" y="23"/>
                    <a:pt x="29" y="70"/>
                    <a:pt x="0" y="8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1" name="Freeform 468">
              <a:extLst>
                <a:ext uri="{FF2B5EF4-FFF2-40B4-BE49-F238E27FC236}">
                  <a16:creationId xmlns:a16="http://schemas.microsoft.com/office/drawing/2014/main" xmlns="" id="{087F32CF-889A-44ED-917D-698021F62FA2}"/>
                </a:ext>
              </a:extLst>
            </p:cNvPr>
            <p:cNvSpPr>
              <a:spLocks/>
            </p:cNvSpPr>
            <p:nvPr/>
          </p:nvSpPr>
          <p:spPr bwMode="gray">
            <a:xfrm>
              <a:off x="20358100" y="-9664700"/>
              <a:ext cx="465138" cy="917575"/>
            </a:xfrm>
            <a:custGeom>
              <a:avLst/>
              <a:gdLst/>
              <a:ahLst/>
              <a:cxnLst>
                <a:cxn ang="0">
                  <a:pos x="0" y="19"/>
                </a:cxn>
                <a:cxn ang="0">
                  <a:pos x="39" y="71"/>
                </a:cxn>
                <a:cxn ang="0">
                  <a:pos x="77" y="121"/>
                </a:cxn>
                <a:cxn ang="0">
                  <a:pos x="0" y="221"/>
                </a:cxn>
                <a:cxn ang="0">
                  <a:pos x="0" y="234"/>
                </a:cxn>
                <a:cxn ang="0">
                  <a:pos x="120" y="111"/>
                </a:cxn>
                <a:cxn ang="0">
                  <a:pos x="16" y="9"/>
                </a:cxn>
              </a:cxnLst>
              <a:rect l="0" t="0" r="r" b="b"/>
              <a:pathLst>
                <a:path w="124" h="245">
                  <a:moveTo>
                    <a:pt x="0" y="19"/>
                  </a:moveTo>
                  <a:cubicBezTo>
                    <a:pt x="19" y="33"/>
                    <a:pt x="28" y="52"/>
                    <a:pt x="39" y="71"/>
                  </a:cubicBezTo>
                  <a:cubicBezTo>
                    <a:pt x="48" y="88"/>
                    <a:pt x="67" y="103"/>
                    <a:pt x="77" y="121"/>
                  </a:cubicBezTo>
                  <a:cubicBezTo>
                    <a:pt x="102" y="165"/>
                    <a:pt x="43" y="222"/>
                    <a:pt x="0" y="221"/>
                  </a:cubicBezTo>
                  <a:cubicBezTo>
                    <a:pt x="0" y="226"/>
                    <a:pt x="0" y="229"/>
                    <a:pt x="0" y="234"/>
                  </a:cubicBezTo>
                  <a:cubicBezTo>
                    <a:pt x="73" y="245"/>
                    <a:pt x="124" y="177"/>
                    <a:pt x="120" y="111"/>
                  </a:cubicBezTo>
                  <a:cubicBezTo>
                    <a:pt x="77" y="83"/>
                    <a:pt x="85" y="0"/>
                    <a:pt x="16" y="9"/>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2" name="Freeform 469">
              <a:extLst>
                <a:ext uri="{FF2B5EF4-FFF2-40B4-BE49-F238E27FC236}">
                  <a16:creationId xmlns:a16="http://schemas.microsoft.com/office/drawing/2014/main" xmlns="" id="{C3525856-2C2B-4B33-A00E-81EB1C1BCB70}"/>
                </a:ext>
              </a:extLst>
            </p:cNvPr>
            <p:cNvSpPr>
              <a:spLocks/>
            </p:cNvSpPr>
            <p:nvPr/>
          </p:nvSpPr>
          <p:spPr bwMode="gray">
            <a:xfrm>
              <a:off x="17506950" y="-19470687"/>
              <a:ext cx="608013" cy="358775"/>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3" name="Freeform 470">
              <a:extLst>
                <a:ext uri="{FF2B5EF4-FFF2-40B4-BE49-F238E27FC236}">
                  <a16:creationId xmlns:a16="http://schemas.microsoft.com/office/drawing/2014/main" xmlns="" id="{7BA26D86-B63D-4988-9BE9-0391D974D018}"/>
                </a:ext>
              </a:extLst>
            </p:cNvPr>
            <p:cNvSpPr>
              <a:spLocks/>
            </p:cNvSpPr>
            <p:nvPr/>
          </p:nvSpPr>
          <p:spPr bwMode="gray">
            <a:xfrm>
              <a:off x="17506950" y="-19470687"/>
              <a:ext cx="608013" cy="358775"/>
            </a:xfrm>
            <a:custGeom>
              <a:avLst/>
              <a:gdLst/>
              <a:ahLst/>
              <a:cxnLst>
                <a:cxn ang="0">
                  <a:pos x="97" y="83"/>
                </a:cxn>
                <a:cxn ang="0">
                  <a:pos x="13" y="71"/>
                </a:cxn>
                <a:cxn ang="0">
                  <a:pos x="162" y="53"/>
                </a:cxn>
                <a:cxn ang="0">
                  <a:pos x="0" y="92"/>
                </a:cxn>
                <a:cxn ang="0">
                  <a:pos x="81" y="73"/>
                </a:cxn>
              </a:cxnLst>
              <a:rect l="0" t="0" r="r" b="b"/>
              <a:pathLst>
                <a:path w="162" h="96">
                  <a:moveTo>
                    <a:pt x="97" y="83"/>
                  </a:moveTo>
                  <a:cubicBezTo>
                    <a:pt x="70" y="78"/>
                    <a:pt x="39" y="75"/>
                    <a:pt x="13" y="71"/>
                  </a:cubicBezTo>
                  <a:cubicBezTo>
                    <a:pt x="62" y="52"/>
                    <a:pt x="108" y="56"/>
                    <a:pt x="162" y="53"/>
                  </a:cubicBezTo>
                  <a:cubicBezTo>
                    <a:pt x="130" y="0"/>
                    <a:pt x="15" y="40"/>
                    <a:pt x="0" y="92"/>
                  </a:cubicBezTo>
                  <a:cubicBezTo>
                    <a:pt x="28" y="96"/>
                    <a:pt x="54" y="66"/>
                    <a:pt x="81" y="73"/>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4" name="Freeform 471">
              <a:extLst>
                <a:ext uri="{FF2B5EF4-FFF2-40B4-BE49-F238E27FC236}">
                  <a16:creationId xmlns:a16="http://schemas.microsoft.com/office/drawing/2014/main" xmlns="" id="{53263169-3DC7-471E-A853-275CF3D62643}"/>
                </a:ext>
              </a:extLst>
            </p:cNvPr>
            <p:cNvSpPr>
              <a:spLocks/>
            </p:cNvSpPr>
            <p:nvPr/>
          </p:nvSpPr>
          <p:spPr bwMode="gray">
            <a:xfrm>
              <a:off x="16983075" y="-18999200"/>
              <a:ext cx="471488" cy="874713"/>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5" name="Freeform 472">
              <a:extLst>
                <a:ext uri="{FF2B5EF4-FFF2-40B4-BE49-F238E27FC236}">
                  <a16:creationId xmlns:a16="http://schemas.microsoft.com/office/drawing/2014/main" xmlns="" id="{C1FDFB2B-3A5A-4295-AAAD-29DA204F34B8}"/>
                </a:ext>
              </a:extLst>
            </p:cNvPr>
            <p:cNvSpPr>
              <a:spLocks/>
            </p:cNvSpPr>
            <p:nvPr/>
          </p:nvSpPr>
          <p:spPr bwMode="gray">
            <a:xfrm>
              <a:off x="16983075" y="-18999200"/>
              <a:ext cx="471488" cy="874713"/>
            </a:xfrm>
            <a:custGeom>
              <a:avLst/>
              <a:gdLst/>
              <a:ahLst/>
              <a:cxnLst>
                <a:cxn ang="0">
                  <a:pos x="32" y="163"/>
                </a:cxn>
                <a:cxn ang="0">
                  <a:pos x="77" y="59"/>
                </a:cxn>
                <a:cxn ang="0">
                  <a:pos x="68" y="101"/>
                </a:cxn>
                <a:cxn ang="0">
                  <a:pos x="126" y="6"/>
                </a:cxn>
                <a:cxn ang="0">
                  <a:pos x="28" y="94"/>
                </a:cxn>
                <a:cxn ang="0">
                  <a:pos x="22" y="172"/>
                </a:cxn>
                <a:cxn ang="0">
                  <a:pos x="0" y="233"/>
                </a:cxn>
                <a:cxn ang="0">
                  <a:pos x="32" y="149"/>
                </a:cxn>
              </a:cxnLst>
              <a:rect l="0" t="0" r="r" b="b"/>
              <a:pathLst>
                <a:path w="126" h="233">
                  <a:moveTo>
                    <a:pt x="32" y="163"/>
                  </a:moveTo>
                  <a:cubicBezTo>
                    <a:pt x="36" y="122"/>
                    <a:pt x="51" y="88"/>
                    <a:pt x="77" y="59"/>
                  </a:cubicBezTo>
                  <a:cubicBezTo>
                    <a:pt x="72" y="72"/>
                    <a:pt x="61" y="88"/>
                    <a:pt x="68" y="101"/>
                  </a:cubicBezTo>
                  <a:cubicBezTo>
                    <a:pt x="85" y="68"/>
                    <a:pt x="107" y="39"/>
                    <a:pt x="126" y="6"/>
                  </a:cubicBezTo>
                  <a:cubicBezTo>
                    <a:pt x="85" y="0"/>
                    <a:pt x="40" y="59"/>
                    <a:pt x="28" y="94"/>
                  </a:cubicBezTo>
                  <a:cubicBezTo>
                    <a:pt x="21" y="118"/>
                    <a:pt x="28" y="147"/>
                    <a:pt x="22" y="172"/>
                  </a:cubicBezTo>
                  <a:cubicBezTo>
                    <a:pt x="17" y="192"/>
                    <a:pt x="8" y="214"/>
                    <a:pt x="0" y="233"/>
                  </a:cubicBezTo>
                  <a:cubicBezTo>
                    <a:pt x="32" y="213"/>
                    <a:pt x="21" y="179"/>
                    <a:pt x="32" y="149"/>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6" name="Freeform 473">
              <a:extLst>
                <a:ext uri="{FF2B5EF4-FFF2-40B4-BE49-F238E27FC236}">
                  <a16:creationId xmlns:a16="http://schemas.microsoft.com/office/drawing/2014/main" xmlns="" id="{6916B4A6-BA75-438D-867F-047C13D940D5}"/>
                </a:ext>
              </a:extLst>
            </p:cNvPr>
            <p:cNvSpPr>
              <a:spLocks/>
            </p:cNvSpPr>
            <p:nvPr/>
          </p:nvSpPr>
          <p:spPr bwMode="gray">
            <a:xfrm>
              <a:off x="18665825" y="-19018250"/>
              <a:ext cx="368300" cy="649288"/>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7" name="Freeform 474">
              <a:extLst>
                <a:ext uri="{FF2B5EF4-FFF2-40B4-BE49-F238E27FC236}">
                  <a16:creationId xmlns:a16="http://schemas.microsoft.com/office/drawing/2014/main" xmlns="" id="{F42C4236-8D83-4286-919A-1085F0C3DE47}"/>
                </a:ext>
              </a:extLst>
            </p:cNvPr>
            <p:cNvSpPr>
              <a:spLocks/>
            </p:cNvSpPr>
            <p:nvPr/>
          </p:nvSpPr>
          <p:spPr bwMode="gray">
            <a:xfrm>
              <a:off x="18665825" y="-19018250"/>
              <a:ext cx="368300" cy="649288"/>
            </a:xfrm>
            <a:custGeom>
              <a:avLst/>
              <a:gdLst/>
              <a:ahLst/>
              <a:cxnLst>
                <a:cxn ang="0">
                  <a:pos x="10" y="17"/>
                </a:cxn>
                <a:cxn ang="0">
                  <a:pos x="56" y="131"/>
                </a:cxn>
                <a:cxn ang="0">
                  <a:pos x="63" y="86"/>
                </a:cxn>
                <a:cxn ang="0">
                  <a:pos x="88" y="173"/>
                </a:cxn>
                <a:cxn ang="0">
                  <a:pos x="75" y="54"/>
                </a:cxn>
                <a:cxn ang="0">
                  <a:pos x="17" y="2"/>
                </a:cxn>
                <a:cxn ang="0">
                  <a:pos x="0" y="21"/>
                </a:cxn>
              </a:cxnLst>
              <a:rect l="0" t="0" r="r" b="b"/>
              <a:pathLst>
                <a:path w="98" h="173">
                  <a:moveTo>
                    <a:pt x="10" y="17"/>
                  </a:moveTo>
                  <a:cubicBezTo>
                    <a:pt x="44" y="36"/>
                    <a:pt x="57" y="90"/>
                    <a:pt x="56" y="131"/>
                  </a:cubicBezTo>
                  <a:cubicBezTo>
                    <a:pt x="58" y="116"/>
                    <a:pt x="66" y="103"/>
                    <a:pt x="63" y="86"/>
                  </a:cubicBezTo>
                  <a:cubicBezTo>
                    <a:pt x="79" y="107"/>
                    <a:pt x="88" y="146"/>
                    <a:pt x="88" y="173"/>
                  </a:cubicBezTo>
                  <a:cubicBezTo>
                    <a:pt x="86" y="129"/>
                    <a:pt x="98" y="93"/>
                    <a:pt x="75" y="54"/>
                  </a:cubicBezTo>
                  <a:cubicBezTo>
                    <a:pt x="63" y="36"/>
                    <a:pt x="40" y="0"/>
                    <a:pt x="17" y="2"/>
                  </a:cubicBezTo>
                  <a:cubicBezTo>
                    <a:pt x="15" y="13"/>
                    <a:pt x="8" y="15"/>
                    <a:pt x="0" y="21"/>
                  </a:cubicBezTo>
                </a:path>
              </a:pathLst>
            </a:custGeom>
            <a:grpFill/>
            <a:ln w="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58" name="Freeform 475">
              <a:extLst>
                <a:ext uri="{FF2B5EF4-FFF2-40B4-BE49-F238E27FC236}">
                  <a16:creationId xmlns:a16="http://schemas.microsoft.com/office/drawing/2014/main" xmlns="" id="{AE3325BF-3551-49E3-B0D0-F9EB50478799}"/>
                </a:ext>
              </a:extLst>
            </p:cNvPr>
            <p:cNvSpPr>
              <a:spLocks/>
            </p:cNvSpPr>
            <p:nvPr/>
          </p:nvSpPr>
          <p:spPr bwMode="gray">
            <a:xfrm>
              <a:off x="18208625" y="-12992100"/>
              <a:ext cx="585788" cy="1665288"/>
            </a:xfrm>
            <a:custGeom>
              <a:avLst/>
              <a:gdLst/>
              <a:ahLst/>
              <a:cxnLst>
                <a:cxn ang="0">
                  <a:pos x="125" y="272"/>
                </a:cxn>
                <a:cxn ang="0">
                  <a:pos x="39" y="423"/>
                </a:cxn>
                <a:cxn ang="0">
                  <a:pos x="49" y="415"/>
                </a:cxn>
                <a:cxn ang="0">
                  <a:pos x="8" y="444"/>
                </a:cxn>
                <a:cxn ang="0">
                  <a:pos x="43" y="384"/>
                </a:cxn>
                <a:cxn ang="0">
                  <a:pos x="86" y="251"/>
                </a:cxn>
                <a:cxn ang="0">
                  <a:pos x="113" y="158"/>
                </a:cxn>
                <a:cxn ang="0">
                  <a:pos x="126" y="64"/>
                </a:cxn>
                <a:cxn ang="0">
                  <a:pos x="138" y="0"/>
                </a:cxn>
                <a:cxn ang="0">
                  <a:pos x="125" y="272"/>
                </a:cxn>
              </a:cxnLst>
              <a:rect l="0" t="0" r="r" b="b"/>
              <a:pathLst>
                <a:path w="156" h="444">
                  <a:moveTo>
                    <a:pt x="125" y="272"/>
                  </a:moveTo>
                  <a:cubicBezTo>
                    <a:pt x="108" y="320"/>
                    <a:pt x="77" y="388"/>
                    <a:pt x="39" y="423"/>
                  </a:cubicBezTo>
                  <a:cubicBezTo>
                    <a:pt x="43" y="419"/>
                    <a:pt x="47" y="417"/>
                    <a:pt x="49" y="415"/>
                  </a:cubicBezTo>
                  <a:cubicBezTo>
                    <a:pt x="42" y="431"/>
                    <a:pt x="24" y="442"/>
                    <a:pt x="8" y="444"/>
                  </a:cubicBezTo>
                  <a:cubicBezTo>
                    <a:pt x="0" y="412"/>
                    <a:pt x="25" y="402"/>
                    <a:pt x="43" y="384"/>
                  </a:cubicBezTo>
                  <a:cubicBezTo>
                    <a:pt x="80" y="348"/>
                    <a:pt x="82" y="304"/>
                    <a:pt x="86" y="251"/>
                  </a:cubicBezTo>
                  <a:cubicBezTo>
                    <a:pt x="89" y="213"/>
                    <a:pt x="102" y="192"/>
                    <a:pt x="113" y="158"/>
                  </a:cubicBezTo>
                  <a:cubicBezTo>
                    <a:pt x="124" y="128"/>
                    <a:pt x="119" y="95"/>
                    <a:pt x="126" y="64"/>
                  </a:cubicBezTo>
                  <a:cubicBezTo>
                    <a:pt x="130" y="42"/>
                    <a:pt x="139" y="24"/>
                    <a:pt x="138" y="0"/>
                  </a:cubicBezTo>
                  <a:cubicBezTo>
                    <a:pt x="138" y="88"/>
                    <a:pt x="156" y="187"/>
                    <a:pt x="125" y="272"/>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9" name="Freeform 476">
              <a:extLst>
                <a:ext uri="{FF2B5EF4-FFF2-40B4-BE49-F238E27FC236}">
                  <a16:creationId xmlns:a16="http://schemas.microsoft.com/office/drawing/2014/main" xmlns="" id="{466AEA64-B78F-4873-95ED-1245C8BCA636}"/>
                </a:ext>
              </a:extLst>
            </p:cNvPr>
            <p:cNvSpPr>
              <a:spLocks/>
            </p:cNvSpPr>
            <p:nvPr/>
          </p:nvSpPr>
          <p:spPr bwMode="gray">
            <a:xfrm>
              <a:off x="17159288" y="215900"/>
              <a:ext cx="569913" cy="592138"/>
            </a:xfrm>
            <a:custGeom>
              <a:avLst/>
              <a:gdLst/>
              <a:ahLst/>
              <a:cxnLst>
                <a:cxn ang="0">
                  <a:pos x="63" y="10"/>
                </a:cxn>
                <a:cxn ang="0">
                  <a:pos x="121" y="10"/>
                </a:cxn>
                <a:cxn ang="0">
                  <a:pos x="121" y="25"/>
                </a:cxn>
                <a:cxn ang="0">
                  <a:pos x="47" y="51"/>
                </a:cxn>
                <a:cxn ang="0">
                  <a:pos x="111" y="92"/>
                </a:cxn>
                <a:cxn ang="0">
                  <a:pos x="8" y="92"/>
                </a:cxn>
                <a:cxn ang="0">
                  <a:pos x="44" y="81"/>
                </a:cxn>
                <a:cxn ang="0">
                  <a:pos x="15" y="71"/>
                </a:cxn>
                <a:cxn ang="0">
                  <a:pos x="15" y="53"/>
                </a:cxn>
                <a:cxn ang="0">
                  <a:pos x="28" y="29"/>
                </a:cxn>
                <a:cxn ang="0">
                  <a:pos x="59" y="0"/>
                </a:cxn>
                <a:cxn ang="0">
                  <a:pos x="63" y="13"/>
                </a:cxn>
              </a:cxnLst>
              <a:rect l="0" t="0" r="r" b="b"/>
              <a:pathLst>
                <a:path w="152" h="158">
                  <a:moveTo>
                    <a:pt x="63" y="10"/>
                  </a:moveTo>
                  <a:cubicBezTo>
                    <a:pt x="83" y="10"/>
                    <a:pt x="102" y="9"/>
                    <a:pt x="121" y="10"/>
                  </a:cubicBezTo>
                  <a:cubicBezTo>
                    <a:pt x="123" y="15"/>
                    <a:pt x="122" y="21"/>
                    <a:pt x="121" y="25"/>
                  </a:cubicBezTo>
                  <a:cubicBezTo>
                    <a:pt x="102" y="35"/>
                    <a:pt x="47" y="22"/>
                    <a:pt x="47" y="51"/>
                  </a:cubicBezTo>
                  <a:cubicBezTo>
                    <a:pt x="78" y="55"/>
                    <a:pt x="83" y="92"/>
                    <a:pt x="111" y="92"/>
                  </a:cubicBezTo>
                  <a:cubicBezTo>
                    <a:pt x="152" y="133"/>
                    <a:pt x="0" y="158"/>
                    <a:pt x="8" y="92"/>
                  </a:cubicBezTo>
                  <a:cubicBezTo>
                    <a:pt x="22" y="88"/>
                    <a:pt x="34" y="89"/>
                    <a:pt x="44" y="81"/>
                  </a:cubicBezTo>
                  <a:cubicBezTo>
                    <a:pt x="36" y="73"/>
                    <a:pt x="26" y="70"/>
                    <a:pt x="15" y="71"/>
                  </a:cubicBezTo>
                  <a:cubicBezTo>
                    <a:pt x="13" y="66"/>
                    <a:pt x="13" y="58"/>
                    <a:pt x="15" y="53"/>
                  </a:cubicBezTo>
                  <a:cubicBezTo>
                    <a:pt x="50" y="53"/>
                    <a:pt x="25" y="34"/>
                    <a:pt x="28" y="29"/>
                  </a:cubicBezTo>
                  <a:cubicBezTo>
                    <a:pt x="35" y="15"/>
                    <a:pt x="43" y="8"/>
                    <a:pt x="59" y="0"/>
                  </a:cubicBezTo>
                  <a:cubicBezTo>
                    <a:pt x="58" y="6"/>
                    <a:pt x="63" y="11"/>
                    <a:pt x="63" y="13"/>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0" name="Freeform 477">
              <a:extLst>
                <a:ext uri="{FF2B5EF4-FFF2-40B4-BE49-F238E27FC236}">
                  <a16:creationId xmlns:a16="http://schemas.microsoft.com/office/drawing/2014/main" xmlns="" id="{ECDC87EF-326B-479D-9981-C8ABC32BE3B0}"/>
                </a:ext>
              </a:extLst>
            </p:cNvPr>
            <p:cNvSpPr>
              <a:spLocks/>
            </p:cNvSpPr>
            <p:nvPr/>
          </p:nvSpPr>
          <p:spPr bwMode="gray">
            <a:xfrm>
              <a:off x="21058188" y="136525"/>
              <a:ext cx="881063" cy="454025"/>
            </a:xfrm>
            <a:custGeom>
              <a:avLst/>
              <a:gdLst/>
              <a:ahLst/>
              <a:cxnLst>
                <a:cxn ang="0">
                  <a:pos x="116" y="79"/>
                </a:cxn>
                <a:cxn ang="0">
                  <a:pos x="80" y="105"/>
                </a:cxn>
                <a:cxn ang="0">
                  <a:pos x="229" y="90"/>
                </a:cxn>
                <a:cxn ang="0">
                  <a:pos x="139" y="63"/>
                </a:cxn>
                <a:cxn ang="0">
                  <a:pos x="96" y="67"/>
                </a:cxn>
                <a:cxn ang="0">
                  <a:pos x="86" y="86"/>
                </a:cxn>
              </a:cxnLst>
              <a:rect l="0" t="0" r="r" b="b"/>
              <a:pathLst>
                <a:path w="235" h="121">
                  <a:moveTo>
                    <a:pt x="116" y="79"/>
                  </a:moveTo>
                  <a:cubicBezTo>
                    <a:pt x="104" y="90"/>
                    <a:pt x="86" y="93"/>
                    <a:pt x="80" y="105"/>
                  </a:cubicBezTo>
                  <a:cubicBezTo>
                    <a:pt x="108" y="107"/>
                    <a:pt x="235" y="121"/>
                    <a:pt x="229" y="90"/>
                  </a:cubicBezTo>
                  <a:cubicBezTo>
                    <a:pt x="199" y="83"/>
                    <a:pt x="167" y="74"/>
                    <a:pt x="139" y="63"/>
                  </a:cubicBezTo>
                  <a:cubicBezTo>
                    <a:pt x="153" y="0"/>
                    <a:pt x="0" y="62"/>
                    <a:pt x="96" y="67"/>
                  </a:cubicBezTo>
                  <a:cubicBezTo>
                    <a:pt x="85" y="71"/>
                    <a:pt x="91" y="77"/>
                    <a:pt x="86"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1" name="Freeform 478">
              <a:extLst>
                <a:ext uri="{FF2B5EF4-FFF2-40B4-BE49-F238E27FC236}">
                  <a16:creationId xmlns:a16="http://schemas.microsoft.com/office/drawing/2014/main" xmlns="" id="{02768565-36AE-4DE6-8398-6A49BF620A6F}"/>
                </a:ext>
              </a:extLst>
            </p:cNvPr>
            <p:cNvSpPr>
              <a:spLocks/>
            </p:cNvSpPr>
            <p:nvPr/>
          </p:nvSpPr>
          <p:spPr bwMode="gray">
            <a:xfrm>
              <a:off x="20664488" y="-144462"/>
              <a:ext cx="458788" cy="528638"/>
            </a:xfrm>
            <a:custGeom>
              <a:avLst/>
              <a:gdLst/>
              <a:ahLst/>
              <a:cxnLst>
                <a:cxn ang="0">
                  <a:pos x="35" y="10"/>
                </a:cxn>
                <a:cxn ang="0">
                  <a:pos x="3" y="11"/>
                </a:cxn>
                <a:cxn ang="0">
                  <a:pos x="31" y="40"/>
                </a:cxn>
                <a:cxn ang="0">
                  <a:pos x="51" y="75"/>
                </a:cxn>
                <a:cxn ang="0">
                  <a:pos x="122" y="141"/>
                </a:cxn>
                <a:cxn ang="0">
                  <a:pos x="78" y="81"/>
                </a:cxn>
                <a:cxn ang="0">
                  <a:pos x="41" y="7"/>
                </a:cxn>
                <a:cxn ang="0">
                  <a:pos x="15" y="0"/>
                </a:cxn>
              </a:cxnLst>
              <a:rect l="0" t="0" r="r" b="b"/>
              <a:pathLst>
                <a:path w="122" h="141">
                  <a:moveTo>
                    <a:pt x="35" y="10"/>
                  </a:moveTo>
                  <a:cubicBezTo>
                    <a:pt x="25" y="9"/>
                    <a:pt x="13" y="10"/>
                    <a:pt x="3" y="11"/>
                  </a:cubicBezTo>
                  <a:cubicBezTo>
                    <a:pt x="0" y="29"/>
                    <a:pt x="21" y="31"/>
                    <a:pt x="31" y="40"/>
                  </a:cubicBezTo>
                  <a:cubicBezTo>
                    <a:pt x="42" y="52"/>
                    <a:pt x="45" y="62"/>
                    <a:pt x="51" y="75"/>
                  </a:cubicBezTo>
                  <a:cubicBezTo>
                    <a:pt x="67" y="110"/>
                    <a:pt x="82" y="130"/>
                    <a:pt x="122" y="141"/>
                  </a:cubicBezTo>
                  <a:cubicBezTo>
                    <a:pt x="97" y="125"/>
                    <a:pt x="87" y="105"/>
                    <a:pt x="78" y="81"/>
                  </a:cubicBezTo>
                  <a:cubicBezTo>
                    <a:pt x="67" y="54"/>
                    <a:pt x="48" y="34"/>
                    <a:pt x="41" y="7"/>
                  </a:cubicBezTo>
                  <a:cubicBezTo>
                    <a:pt x="33" y="4"/>
                    <a:pt x="24" y="0"/>
                    <a:pt x="15" y="0"/>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162" name="Gruppieren 161">
            <a:extLst>
              <a:ext uri="{FF2B5EF4-FFF2-40B4-BE49-F238E27FC236}">
                <a16:creationId xmlns:a16="http://schemas.microsoft.com/office/drawing/2014/main" xmlns="" id="{64754C61-C838-46E8-9FF1-AC5E9DBEBA39}"/>
              </a:ext>
            </a:extLst>
          </p:cNvPr>
          <p:cNvGrpSpPr/>
          <p:nvPr/>
        </p:nvGrpSpPr>
        <p:grpSpPr bwMode="gray">
          <a:xfrm>
            <a:off x="2229268" y="2586748"/>
            <a:ext cx="253008" cy="925592"/>
            <a:chOff x="2544462" y="188585"/>
            <a:chExt cx="524015" cy="1917041"/>
          </a:xfrm>
          <a:solidFill>
            <a:schemeClr val="bg1">
              <a:lumMod val="75000"/>
            </a:schemeClr>
          </a:solidFill>
        </p:grpSpPr>
        <p:sp>
          <p:nvSpPr>
            <p:cNvPr id="163" name="Freeform 81">
              <a:extLst>
                <a:ext uri="{FF2B5EF4-FFF2-40B4-BE49-F238E27FC236}">
                  <a16:creationId xmlns:a16="http://schemas.microsoft.com/office/drawing/2014/main" xmlns="" id="{37147E9D-7CE7-4564-93FA-115E7E76BD86}"/>
                </a:ext>
              </a:extLst>
            </p:cNvPr>
            <p:cNvSpPr>
              <a:spLocks/>
            </p:cNvSpPr>
            <p:nvPr/>
          </p:nvSpPr>
          <p:spPr bwMode="gray">
            <a:xfrm>
              <a:off x="2615390" y="1889579"/>
              <a:ext cx="308962" cy="164837"/>
            </a:xfrm>
            <a:custGeom>
              <a:avLst/>
              <a:gdLst/>
              <a:ahLst/>
              <a:cxnLst>
                <a:cxn ang="0">
                  <a:pos x="429" y="101"/>
                </a:cxn>
                <a:cxn ang="0">
                  <a:pos x="355" y="179"/>
                </a:cxn>
                <a:cxn ang="0">
                  <a:pos x="276" y="240"/>
                </a:cxn>
                <a:cxn ang="0">
                  <a:pos x="188" y="309"/>
                </a:cxn>
                <a:cxn ang="0">
                  <a:pos x="14" y="421"/>
                </a:cxn>
                <a:cxn ang="0">
                  <a:pos x="76" y="477"/>
                </a:cxn>
                <a:cxn ang="0">
                  <a:pos x="159" y="490"/>
                </a:cxn>
                <a:cxn ang="0">
                  <a:pos x="323" y="467"/>
                </a:cxn>
                <a:cxn ang="0">
                  <a:pos x="470" y="412"/>
                </a:cxn>
                <a:cxn ang="0">
                  <a:pos x="699" y="376"/>
                </a:cxn>
                <a:cxn ang="0">
                  <a:pos x="452" y="112"/>
                </a:cxn>
              </a:cxnLst>
              <a:rect l="0" t="0" r="r" b="b"/>
              <a:pathLst>
                <a:path w="922" h="492">
                  <a:moveTo>
                    <a:pt x="429" y="101"/>
                  </a:moveTo>
                  <a:cubicBezTo>
                    <a:pt x="402" y="122"/>
                    <a:pt x="363" y="146"/>
                    <a:pt x="355" y="179"/>
                  </a:cubicBezTo>
                  <a:cubicBezTo>
                    <a:pt x="335" y="183"/>
                    <a:pt x="296" y="222"/>
                    <a:pt x="276" y="240"/>
                  </a:cubicBezTo>
                  <a:cubicBezTo>
                    <a:pt x="247" y="266"/>
                    <a:pt x="226" y="294"/>
                    <a:pt x="188" y="309"/>
                  </a:cubicBezTo>
                  <a:cubicBezTo>
                    <a:pt x="149" y="324"/>
                    <a:pt x="0" y="364"/>
                    <a:pt x="14" y="421"/>
                  </a:cubicBezTo>
                  <a:cubicBezTo>
                    <a:pt x="42" y="435"/>
                    <a:pt x="50" y="466"/>
                    <a:pt x="76" y="477"/>
                  </a:cubicBezTo>
                  <a:cubicBezTo>
                    <a:pt x="92" y="484"/>
                    <a:pt x="143" y="489"/>
                    <a:pt x="159" y="490"/>
                  </a:cubicBezTo>
                  <a:cubicBezTo>
                    <a:pt x="216" y="492"/>
                    <a:pt x="263" y="467"/>
                    <a:pt x="323" y="467"/>
                  </a:cubicBezTo>
                  <a:cubicBezTo>
                    <a:pt x="396" y="467"/>
                    <a:pt x="411" y="447"/>
                    <a:pt x="470" y="412"/>
                  </a:cubicBezTo>
                  <a:cubicBezTo>
                    <a:pt x="539" y="371"/>
                    <a:pt x="622" y="392"/>
                    <a:pt x="699" y="376"/>
                  </a:cubicBezTo>
                  <a:cubicBezTo>
                    <a:pt x="922" y="224"/>
                    <a:pt x="494" y="0"/>
                    <a:pt x="452" y="11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4" name="Freeform 82">
              <a:extLst>
                <a:ext uri="{FF2B5EF4-FFF2-40B4-BE49-F238E27FC236}">
                  <a16:creationId xmlns:a16="http://schemas.microsoft.com/office/drawing/2014/main" xmlns="" id="{1473465B-CE02-4958-815F-86D22F97E4A8}"/>
                </a:ext>
              </a:extLst>
            </p:cNvPr>
            <p:cNvSpPr>
              <a:spLocks/>
            </p:cNvSpPr>
            <p:nvPr/>
          </p:nvSpPr>
          <p:spPr bwMode="gray">
            <a:xfrm>
              <a:off x="2881227" y="1903339"/>
              <a:ext cx="187250" cy="202287"/>
            </a:xfrm>
            <a:custGeom>
              <a:avLst/>
              <a:gdLst/>
              <a:ahLst/>
              <a:cxnLst>
                <a:cxn ang="0">
                  <a:pos x="36" y="184"/>
                </a:cxn>
                <a:cxn ang="0">
                  <a:pos x="99" y="402"/>
                </a:cxn>
                <a:cxn ang="0">
                  <a:pos x="156" y="413"/>
                </a:cxn>
                <a:cxn ang="0">
                  <a:pos x="183" y="465"/>
                </a:cxn>
                <a:cxn ang="0">
                  <a:pos x="261" y="538"/>
                </a:cxn>
                <a:cxn ang="0">
                  <a:pos x="532" y="527"/>
                </a:cxn>
                <a:cxn ang="0">
                  <a:pos x="409" y="317"/>
                </a:cxn>
                <a:cxn ang="0">
                  <a:pos x="341" y="212"/>
                </a:cxn>
                <a:cxn ang="0">
                  <a:pos x="257" y="77"/>
                </a:cxn>
                <a:cxn ang="0">
                  <a:pos x="48" y="184"/>
                </a:cxn>
              </a:cxnLst>
              <a:rect l="0" t="0" r="r" b="b"/>
              <a:pathLst>
                <a:path w="559" h="604">
                  <a:moveTo>
                    <a:pt x="36" y="184"/>
                  </a:moveTo>
                  <a:cubicBezTo>
                    <a:pt x="36" y="271"/>
                    <a:pt x="0" y="373"/>
                    <a:pt x="99" y="402"/>
                  </a:cubicBezTo>
                  <a:cubicBezTo>
                    <a:pt x="122" y="409"/>
                    <a:pt x="136" y="401"/>
                    <a:pt x="156" y="413"/>
                  </a:cubicBezTo>
                  <a:cubicBezTo>
                    <a:pt x="190" y="435"/>
                    <a:pt x="167" y="433"/>
                    <a:pt x="183" y="465"/>
                  </a:cubicBezTo>
                  <a:cubicBezTo>
                    <a:pt x="202" y="505"/>
                    <a:pt x="221" y="523"/>
                    <a:pt x="261" y="538"/>
                  </a:cubicBezTo>
                  <a:cubicBezTo>
                    <a:pt x="323" y="562"/>
                    <a:pt x="501" y="604"/>
                    <a:pt x="532" y="527"/>
                  </a:cubicBezTo>
                  <a:cubicBezTo>
                    <a:pt x="559" y="459"/>
                    <a:pt x="449" y="364"/>
                    <a:pt x="409" y="317"/>
                  </a:cubicBezTo>
                  <a:cubicBezTo>
                    <a:pt x="375" y="277"/>
                    <a:pt x="361" y="259"/>
                    <a:pt x="341" y="212"/>
                  </a:cubicBezTo>
                  <a:cubicBezTo>
                    <a:pt x="323" y="171"/>
                    <a:pt x="292" y="106"/>
                    <a:pt x="257" y="77"/>
                  </a:cubicBezTo>
                  <a:cubicBezTo>
                    <a:pt x="168" y="0"/>
                    <a:pt x="73" y="105"/>
                    <a:pt x="48" y="18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5" name="Freeform 83">
              <a:extLst>
                <a:ext uri="{FF2B5EF4-FFF2-40B4-BE49-F238E27FC236}">
                  <a16:creationId xmlns:a16="http://schemas.microsoft.com/office/drawing/2014/main" xmlns="" id="{340612C4-261A-44A0-A12E-D50EF583B8EC}"/>
                </a:ext>
              </a:extLst>
            </p:cNvPr>
            <p:cNvSpPr>
              <a:spLocks/>
            </p:cNvSpPr>
            <p:nvPr/>
          </p:nvSpPr>
          <p:spPr bwMode="gray">
            <a:xfrm>
              <a:off x="2737811" y="1955542"/>
              <a:ext cx="34187" cy="35180"/>
            </a:xfrm>
            <a:custGeom>
              <a:avLst/>
              <a:gdLst/>
              <a:ahLst/>
              <a:cxnLst>
                <a:cxn ang="0">
                  <a:pos x="31" y="41"/>
                </a:cxn>
                <a:cxn ang="0">
                  <a:pos x="2" y="74"/>
                </a:cxn>
                <a:cxn ang="0">
                  <a:pos x="30" y="76"/>
                </a:cxn>
                <a:cxn ang="0">
                  <a:pos x="31" y="91"/>
                </a:cxn>
                <a:cxn ang="0">
                  <a:pos x="31" y="45"/>
                </a:cxn>
              </a:cxnLst>
              <a:rect l="0" t="0" r="r" b="b"/>
              <a:pathLst>
                <a:path w="102" h="105">
                  <a:moveTo>
                    <a:pt x="31" y="41"/>
                  </a:moveTo>
                  <a:cubicBezTo>
                    <a:pt x="12" y="42"/>
                    <a:pt x="0" y="55"/>
                    <a:pt x="2" y="74"/>
                  </a:cubicBezTo>
                  <a:cubicBezTo>
                    <a:pt x="10" y="72"/>
                    <a:pt x="22" y="77"/>
                    <a:pt x="30" y="76"/>
                  </a:cubicBezTo>
                  <a:cubicBezTo>
                    <a:pt x="30" y="80"/>
                    <a:pt x="31" y="86"/>
                    <a:pt x="31" y="91"/>
                  </a:cubicBezTo>
                  <a:cubicBezTo>
                    <a:pt x="102" y="105"/>
                    <a:pt x="90" y="0"/>
                    <a:pt x="31" y="4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6" name="Freeform 84">
              <a:extLst>
                <a:ext uri="{FF2B5EF4-FFF2-40B4-BE49-F238E27FC236}">
                  <a16:creationId xmlns:a16="http://schemas.microsoft.com/office/drawing/2014/main" xmlns="" id="{90F6451E-595C-4B0F-934F-8997BFFA4953}"/>
                </a:ext>
              </a:extLst>
            </p:cNvPr>
            <p:cNvSpPr>
              <a:spLocks/>
            </p:cNvSpPr>
            <p:nvPr/>
          </p:nvSpPr>
          <p:spPr bwMode="gray">
            <a:xfrm>
              <a:off x="2742776" y="1972281"/>
              <a:ext cx="116605" cy="44259"/>
            </a:xfrm>
            <a:custGeom>
              <a:avLst/>
              <a:gdLst/>
              <a:ahLst/>
              <a:cxnLst>
                <a:cxn ang="0">
                  <a:pos x="315" y="16"/>
                </a:cxn>
                <a:cxn ang="0">
                  <a:pos x="146" y="79"/>
                </a:cxn>
                <a:cxn ang="0">
                  <a:pos x="0" y="131"/>
                </a:cxn>
                <a:cxn ang="0">
                  <a:pos x="167" y="32"/>
                </a:cxn>
                <a:cxn ang="0">
                  <a:pos x="252" y="4"/>
                </a:cxn>
                <a:cxn ang="0">
                  <a:pos x="299" y="26"/>
                </a:cxn>
                <a:cxn ang="0">
                  <a:pos x="307" y="38"/>
                </a:cxn>
              </a:cxnLst>
              <a:rect l="0" t="0" r="r" b="b"/>
              <a:pathLst>
                <a:path w="348" h="132">
                  <a:moveTo>
                    <a:pt x="315" y="16"/>
                  </a:moveTo>
                  <a:cubicBezTo>
                    <a:pt x="238" y="16"/>
                    <a:pt x="205" y="34"/>
                    <a:pt x="146" y="79"/>
                  </a:cubicBezTo>
                  <a:cubicBezTo>
                    <a:pt x="99" y="115"/>
                    <a:pt x="61" y="132"/>
                    <a:pt x="0" y="131"/>
                  </a:cubicBezTo>
                  <a:cubicBezTo>
                    <a:pt x="58" y="101"/>
                    <a:pt x="117" y="75"/>
                    <a:pt x="167" y="32"/>
                  </a:cubicBezTo>
                  <a:cubicBezTo>
                    <a:pt x="196" y="8"/>
                    <a:pt x="212" y="9"/>
                    <a:pt x="252" y="4"/>
                  </a:cubicBezTo>
                  <a:cubicBezTo>
                    <a:pt x="264" y="2"/>
                    <a:pt x="348" y="0"/>
                    <a:pt x="299" y="26"/>
                  </a:cubicBezTo>
                  <a:cubicBezTo>
                    <a:pt x="301" y="29"/>
                    <a:pt x="305" y="33"/>
                    <a:pt x="307" y="3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7" name="Freeform 85">
              <a:extLst>
                <a:ext uri="{FF2B5EF4-FFF2-40B4-BE49-F238E27FC236}">
                  <a16:creationId xmlns:a16="http://schemas.microsoft.com/office/drawing/2014/main" xmlns="" id="{C00B10B6-7441-4B59-9581-814A283D1C94}"/>
                </a:ext>
              </a:extLst>
            </p:cNvPr>
            <p:cNvSpPr>
              <a:spLocks/>
            </p:cNvSpPr>
            <p:nvPr/>
          </p:nvSpPr>
          <p:spPr bwMode="gray">
            <a:xfrm>
              <a:off x="2979675" y="1987460"/>
              <a:ext cx="84830" cy="81425"/>
            </a:xfrm>
            <a:custGeom>
              <a:avLst/>
              <a:gdLst/>
              <a:ahLst/>
              <a:cxnLst>
                <a:cxn ang="0">
                  <a:pos x="35" y="35"/>
                </a:cxn>
                <a:cxn ang="0">
                  <a:pos x="68" y="106"/>
                </a:cxn>
                <a:cxn ang="0">
                  <a:pos x="10" y="135"/>
                </a:cxn>
                <a:cxn ang="0">
                  <a:pos x="72" y="162"/>
                </a:cxn>
                <a:cxn ang="0">
                  <a:pos x="187" y="220"/>
                </a:cxn>
                <a:cxn ang="0">
                  <a:pos x="135" y="124"/>
                </a:cxn>
                <a:cxn ang="0">
                  <a:pos x="55" y="10"/>
                </a:cxn>
                <a:cxn ang="0">
                  <a:pos x="14" y="14"/>
                </a:cxn>
              </a:cxnLst>
              <a:rect l="0" t="0" r="r" b="b"/>
              <a:pathLst>
                <a:path w="253" h="243">
                  <a:moveTo>
                    <a:pt x="35" y="35"/>
                  </a:moveTo>
                  <a:cubicBezTo>
                    <a:pt x="52" y="54"/>
                    <a:pt x="67" y="81"/>
                    <a:pt x="68" y="106"/>
                  </a:cubicBezTo>
                  <a:cubicBezTo>
                    <a:pt x="50" y="105"/>
                    <a:pt x="0" y="104"/>
                    <a:pt x="10" y="135"/>
                  </a:cubicBezTo>
                  <a:cubicBezTo>
                    <a:pt x="15" y="150"/>
                    <a:pt x="61" y="156"/>
                    <a:pt x="72" y="162"/>
                  </a:cubicBezTo>
                  <a:cubicBezTo>
                    <a:pt x="102" y="180"/>
                    <a:pt x="143" y="243"/>
                    <a:pt x="187" y="220"/>
                  </a:cubicBezTo>
                  <a:cubicBezTo>
                    <a:pt x="253" y="185"/>
                    <a:pt x="156" y="138"/>
                    <a:pt x="135" y="124"/>
                  </a:cubicBezTo>
                  <a:cubicBezTo>
                    <a:pt x="96" y="98"/>
                    <a:pt x="79" y="53"/>
                    <a:pt x="55" y="10"/>
                  </a:cubicBezTo>
                  <a:cubicBezTo>
                    <a:pt x="40" y="5"/>
                    <a:pt x="21" y="0"/>
                    <a:pt x="14" y="1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8" name="Freeform 86">
              <a:extLst>
                <a:ext uri="{FF2B5EF4-FFF2-40B4-BE49-F238E27FC236}">
                  <a16:creationId xmlns:a16="http://schemas.microsoft.com/office/drawing/2014/main" xmlns="" id="{CD4628E8-8691-4613-8346-217BC637548F}"/>
                </a:ext>
              </a:extLst>
            </p:cNvPr>
            <p:cNvSpPr>
              <a:spLocks/>
            </p:cNvSpPr>
            <p:nvPr/>
          </p:nvSpPr>
          <p:spPr bwMode="gray">
            <a:xfrm>
              <a:off x="2894562" y="1990439"/>
              <a:ext cx="72346" cy="82135"/>
            </a:xfrm>
            <a:custGeom>
              <a:avLst/>
              <a:gdLst/>
              <a:ahLst/>
              <a:cxnLst>
                <a:cxn ang="0">
                  <a:pos x="36" y="13"/>
                </a:cxn>
                <a:cxn ang="0">
                  <a:pos x="216" y="237"/>
                </a:cxn>
                <a:cxn ang="0">
                  <a:pos x="108" y="130"/>
                </a:cxn>
                <a:cxn ang="0">
                  <a:pos x="27" y="0"/>
                </a:cxn>
              </a:cxnLst>
              <a:rect l="0" t="0" r="r" b="b"/>
              <a:pathLst>
                <a:path w="216" h="245">
                  <a:moveTo>
                    <a:pt x="36" y="13"/>
                  </a:moveTo>
                  <a:cubicBezTo>
                    <a:pt x="156" y="33"/>
                    <a:pt x="104" y="200"/>
                    <a:pt x="216" y="237"/>
                  </a:cubicBezTo>
                  <a:cubicBezTo>
                    <a:pt x="163" y="245"/>
                    <a:pt x="127" y="165"/>
                    <a:pt x="108" y="130"/>
                  </a:cubicBezTo>
                  <a:cubicBezTo>
                    <a:pt x="94" y="104"/>
                    <a:pt x="0" y="23"/>
                    <a:pt x="27"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69" name="Freeform 87">
              <a:extLst>
                <a:ext uri="{FF2B5EF4-FFF2-40B4-BE49-F238E27FC236}">
                  <a16:creationId xmlns:a16="http://schemas.microsoft.com/office/drawing/2014/main" xmlns="" id="{144CF990-B915-4508-AAE4-B80524211649}"/>
                </a:ext>
              </a:extLst>
            </p:cNvPr>
            <p:cNvSpPr>
              <a:spLocks/>
            </p:cNvSpPr>
            <p:nvPr/>
          </p:nvSpPr>
          <p:spPr bwMode="gray">
            <a:xfrm>
              <a:off x="3017835" y="2066190"/>
              <a:ext cx="16172" cy="11632"/>
            </a:xfrm>
            <a:custGeom>
              <a:avLst/>
              <a:gdLst/>
              <a:ahLst/>
              <a:cxnLst>
                <a:cxn ang="0">
                  <a:pos x="31" y="2"/>
                </a:cxn>
                <a:cxn ang="0">
                  <a:pos x="2" y="3"/>
                </a:cxn>
                <a:cxn ang="0">
                  <a:pos x="43" y="31"/>
                </a:cxn>
                <a:cxn ang="0">
                  <a:pos x="47" y="7"/>
                </a:cxn>
                <a:cxn ang="0">
                  <a:pos x="35" y="2"/>
                </a:cxn>
              </a:cxnLst>
              <a:rect l="0" t="0" r="r" b="b"/>
              <a:pathLst>
                <a:path w="48" h="35">
                  <a:moveTo>
                    <a:pt x="31" y="2"/>
                  </a:moveTo>
                  <a:cubicBezTo>
                    <a:pt x="22" y="0"/>
                    <a:pt x="10" y="2"/>
                    <a:pt x="2" y="3"/>
                  </a:cubicBezTo>
                  <a:cubicBezTo>
                    <a:pt x="0" y="27"/>
                    <a:pt x="21" y="35"/>
                    <a:pt x="43" y="31"/>
                  </a:cubicBezTo>
                  <a:cubicBezTo>
                    <a:pt x="47" y="24"/>
                    <a:pt x="48" y="16"/>
                    <a:pt x="47" y="7"/>
                  </a:cubicBezTo>
                  <a:cubicBezTo>
                    <a:pt x="40" y="9"/>
                    <a:pt x="38" y="4"/>
                    <a:pt x="35" y="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0" name="Freeform 88">
              <a:extLst>
                <a:ext uri="{FF2B5EF4-FFF2-40B4-BE49-F238E27FC236}">
                  <a16:creationId xmlns:a16="http://schemas.microsoft.com/office/drawing/2014/main" xmlns="" id="{1F0A47F3-2D85-4E98-B8ED-2C8C646DF49E}"/>
                </a:ext>
              </a:extLst>
            </p:cNvPr>
            <p:cNvSpPr>
              <a:spLocks/>
            </p:cNvSpPr>
            <p:nvPr/>
          </p:nvSpPr>
          <p:spPr bwMode="gray">
            <a:xfrm>
              <a:off x="2945204" y="1973700"/>
              <a:ext cx="25109" cy="29506"/>
            </a:xfrm>
            <a:custGeom>
              <a:avLst/>
              <a:gdLst/>
              <a:ahLst/>
              <a:cxnLst>
                <a:cxn ang="0">
                  <a:pos x="62" y="4"/>
                </a:cxn>
                <a:cxn ang="0">
                  <a:pos x="41" y="5"/>
                </a:cxn>
                <a:cxn ang="0">
                  <a:pos x="53" y="88"/>
                </a:cxn>
                <a:cxn ang="0">
                  <a:pos x="50" y="38"/>
                </a:cxn>
                <a:cxn ang="0">
                  <a:pos x="58" y="0"/>
                </a:cxn>
              </a:cxnLst>
              <a:rect l="0" t="0" r="r" b="b"/>
              <a:pathLst>
                <a:path w="75" h="88">
                  <a:moveTo>
                    <a:pt x="62" y="4"/>
                  </a:moveTo>
                  <a:cubicBezTo>
                    <a:pt x="56" y="3"/>
                    <a:pt x="48" y="4"/>
                    <a:pt x="41" y="5"/>
                  </a:cubicBezTo>
                  <a:cubicBezTo>
                    <a:pt x="46" y="28"/>
                    <a:pt x="0" y="86"/>
                    <a:pt x="53" y="88"/>
                  </a:cubicBezTo>
                  <a:cubicBezTo>
                    <a:pt x="56" y="71"/>
                    <a:pt x="53" y="53"/>
                    <a:pt x="50" y="38"/>
                  </a:cubicBezTo>
                  <a:cubicBezTo>
                    <a:pt x="72" y="33"/>
                    <a:pt x="75" y="13"/>
                    <a:pt x="58"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1" name="Freeform 89">
              <a:extLst>
                <a:ext uri="{FF2B5EF4-FFF2-40B4-BE49-F238E27FC236}">
                  <a16:creationId xmlns:a16="http://schemas.microsoft.com/office/drawing/2014/main" xmlns="" id="{A42CDAA7-3DC0-4622-8AD6-6A49E6E993F0}"/>
                </a:ext>
              </a:extLst>
            </p:cNvPr>
            <p:cNvSpPr>
              <a:spLocks/>
            </p:cNvSpPr>
            <p:nvPr/>
          </p:nvSpPr>
          <p:spPr bwMode="gray">
            <a:xfrm>
              <a:off x="2635817" y="1936534"/>
              <a:ext cx="118733" cy="86107"/>
            </a:xfrm>
            <a:custGeom>
              <a:avLst/>
              <a:gdLst/>
              <a:ahLst/>
              <a:cxnLst>
                <a:cxn ang="0">
                  <a:pos x="39" y="233"/>
                </a:cxn>
                <a:cxn ang="0">
                  <a:pos x="179" y="201"/>
                </a:cxn>
                <a:cxn ang="0">
                  <a:pos x="271" y="132"/>
                </a:cxn>
                <a:cxn ang="0">
                  <a:pos x="259" y="131"/>
                </a:cxn>
                <a:cxn ang="0">
                  <a:pos x="329" y="23"/>
                </a:cxn>
                <a:cxn ang="0">
                  <a:pos x="230" y="112"/>
                </a:cxn>
                <a:cxn ang="0">
                  <a:pos x="98" y="195"/>
                </a:cxn>
                <a:cxn ang="0">
                  <a:pos x="27" y="217"/>
                </a:cxn>
                <a:cxn ang="0">
                  <a:pos x="52" y="242"/>
                </a:cxn>
              </a:cxnLst>
              <a:rect l="0" t="0" r="r" b="b"/>
              <a:pathLst>
                <a:path w="354" h="257">
                  <a:moveTo>
                    <a:pt x="39" y="233"/>
                  </a:moveTo>
                  <a:cubicBezTo>
                    <a:pt x="93" y="233"/>
                    <a:pt x="133" y="229"/>
                    <a:pt x="179" y="201"/>
                  </a:cubicBezTo>
                  <a:cubicBezTo>
                    <a:pt x="210" y="182"/>
                    <a:pt x="274" y="175"/>
                    <a:pt x="271" y="132"/>
                  </a:cubicBezTo>
                  <a:cubicBezTo>
                    <a:pt x="267" y="131"/>
                    <a:pt x="263" y="132"/>
                    <a:pt x="259" y="131"/>
                  </a:cubicBezTo>
                  <a:cubicBezTo>
                    <a:pt x="257" y="108"/>
                    <a:pt x="354" y="52"/>
                    <a:pt x="329" y="23"/>
                  </a:cubicBezTo>
                  <a:cubicBezTo>
                    <a:pt x="310" y="0"/>
                    <a:pt x="240" y="96"/>
                    <a:pt x="230" y="112"/>
                  </a:cubicBezTo>
                  <a:cubicBezTo>
                    <a:pt x="199" y="158"/>
                    <a:pt x="149" y="179"/>
                    <a:pt x="98" y="195"/>
                  </a:cubicBezTo>
                  <a:cubicBezTo>
                    <a:pt x="80" y="201"/>
                    <a:pt x="40" y="205"/>
                    <a:pt x="27" y="217"/>
                  </a:cubicBezTo>
                  <a:cubicBezTo>
                    <a:pt x="0" y="241"/>
                    <a:pt x="21" y="257"/>
                    <a:pt x="52" y="2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2" name="Freeform 90">
              <a:extLst>
                <a:ext uri="{FF2B5EF4-FFF2-40B4-BE49-F238E27FC236}">
                  <a16:creationId xmlns:a16="http://schemas.microsoft.com/office/drawing/2014/main" xmlns="" id="{8BE3A71F-B565-4537-9E7B-F6DACE07542B}"/>
                </a:ext>
              </a:extLst>
            </p:cNvPr>
            <p:cNvSpPr>
              <a:spLocks/>
            </p:cNvSpPr>
            <p:nvPr/>
          </p:nvSpPr>
          <p:spPr bwMode="gray">
            <a:xfrm>
              <a:off x="2618085" y="916164"/>
              <a:ext cx="394784" cy="1076261"/>
            </a:xfrm>
            <a:custGeom>
              <a:avLst/>
              <a:gdLst/>
              <a:ahLst/>
              <a:cxnLst>
                <a:cxn ang="0">
                  <a:pos x="55" y="151"/>
                </a:cxn>
                <a:cxn ang="0">
                  <a:pos x="78" y="281"/>
                </a:cxn>
                <a:cxn ang="0">
                  <a:pos x="37" y="382"/>
                </a:cxn>
                <a:cxn ang="0">
                  <a:pos x="33" y="686"/>
                </a:cxn>
                <a:cxn ang="0">
                  <a:pos x="72" y="1082"/>
                </a:cxn>
                <a:cxn ang="0">
                  <a:pos x="100" y="1473"/>
                </a:cxn>
                <a:cxn ang="0">
                  <a:pos x="203" y="2087"/>
                </a:cxn>
                <a:cxn ang="0">
                  <a:pos x="268" y="2377"/>
                </a:cxn>
                <a:cxn ang="0">
                  <a:pos x="331" y="2676"/>
                </a:cxn>
                <a:cxn ang="0">
                  <a:pos x="331" y="2712"/>
                </a:cxn>
                <a:cxn ang="0">
                  <a:pos x="360" y="2865"/>
                </a:cxn>
                <a:cxn ang="0">
                  <a:pos x="398" y="3028"/>
                </a:cxn>
                <a:cxn ang="0">
                  <a:pos x="465" y="3046"/>
                </a:cxn>
                <a:cxn ang="0">
                  <a:pos x="551" y="3097"/>
                </a:cxn>
                <a:cxn ang="0">
                  <a:pos x="746" y="3164"/>
                </a:cxn>
                <a:cxn ang="0">
                  <a:pos x="765" y="2895"/>
                </a:cxn>
                <a:cxn ang="0">
                  <a:pos x="699" y="2595"/>
                </a:cxn>
                <a:cxn ang="0">
                  <a:pos x="664" y="2318"/>
                </a:cxn>
                <a:cxn ang="0">
                  <a:pos x="668" y="2009"/>
                </a:cxn>
                <a:cxn ang="0">
                  <a:pos x="635" y="1824"/>
                </a:cxn>
                <a:cxn ang="0">
                  <a:pos x="658" y="1638"/>
                </a:cxn>
                <a:cxn ang="0">
                  <a:pos x="613" y="1458"/>
                </a:cxn>
                <a:cxn ang="0">
                  <a:pos x="614" y="1261"/>
                </a:cxn>
                <a:cxn ang="0">
                  <a:pos x="681" y="1356"/>
                </a:cxn>
                <a:cxn ang="0">
                  <a:pos x="699" y="1501"/>
                </a:cxn>
                <a:cxn ang="0">
                  <a:pos x="742" y="1767"/>
                </a:cxn>
                <a:cxn ang="0">
                  <a:pos x="709" y="2110"/>
                </a:cxn>
                <a:cxn ang="0">
                  <a:pos x="720" y="2437"/>
                </a:cxn>
                <a:cxn ang="0">
                  <a:pos x="708" y="2657"/>
                </a:cxn>
                <a:cxn ang="0">
                  <a:pos x="681" y="2858"/>
                </a:cxn>
                <a:cxn ang="0">
                  <a:pos x="761" y="3062"/>
                </a:cxn>
                <a:cxn ang="0">
                  <a:pos x="888" y="3206"/>
                </a:cxn>
                <a:cxn ang="0">
                  <a:pos x="1108" y="3109"/>
                </a:cxn>
                <a:cxn ang="0">
                  <a:pos x="1125" y="2843"/>
                </a:cxn>
                <a:cxn ang="0">
                  <a:pos x="1125" y="2765"/>
                </a:cxn>
                <a:cxn ang="0">
                  <a:pos x="1108" y="2702"/>
                </a:cxn>
                <a:cxn ang="0">
                  <a:pos x="1148" y="2578"/>
                </a:cxn>
                <a:cxn ang="0">
                  <a:pos x="1148" y="2229"/>
                </a:cxn>
                <a:cxn ang="0">
                  <a:pos x="1153" y="2071"/>
                </a:cxn>
                <a:cxn ang="0">
                  <a:pos x="1125" y="1914"/>
                </a:cxn>
                <a:cxn ang="0">
                  <a:pos x="1148" y="1587"/>
                </a:cxn>
                <a:cxn ang="0">
                  <a:pos x="1142" y="1282"/>
                </a:cxn>
                <a:cxn ang="0">
                  <a:pos x="1153" y="1092"/>
                </a:cxn>
                <a:cxn ang="0">
                  <a:pos x="1125" y="911"/>
                </a:cxn>
                <a:cxn ang="0">
                  <a:pos x="1107" y="541"/>
                </a:cxn>
                <a:cxn ang="0">
                  <a:pos x="1024" y="168"/>
                </a:cxn>
                <a:cxn ang="0">
                  <a:pos x="731" y="17"/>
                </a:cxn>
                <a:cxn ang="0">
                  <a:pos x="152" y="79"/>
                </a:cxn>
                <a:cxn ang="0">
                  <a:pos x="72" y="151"/>
                </a:cxn>
              </a:cxnLst>
              <a:rect l="0" t="0" r="r" b="b"/>
              <a:pathLst>
                <a:path w="1178" h="3212">
                  <a:moveTo>
                    <a:pt x="55" y="151"/>
                  </a:moveTo>
                  <a:cubicBezTo>
                    <a:pt x="49" y="196"/>
                    <a:pt x="81" y="231"/>
                    <a:pt x="78" y="281"/>
                  </a:cubicBezTo>
                  <a:cubicBezTo>
                    <a:pt x="75" y="326"/>
                    <a:pt x="52" y="346"/>
                    <a:pt x="37" y="382"/>
                  </a:cubicBezTo>
                  <a:cubicBezTo>
                    <a:pt x="0" y="468"/>
                    <a:pt x="24" y="594"/>
                    <a:pt x="33" y="686"/>
                  </a:cubicBezTo>
                  <a:cubicBezTo>
                    <a:pt x="45" y="819"/>
                    <a:pt x="58" y="950"/>
                    <a:pt x="72" y="1082"/>
                  </a:cubicBezTo>
                  <a:cubicBezTo>
                    <a:pt x="86" y="1213"/>
                    <a:pt x="107" y="1338"/>
                    <a:pt x="100" y="1473"/>
                  </a:cubicBezTo>
                  <a:cubicBezTo>
                    <a:pt x="90" y="1687"/>
                    <a:pt x="167" y="1885"/>
                    <a:pt x="203" y="2087"/>
                  </a:cubicBezTo>
                  <a:cubicBezTo>
                    <a:pt x="221" y="2184"/>
                    <a:pt x="253" y="2275"/>
                    <a:pt x="268" y="2377"/>
                  </a:cubicBezTo>
                  <a:cubicBezTo>
                    <a:pt x="282" y="2471"/>
                    <a:pt x="342" y="2574"/>
                    <a:pt x="331" y="2676"/>
                  </a:cubicBezTo>
                  <a:cubicBezTo>
                    <a:pt x="330" y="2688"/>
                    <a:pt x="331" y="2700"/>
                    <a:pt x="331" y="2712"/>
                  </a:cubicBezTo>
                  <a:cubicBezTo>
                    <a:pt x="268" y="2741"/>
                    <a:pt x="351" y="2832"/>
                    <a:pt x="360" y="2865"/>
                  </a:cubicBezTo>
                  <a:cubicBezTo>
                    <a:pt x="375" y="2925"/>
                    <a:pt x="339" y="2982"/>
                    <a:pt x="398" y="3028"/>
                  </a:cubicBezTo>
                  <a:cubicBezTo>
                    <a:pt x="420" y="3045"/>
                    <a:pt x="440" y="3037"/>
                    <a:pt x="465" y="3046"/>
                  </a:cubicBezTo>
                  <a:cubicBezTo>
                    <a:pt x="487" y="3054"/>
                    <a:pt x="527" y="3085"/>
                    <a:pt x="551" y="3097"/>
                  </a:cubicBezTo>
                  <a:cubicBezTo>
                    <a:pt x="609" y="3126"/>
                    <a:pt x="681" y="3156"/>
                    <a:pt x="746" y="3164"/>
                  </a:cubicBezTo>
                  <a:cubicBezTo>
                    <a:pt x="725" y="3072"/>
                    <a:pt x="773" y="2987"/>
                    <a:pt x="765" y="2895"/>
                  </a:cubicBezTo>
                  <a:cubicBezTo>
                    <a:pt x="757" y="2795"/>
                    <a:pt x="726" y="2690"/>
                    <a:pt x="699" y="2595"/>
                  </a:cubicBezTo>
                  <a:cubicBezTo>
                    <a:pt x="673" y="2503"/>
                    <a:pt x="654" y="2417"/>
                    <a:pt x="664" y="2318"/>
                  </a:cubicBezTo>
                  <a:cubicBezTo>
                    <a:pt x="673" y="2225"/>
                    <a:pt x="695" y="2102"/>
                    <a:pt x="668" y="2009"/>
                  </a:cubicBezTo>
                  <a:cubicBezTo>
                    <a:pt x="650" y="1949"/>
                    <a:pt x="625" y="1893"/>
                    <a:pt x="635" y="1824"/>
                  </a:cubicBezTo>
                  <a:cubicBezTo>
                    <a:pt x="646" y="1757"/>
                    <a:pt x="672" y="1710"/>
                    <a:pt x="658" y="1638"/>
                  </a:cubicBezTo>
                  <a:cubicBezTo>
                    <a:pt x="645" y="1572"/>
                    <a:pt x="613" y="1532"/>
                    <a:pt x="613" y="1458"/>
                  </a:cubicBezTo>
                  <a:cubicBezTo>
                    <a:pt x="613" y="1392"/>
                    <a:pt x="610" y="1326"/>
                    <a:pt x="614" y="1261"/>
                  </a:cubicBezTo>
                  <a:cubicBezTo>
                    <a:pt x="645" y="1296"/>
                    <a:pt x="669" y="1309"/>
                    <a:pt x="681" y="1356"/>
                  </a:cubicBezTo>
                  <a:cubicBezTo>
                    <a:pt x="693" y="1402"/>
                    <a:pt x="692" y="1455"/>
                    <a:pt x="699" y="1501"/>
                  </a:cubicBezTo>
                  <a:cubicBezTo>
                    <a:pt x="712" y="1593"/>
                    <a:pt x="742" y="1668"/>
                    <a:pt x="742" y="1767"/>
                  </a:cubicBezTo>
                  <a:cubicBezTo>
                    <a:pt x="742" y="1887"/>
                    <a:pt x="727" y="1996"/>
                    <a:pt x="709" y="2110"/>
                  </a:cubicBezTo>
                  <a:cubicBezTo>
                    <a:pt x="692" y="2218"/>
                    <a:pt x="720" y="2327"/>
                    <a:pt x="720" y="2437"/>
                  </a:cubicBezTo>
                  <a:cubicBezTo>
                    <a:pt x="720" y="2509"/>
                    <a:pt x="719" y="2585"/>
                    <a:pt x="708" y="2657"/>
                  </a:cubicBezTo>
                  <a:cubicBezTo>
                    <a:pt x="698" y="2726"/>
                    <a:pt x="676" y="2784"/>
                    <a:pt x="681" y="2858"/>
                  </a:cubicBezTo>
                  <a:cubicBezTo>
                    <a:pt x="685" y="2936"/>
                    <a:pt x="733" y="2993"/>
                    <a:pt x="761" y="3062"/>
                  </a:cubicBezTo>
                  <a:cubicBezTo>
                    <a:pt x="779" y="3106"/>
                    <a:pt x="832" y="3212"/>
                    <a:pt x="888" y="3206"/>
                  </a:cubicBezTo>
                  <a:cubicBezTo>
                    <a:pt x="920" y="3108"/>
                    <a:pt x="1051" y="3169"/>
                    <a:pt x="1108" y="3109"/>
                  </a:cubicBezTo>
                  <a:cubicBezTo>
                    <a:pt x="1178" y="3035"/>
                    <a:pt x="1133" y="2934"/>
                    <a:pt x="1125" y="2843"/>
                  </a:cubicBezTo>
                  <a:cubicBezTo>
                    <a:pt x="1123" y="2817"/>
                    <a:pt x="1129" y="2790"/>
                    <a:pt x="1125" y="2765"/>
                  </a:cubicBezTo>
                  <a:cubicBezTo>
                    <a:pt x="1122" y="2744"/>
                    <a:pt x="1107" y="2723"/>
                    <a:pt x="1108" y="2702"/>
                  </a:cubicBezTo>
                  <a:cubicBezTo>
                    <a:pt x="1111" y="2665"/>
                    <a:pt x="1139" y="2616"/>
                    <a:pt x="1148" y="2578"/>
                  </a:cubicBezTo>
                  <a:cubicBezTo>
                    <a:pt x="1175" y="2463"/>
                    <a:pt x="1153" y="2350"/>
                    <a:pt x="1148" y="2229"/>
                  </a:cubicBezTo>
                  <a:cubicBezTo>
                    <a:pt x="1145" y="2175"/>
                    <a:pt x="1151" y="2124"/>
                    <a:pt x="1153" y="2071"/>
                  </a:cubicBezTo>
                  <a:cubicBezTo>
                    <a:pt x="1156" y="2014"/>
                    <a:pt x="1131" y="1968"/>
                    <a:pt x="1125" y="1914"/>
                  </a:cubicBezTo>
                  <a:cubicBezTo>
                    <a:pt x="1112" y="1802"/>
                    <a:pt x="1143" y="1694"/>
                    <a:pt x="1148" y="1587"/>
                  </a:cubicBezTo>
                  <a:cubicBezTo>
                    <a:pt x="1153" y="1484"/>
                    <a:pt x="1137" y="1386"/>
                    <a:pt x="1142" y="1282"/>
                  </a:cubicBezTo>
                  <a:cubicBezTo>
                    <a:pt x="1145" y="1218"/>
                    <a:pt x="1154" y="1157"/>
                    <a:pt x="1153" y="1092"/>
                  </a:cubicBezTo>
                  <a:cubicBezTo>
                    <a:pt x="1153" y="1028"/>
                    <a:pt x="1131" y="969"/>
                    <a:pt x="1125" y="911"/>
                  </a:cubicBezTo>
                  <a:cubicBezTo>
                    <a:pt x="1114" y="786"/>
                    <a:pt x="1151" y="664"/>
                    <a:pt x="1107" y="541"/>
                  </a:cubicBezTo>
                  <a:cubicBezTo>
                    <a:pt x="1063" y="418"/>
                    <a:pt x="1051" y="297"/>
                    <a:pt x="1024" y="168"/>
                  </a:cubicBezTo>
                  <a:cubicBezTo>
                    <a:pt x="1000" y="52"/>
                    <a:pt x="839" y="26"/>
                    <a:pt x="731" y="17"/>
                  </a:cubicBezTo>
                  <a:cubicBezTo>
                    <a:pt x="534" y="0"/>
                    <a:pt x="335" y="29"/>
                    <a:pt x="152" y="79"/>
                  </a:cubicBezTo>
                  <a:cubicBezTo>
                    <a:pt x="146" y="114"/>
                    <a:pt x="107" y="143"/>
                    <a:pt x="72" y="15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3" name="Freeform 91">
              <a:extLst>
                <a:ext uri="{FF2B5EF4-FFF2-40B4-BE49-F238E27FC236}">
                  <a16:creationId xmlns:a16="http://schemas.microsoft.com/office/drawing/2014/main" xmlns="" id="{75590814-7AF1-442E-81BF-3E538DAFA22C}"/>
                </a:ext>
              </a:extLst>
            </p:cNvPr>
            <p:cNvSpPr>
              <a:spLocks/>
            </p:cNvSpPr>
            <p:nvPr/>
          </p:nvSpPr>
          <p:spPr bwMode="gray">
            <a:xfrm>
              <a:off x="2706603" y="330015"/>
              <a:ext cx="171929" cy="236616"/>
            </a:xfrm>
            <a:custGeom>
              <a:avLst/>
              <a:gdLst/>
              <a:ahLst/>
              <a:cxnLst>
                <a:cxn ang="0">
                  <a:pos x="122" y="205"/>
                </a:cxn>
                <a:cxn ang="0">
                  <a:pos x="141" y="437"/>
                </a:cxn>
                <a:cxn ang="0">
                  <a:pos x="214" y="683"/>
                </a:cxn>
                <a:cxn ang="0">
                  <a:pos x="488" y="510"/>
                </a:cxn>
                <a:cxn ang="0">
                  <a:pos x="407" y="124"/>
                </a:cxn>
                <a:cxn ang="0">
                  <a:pos x="143" y="184"/>
                </a:cxn>
              </a:cxnLst>
              <a:rect l="0" t="0" r="r" b="b"/>
              <a:pathLst>
                <a:path w="513" h="706">
                  <a:moveTo>
                    <a:pt x="122" y="205"/>
                  </a:moveTo>
                  <a:cubicBezTo>
                    <a:pt x="137" y="280"/>
                    <a:pt x="146" y="354"/>
                    <a:pt x="141" y="437"/>
                  </a:cubicBezTo>
                  <a:cubicBezTo>
                    <a:pt x="0" y="522"/>
                    <a:pt x="74" y="660"/>
                    <a:pt x="214" y="683"/>
                  </a:cubicBezTo>
                  <a:cubicBezTo>
                    <a:pt x="351" y="706"/>
                    <a:pt x="455" y="646"/>
                    <a:pt x="488" y="510"/>
                  </a:cubicBezTo>
                  <a:cubicBezTo>
                    <a:pt x="513" y="407"/>
                    <a:pt x="455" y="214"/>
                    <a:pt x="407" y="124"/>
                  </a:cubicBezTo>
                  <a:cubicBezTo>
                    <a:pt x="342" y="0"/>
                    <a:pt x="146" y="43"/>
                    <a:pt x="143" y="18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4" name="Freeform 92">
              <a:extLst>
                <a:ext uri="{FF2B5EF4-FFF2-40B4-BE49-F238E27FC236}">
                  <a16:creationId xmlns:a16="http://schemas.microsoft.com/office/drawing/2014/main" xmlns="" id="{F9D1A598-3CE3-4162-96F4-E6063F70DF79}"/>
                </a:ext>
              </a:extLst>
            </p:cNvPr>
            <p:cNvSpPr>
              <a:spLocks/>
            </p:cNvSpPr>
            <p:nvPr/>
          </p:nvSpPr>
          <p:spPr bwMode="gray">
            <a:xfrm>
              <a:off x="2853707" y="422222"/>
              <a:ext cx="14044" cy="23123"/>
            </a:xfrm>
            <a:custGeom>
              <a:avLst/>
              <a:gdLst/>
              <a:ahLst/>
              <a:cxnLst>
                <a:cxn ang="0">
                  <a:pos x="20" y="45"/>
                </a:cxn>
                <a:cxn ang="0">
                  <a:pos x="42" y="69"/>
                </a:cxn>
                <a:cxn ang="0">
                  <a:pos x="37" y="42"/>
                </a:cxn>
                <a:cxn ang="0">
                  <a:pos x="26" y="12"/>
                </a:cxn>
                <a:cxn ang="0">
                  <a:pos x="14" y="4"/>
                </a:cxn>
                <a:cxn ang="0">
                  <a:pos x="5" y="17"/>
                </a:cxn>
                <a:cxn ang="0">
                  <a:pos x="18" y="45"/>
                </a:cxn>
              </a:cxnLst>
              <a:rect l="0" t="0" r="r" b="b"/>
              <a:pathLst>
                <a:path w="42" h="69">
                  <a:moveTo>
                    <a:pt x="20" y="45"/>
                  </a:moveTo>
                  <a:cubicBezTo>
                    <a:pt x="26" y="51"/>
                    <a:pt x="34" y="66"/>
                    <a:pt x="42" y="69"/>
                  </a:cubicBezTo>
                  <a:cubicBezTo>
                    <a:pt x="42" y="59"/>
                    <a:pt x="39" y="51"/>
                    <a:pt x="37" y="42"/>
                  </a:cubicBezTo>
                  <a:cubicBezTo>
                    <a:pt x="34" y="29"/>
                    <a:pt x="30" y="22"/>
                    <a:pt x="26" y="12"/>
                  </a:cubicBezTo>
                  <a:cubicBezTo>
                    <a:pt x="22" y="5"/>
                    <a:pt x="22" y="0"/>
                    <a:pt x="14" y="4"/>
                  </a:cubicBezTo>
                  <a:cubicBezTo>
                    <a:pt x="11" y="5"/>
                    <a:pt x="6" y="14"/>
                    <a:pt x="5" y="17"/>
                  </a:cubicBezTo>
                  <a:cubicBezTo>
                    <a:pt x="0" y="32"/>
                    <a:pt x="16" y="37"/>
                    <a:pt x="18" y="4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5" name="Freeform 93">
              <a:extLst>
                <a:ext uri="{FF2B5EF4-FFF2-40B4-BE49-F238E27FC236}">
                  <a16:creationId xmlns:a16="http://schemas.microsoft.com/office/drawing/2014/main" xmlns="" id="{C0C34CB1-C466-46B3-BBA2-D2707139C885}"/>
                </a:ext>
              </a:extLst>
            </p:cNvPr>
            <p:cNvSpPr>
              <a:spLocks/>
            </p:cNvSpPr>
            <p:nvPr/>
          </p:nvSpPr>
          <p:spPr bwMode="gray">
            <a:xfrm>
              <a:off x="2748451" y="424917"/>
              <a:ext cx="115896" cy="68658"/>
            </a:xfrm>
            <a:custGeom>
              <a:avLst/>
              <a:gdLst/>
              <a:ahLst/>
              <a:cxnLst>
                <a:cxn ang="0">
                  <a:pos x="0" y="0"/>
                </a:cxn>
                <a:cxn ang="0">
                  <a:pos x="23" y="45"/>
                </a:cxn>
                <a:cxn ang="0">
                  <a:pos x="45" y="97"/>
                </a:cxn>
                <a:cxn ang="0">
                  <a:pos x="125" y="177"/>
                </a:cxn>
                <a:cxn ang="0">
                  <a:pos x="246" y="190"/>
                </a:cxn>
                <a:cxn ang="0">
                  <a:pos x="346" y="14"/>
                </a:cxn>
              </a:cxnLst>
              <a:rect l="0" t="0" r="r" b="b"/>
              <a:pathLst>
                <a:path w="346" h="205">
                  <a:moveTo>
                    <a:pt x="0" y="0"/>
                  </a:moveTo>
                  <a:cubicBezTo>
                    <a:pt x="7" y="19"/>
                    <a:pt x="13" y="29"/>
                    <a:pt x="23" y="45"/>
                  </a:cubicBezTo>
                  <a:cubicBezTo>
                    <a:pt x="33" y="62"/>
                    <a:pt x="33" y="82"/>
                    <a:pt x="45" y="97"/>
                  </a:cubicBezTo>
                  <a:cubicBezTo>
                    <a:pt x="70" y="127"/>
                    <a:pt x="87" y="157"/>
                    <a:pt x="125" y="177"/>
                  </a:cubicBezTo>
                  <a:cubicBezTo>
                    <a:pt x="150" y="191"/>
                    <a:pt x="216" y="205"/>
                    <a:pt x="246" y="190"/>
                  </a:cubicBezTo>
                  <a:cubicBezTo>
                    <a:pt x="303" y="163"/>
                    <a:pt x="346" y="38"/>
                    <a:pt x="346" y="1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6" name="Freeform 94">
              <a:extLst>
                <a:ext uri="{FF2B5EF4-FFF2-40B4-BE49-F238E27FC236}">
                  <a16:creationId xmlns:a16="http://schemas.microsoft.com/office/drawing/2014/main" xmlns="" id="{F9F62608-820C-4D88-AA4D-357CFCA9EB22}"/>
                </a:ext>
              </a:extLst>
            </p:cNvPr>
            <p:cNvSpPr>
              <a:spLocks/>
            </p:cNvSpPr>
            <p:nvPr/>
          </p:nvSpPr>
          <p:spPr bwMode="gray">
            <a:xfrm>
              <a:off x="2706603" y="195962"/>
              <a:ext cx="182994" cy="286265"/>
            </a:xfrm>
            <a:custGeom>
              <a:avLst/>
              <a:gdLst/>
              <a:ahLst/>
              <a:cxnLst>
                <a:cxn ang="0">
                  <a:pos x="48" y="367"/>
                </a:cxn>
                <a:cxn ang="0">
                  <a:pos x="1" y="422"/>
                </a:cxn>
                <a:cxn ang="0">
                  <a:pos x="43" y="495"/>
                </a:cxn>
                <a:cxn ang="0">
                  <a:pos x="63" y="525"/>
                </a:cxn>
                <a:cxn ang="0">
                  <a:pos x="76" y="578"/>
                </a:cxn>
                <a:cxn ang="0">
                  <a:pos x="132" y="702"/>
                </a:cxn>
                <a:cxn ang="0">
                  <a:pos x="171" y="746"/>
                </a:cxn>
                <a:cxn ang="0">
                  <a:pos x="251" y="827"/>
                </a:cxn>
                <a:cxn ang="0">
                  <a:pos x="372" y="840"/>
                </a:cxn>
                <a:cxn ang="0">
                  <a:pos x="473" y="692"/>
                </a:cxn>
                <a:cxn ang="0">
                  <a:pos x="511" y="599"/>
                </a:cxn>
                <a:cxn ang="0">
                  <a:pos x="529" y="410"/>
                </a:cxn>
                <a:cxn ang="0">
                  <a:pos x="372" y="60"/>
                </a:cxn>
                <a:cxn ang="0">
                  <a:pos x="112" y="89"/>
                </a:cxn>
                <a:cxn ang="0">
                  <a:pos x="40" y="216"/>
                </a:cxn>
                <a:cxn ang="0">
                  <a:pos x="48" y="367"/>
                </a:cxn>
              </a:cxnLst>
              <a:rect l="0" t="0" r="r" b="b"/>
              <a:pathLst>
                <a:path w="546" h="854">
                  <a:moveTo>
                    <a:pt x="48" y="367"/>
                  </a:moveTo>
                  <a:cubicBezTo>
                    <a:pt x="6" y="358"/>
                    <a:pt x="2" y="391"/>
                    <a:pt x="1" y="422"/>
                  </a:cubicBezTo>
                  <a:cubicBezTo>
                    <a:pt x="0" y="467"/>
                    <a:pt x="17" y="469"/>
                    <a:pt x="43" y="495"/>
                  </a:cubicBezTo>
                  <a:cubicBezTo>
                    <a:pt x="51" y="503"/>
                    <a:pt x="54" y="517"/>
                    <a:pt x="63" y="525"/>
                  </a:cubicBezTo>
                  <a:cubicBezTo>
                    <a:pt x="75" y="534"/>
                    <a:pt x="67" y="564"/>
                    <a:pt x="76" y="578"/>
                  </a:cubicBezTo>
                  <a:cubicBezTo>
                    <a:pt x="92" y="600"/>
                    <a:pt x="122" y="686"/>
                    <a:pt x="132" y="702"/>
                  </a:cubicBezTo>
                  <a:cubicBezTo>
                    <a:pt x="142" y="719"/>
                    <a:pt x="159" y="731"/>
                    <a:pt x="171" y="746"/>
                  </a:cubicBezTo>
                  <a:cubicBezTo>
                    <a:pt x="196" y="777"/>
                    <a:pt x="213" y="806"/>
                    <a:pt x="251" y="827"/>
                  </a:cubicBezTo>
                  <a:cubicBezTo>
                    <a:pt x="277" y="840"/>
                    <a:pt x="342" y="854"/>
                    <a:pt x="372" y="840"/>
                  </a:cubicBezTo>
                  <a:cubicBezTo>
                    <a:pt x="400" y="826"/>
                    <a:pt x="464" y="716"/>
                    <a:pt x="473" y="692"/>
                  </a:cubicBezTo>
                  <a:cubicBezTo>
                    <a:pt x="485" y="660"/>
                    <a:pt x="498" y="628"/>
                    <a:pt x="511" y="599"/>
                  </a:cubicBezTo>
                  <a:cubicBezTo>
                    <a:pt x="537" y="542"/>
                    <a:pt x="521" y="470"/>
                    <a:pt x="529" y="410"/>
                  </a:cubicBezTo>
                  <a:cubicBezTo>
                    <a:pt x="546" y="285"/>
                    <a:pt x="466" y="132"/>
                    <a:pt x="372" y="60"/>
                  </a:cubicBezTo>
                  <a:cubicBezTo>
                    <a:pt x="294" y="0"/>
                    <a:pt x="170" y="12"/>
                    <a:pt x="112" y="89"/>
                  </a:cubicBezTo>
                  <a:cubicBezTo>
                    <a:pt x="88" y="120"/>
                    <a:pt x="55" y="179"/>
                    <a:pt x="40" y="216"/>
                  </a:cubicBezTo>
                  <a:cubicBezTo>
                    <a:pt x="28" y="248"/>
                    <a:pt x="1" y="298"/>
                    <a:pt x="48" y="3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7" name="Freeform 95">
              <a:extLst>
                <a:ext uri="{FF2B5EF4-FFF2-40B4-BE49-F238E27FC236}">
                  <a16:creationId xmlns:a16="http://schemas.microsoft.com/office/drawing/2014/main" xmlns="" id="{EDC51610-3EDC-46AE-A0CC-05CA6536A056}"/>
                </a:ext>
              </a:extLst>
            </p:cNvPr>
            <p:cNvSpPr>
              <a:spLocks/>
            </p:cNvSpPr>
            <p:nvPr/>
          </p:nvSpPr>
          <p:spPr bwMode="gray">
            <a:xfrm>
              <a:off x="2544462" y="442933"/>
              <a:ext cx="508552" cy="568416"/>
            </a:xfrm>
            <a:custGeom>
              <a:avLst/>
              <a:gdLst/>
              <a:ahLst/>
              <a:cxnLst>
                <a:cxn ang="0">
                  <a:pos x="568" y="110"/>
                </a:cxn>
                <a:cxn ang="0">
                  <a:pos x="365" y="239"/>
                </a:cxn>
                <a:cxn ang="0">
                  <a:pos x="185" y="357"/>
                </a:cxn>
                <a:cxn ang="0">
                  <a:pos x="67" y="567"/>
                </a:cxn>
                <a:cxn ang="0">
                  <a:pos x="74" y="680"/>
                </a:cxn>
                <a:cxn ang="0">
                  <a:pos x="62" y="820"/>
                </a:cxn>
                <a:cxn ang="0">
                  <a:pos x="5" y="1011"/>
                </a:cxn>
                <a:cxn ang="0">
                  <a:pos x="16" y="1237"/>
                </a:cxn>
                <a:cxn ang="0">
                  <a:pos x="101" y="1406"/>
                </a:cxn>
                <a:cxn ang="0">
                  <a:pos x="264" y="1417"/>
                </a:cxn>
                <a:cxn ang="0">
                  <a:pos x="276" y="1591"/>
                </a:cxn>
                <a:cxn ang="0">
                  <a:pos x="731" y="1681"/>
                </a:cxn>
                <a:cxn ang="0">
                  <a:pos x="968" y="1655"/>
                </a:cxn>
                <a:cxn ang="0">
                  <a:pos x="1154" y="1631"/>
                </a:cxn>
                <a:cxn ang="0">
                  <a:pos x="1283" y="1569"/>
                </a:cxn>
                <a:cxn ang="0">
                  <a:pos x="1447" y="1147"/>
                </a:cxn>
                <a:cxn ang="0">
                  <a:pos x="1509" y="617"/>
                </a:cxn>
                <a:cxn ang="0">
                  <a:pos x="1492" y="398"/>
                </a:cxn>
                <a:cxn ang="0">
                  <a:pos x="1417" y="202"/>
                </a:cxn>
                <a:cxn ang="0">
                  <a:pos x="1014" y="53"/>
                </a:cxn>
                <a:cxn ang="0">
                  <a:pos x="745" y="222"/>
                </a:cxn>
                <a:cxn ang="0">
                  <a:pos x="608" y="70"/>
                </a:cxn>
                <a:cxn ang="0">
                  <a:pos x="535" y="133"/>
                </a:cxn>
              </a:cxnLst>
              <a:rect l="0" t="0" r="r" b="b"/>
              <a:pathLst>
                <a:path w="1518" h="1696">
                  <a:moveTo>
                    <a:pt x="568" y="110"/>
                  </a:moveTo>
                  <a:cubicBezTo>
                    <a:pt x="491" y="130"/>
                    <a:pt x="436" y="199"/>
                    <a:pt x="365" y="239"/>
                  </a:cubicBezTo>
                  <a:cubicBezTo>
                    <a:pt x="303" y="273"/>
                    <a:pt x="246" y="311"/>
                    <a:pt x="185" y="357"/>
                  </a:cubicBezTo>
                  <a:cubicBezTo>
                    <a:pt x="127" y="401"/>
                    <a:pt x="49" y="492"/>
                    <a:pt x="67" y="567"/>
                  </a:cubicBezTo>
                  <a:cubicBezTo>
                    <a:pt x="79" y="619"/>
                    <a:pt x="85" y="626"/>
                    <a:pt x="74" y="680"/>
                  </a:cubicBezTo>
                  <a:cubicBezTo>
                    <a:pt x="65" y="726"/>
                    <a:pt x="69" y="773"/>
                    <a:pt x="62" y="820"/>
                  </a:cubicBezTo>
                  <a:cubicBezTo>
                    <a:pt x="52" y="884"/>
                    <a:pt x="11" y="945"/>
                    <a:pt x="5" y="1011"/>
                  </a:cubicBezTo>
                  <a:cubicBezTo>
                    <a:pt x="0" y="1079"/>
                    <a:pt x="9" y="1168"/>
                    <a:pt x="16" y="1237"/>
                  </a:cubicBezTo>
                  <a:cubicBezTo>
                    <a:pt x="22" y="1288"/>
                    <a:pt x="46" y="1388"/>
                    <a:pt x="101" y="1406"/>
                  </a:cubicBezTo>
                  <a:cubicBezTo>
                    <a:pt x="173" y="1429"/>
                    <a:pt x="202" y="1362"/>
                    <a:pt x="264" y="1417"/>
                  </a:cubicBezTo>
                  <a:cubicBezTo>
                    <a:pt x="255" y="1448"/>
                    <a:pt x="169" y="1479"/>
                    <a:pt x="276" y="1591"/>
                  </a:cubicBezTo>
                  <a:cubicBezTo>
                    <a:pt x="319" y="1637"/>
                    <a:pt x="670" y="1696"/>
                    <a:pt x="731" y="1681"/>
                  </a:cubicBezTo>
                  <a:cubicBezTo>
                    <a:pt x="804" y="1663"/>
                    <a:pt x="915" y="1665"/>
                    <a:pt x="968" y="1655"/>
                  </a:cubicBezTo>
                  <a:cubicBezTo>
                    <a:pt x="1014" y="1646"/>
                    <a:pt x="1154" y="1630"/>
                    <a:pt x="1154" y="1631"/>
                  </a:cubicBezTo>
                  <a:cubicBezTo>
                    <a:pt x="1151" y="1611"/>
                    <a:pt x="1278" y="1590"/>
                    <a:pt x="1283" y="1569"/>
                  </a:cubicBezTo>
                  <a:cubicBezTo>
                    <a:pt x="1362" y="1451"/>
                    <a:pt x="1355" y="1386"/>
                    <a:pt x="1447" y="1147"/>
                  </a:cubicBezTo>
                  <a:cubicBezTo>
                    <a:pt x="1509" y="985"/>
                    <a:pt x="1518" y="806"/>
                    <a:pt x="1509" y="617"/>
                  </a:cubicBezTo>
                  <a:cubicBezTo>
                    <a:pt x="1505" y="543"/>
                    <a:pt x="1492" y="476"/>
                    <a:pt x="1492" y="398"/>
                  </a:cubicBezTo>
                  <a:cubicBezTo>
                    <a:pt x="1492" y="311"/>
                    <a:pt x="1485" y="256"/>
                    <a:pt x="1417" y="202"/>
                  </a:cubicBezTo>
                  <a:cubicBezTo>
                    <a:pt x="1308" y="115"/>
                    <a:pt x="1156" y="67"/>
                    <a:pt x="1014" y="53"/>
                  </a:cubicBezTo>
                  <a:cubicBezTo>
                    <a:pt x="988" y="0"/>
                    <a:pt x="813" y="250"/>
                    <a:pt x="745" y="222"/>
                  </a:cubicBezTo>
                  <a:cubicBezTo>
                    <a:pt x="667" y="189"/>
                    <a:pt x="574" y="100"/>
                    <a:pt x="608" y="70"/>
                  </a:cubicBezTo>
                  <a:cubicBezTo>
                    <a:pt x="588" y="98"/>
                    <a:pt x="551" y="100"/>
                    <a:pt x="535" y="13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8" name="Freeform 96">
              <a:extLst>
                <a:ext uri="{FF2B5EF4-FFF2-40B4-BE49-F238E27FC236}">
                  <a16:creationId xmlns:a16="http://schemas.microsoft.com/office/drawing/2014/main" xmlns="" id="{B1C92A85-5A4E-4A33-A7FE-3453942F41F6}"/>
                </a:ext>
              </a:extLst>
            </p:cNvPr>
            <p:cNvSpPr>
              <a:spLocks/>
            </p:cNvSpPr>
            <p:nvPr/>
          </p:nvSpPr>
          <p:spPr bwMode="gray">
            <a:xfrm>
              <a:off x="2838671" y="460806"/>
              <a:ext cx="119868" cy="76602"/>
            </a:xfrm>
            <a:custGeom>
              <a:avLst/>
              <a:gdLst/>
              <a:ahLst/>
              <a:cxnLst>
                <a:cxn ang="0">
                  <a:pos x="97" y="0"/>
                </a:cxn>
                <a:cxn ang="0">
                  <a:pos x="303" y="60"/>
                </a:cxn>
                <a:cxn ang="0">
                  <a:pos x="358" y="106"/>
                </a:cxn>
                <a:cxn ang="0">
                  <a:pos x="203" y="76"/>
                </a:cxn>
                <a:cxn ang="0">
                  <a:pos x="136" y="173"/>
                </a:cxn>
                <a:cxn ang="0">
                  <a:pos x="21" y="223"/>
                </a:cxn>
                <a:cxn ang="0">
                  <a:pos x="58" y="105"/>
                </a:cxn>
                <a:cxn ang="0">
                  <a:pos x="131" y="13"/>
                </a:cxn>
              </a:cxnLst>
              <a:rect l="0" t="0" r="r" b="b"/>
              <a:pathLst>
                <a:path w="358" h="229">
                  <a:moveTo>
                    <a:pt x="97" y="0"/>
                  </a:moveTo>
                  <a:cubicBezTo>
                    <a:pt x="155" y="28"/>
                    <a:pt x="241" y="50"/>
                    <a:pt x="303" y="60"/>
                  </a:cubicBezTo>
                  <a:cubicBezTo>
                    <a:pt x="315" y="77"/>
                    <a:pt x="339" y="97"/>
                    <a:pt x="358" y="106"/>
                  </a:cubicBezTo>
                  <a:cubicBezTo>
                    <a:pt x="309" y="97"/>
                    <a:pt x="254" y="70"/>
                    <a:pt x="203" y="76"/>
                  </a:cubicBezTo>
                  <a:cubicBezTo>
                    <a:pt x="136" y="84"/>
                    <a:pt x="190" y="147"/>
                    <a:pt x="136" y="173"/>
                  </a:cubicBezTo>
                  <a:cubicBezTo>
                    <a:pt x="106" y="119"/>
                    <a:pt x="62" y="229"/>
                    <a:pt x="21" y="223"/>
                  </a:cubicBezTo>
                  <a:cubicBezTo>
                    <a:pt x="0" y="173"/>
                    <a:pt x="31" y="144"/>
                    <a:pt x="58" y="105"/>
                  </a:cubicBezTo>
                  <a:cubicBezTo>
                    <a:pt x="76" y="79"/>
                    <a:pt x="92" y="8"/>
                    <a:pt x="131" y="1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79" name="Freeform 97">
              <a:extLst>
                <a:ext uri="{FF2B5EF4-FFF2-40B4-BE49-F238E27FC236}">
                  <a16:creationId xmlns:a16="http://schemas.microsoft.com/office/drawing/2014/main" xmlns="" id="{1CC7E9B5-413F-4175-A4E9-12570E2EB460}"/>
                </a:ext>
              </a:extLst>
            </p:cNvPr>
            <p:cNvSpPr>
              <a:spLocks/>
            </p:cNvSpPr>
            <p:nvPr/>
          </p:nvSpPr>
          <p:spPr bwMode="gray">
            <a:xfrm>
              <a:off x="2779659" y="745228"/>
              <a:ext cx="34897" cy="76035"/>
            </a:xfrm>
            <a:custGeom>
              <a:avLst/>
              <a:gdLst/>
              <a:ahLst/>
              <a:cxnLst>
                <a:cxn ang="0">
                  <a:pos x="79" y="17"/>
                </a:cxn>
                <a:cxn ang="0">
                  <a:pos x="3" y="131"/>
                </a:cxn>
                <a:cxn ang="0">
                  <a:pos x="45" y="227"/>
                </a:cxn>
                <a:cxn ang="0">
                  <a:pos x="99" y="21"/>
                </a:cxn>
                <a:cxn ang="0">
                  <a:pos x="87" y="0"/>
                </a:cxn>
              </a:cxnLst>
              <a:rect l="0" t="0" r="r" b="b"/>
              <a:pathLst>
                <a:path w="104" h="227">
                  <a:moveTo>
                    <a:pt x="79" y="17"/>
                  </a:moveTo>
                  <a:cubicBezTo>
                    <a:pt x="44" y="66"/>
                    <a:pt x="6" y="63"/>
                    <a:pt x="3" y="131"/>
                  </a:cubicBezTo>
                  <a:cubicBezTo>
                    <a:pt x="0" y="185"/>
                    <a:pt x="11" y="194"/>
                    <a:pt x="45" y="227"/>
                  </a:cubicBezTo>
                  <a:cubicBezTo>
                    <a:pt x="42" y="170"/>
                    <a:pt x="3" y="39"/>
                    <a:pt x="99" y="21"/>
                  </a:cubicBezTo>
                  <a:cubicBezTo>
                    <a:pt x="104" y="6"/>
                    <a:pt x="97" y="5"/>
                    <a:pt x="87"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0" name="Freeform 98">
              <a:extLst>
                <a:ext uri="{FF2B5EF4-FFF2-40B4-BE49-F238E27FC236}">
                  <a16:creationId xmlns:a16="http://schemas.microsoft.com/office/drawing/2014/main" xmlns="" id="{F03D83A9-531C-44E9-B29F-BE745422EB76}"/>
                </a:ext>
              </a:extLst>
            </p:cNvPr>
            <p:cNvSpPr>
              <a:spLocks/>
            </p:cNvSpPr>
            <p:nvPr/>
          </p:nvSpPr>
          <p:spPr bwMode="gray">
            <a:xfrm>
              <a:off x="2574252" y="657419"/>
              <a:ext cx="65963" cy="43975"/>
            </a:xfrm>
            <a:custGeom>
              <a:avLst/>
              <a:gdLst/>
              <a:ahLst/>
              <a:cxnLst>
                <a:cxn ang="0">
                  <a:pos x="12" y="0"/>
                </a:cxn>
                <a:cxn ang="0">
                  <a:pos x="197" y="131"/>
                </a:cxn>
                <a:cxn ang="0">
                  <a:pos x="84" y="73"/>
                </a:cxn>
                <a:cxn ang="0">
                  <a:pos x="12" y="5"/>
                </a:cxn>
                <a:cxn ang="0">
                  <a:pos x="41" y="5"/>
                </a:cxn>
              </a:cxnLst>
              <a:rect l="0" t="0" r="r" b="b"/>
              <a:pathLst>
                <a:path w="197" h="131">
                  <a:moveTo>
                    <a:pt x="12" y="0"/>
                  </a:moveTo>
                  <a:cubicBezTo>
                    <a:pt x="72" y="19"/>
                    <a:pt x="176" y="59"/>
                    <a:pt x="197" y="131"/>
                  </a:cubicBezTo>
                  <a:cubicBezTo>
                    <a:pt x="156" y="116"/>
                    <a:pt x="123" y="90"/>
                    <a:pt x="84" y="73"/>
                  </a:cubicBezTo>
                  <a:cubicBezTo>
                    <a:pt x="54" y="61"/>
                    <a:pt x="0" y="51"/>
                    <a:pt x="12" y="5"/>
                  </a:cubicBezTo>
                  <a:cubicBezTo>
                    <a:pt x="21" y="4"/>
                    <a:pt x="33" y="2"/>
                    <a:pt x="41" y="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1" name="Freeform 99">
              <a:extLst>
                <a:ext uri="{FF2B5EF4-FFF2-40B4-BE49-F238E27FC236}">
                  <a16:creationId xmlns:a16="http://schemas.microsoft.com/office/drawing/2014/main" xmlns="" id="{B284FC5D-7236-4C82-91A9-AFBF650B61D9}"/>
                </a:ext>
              </a:extLst>
            </p:cNvPr>
            <p:cNvSpPr>
              <a:spLocks/>
            </p:cNvSpPr>
            <p:nvPr/>
          </p:nvSpPr>
          <p:spPr bwMode="gray">
            <a:xfrm>
              <a:off x="2639505" y="970069"/>
              <a:ext cx="338468" cy="73765"/>
            </a:xfrm>
            <a:custGeom>
              <a:avLst/>
              <a:gdLst/>
              <a:ahLst/>
              <a:cxnLst>
                <a:cxn ang="0">
                  <a:pos x="37" y="13"/>
                </a:cxn>
                <a:cxn ang="0">
                  <a:pos x="132" y="45"/>
                </a:cxn>
                <a:cxn ang="0">
                  <a:pos x="245" y="69"/>
                </a:cxn>
                <a:cxn ang="0">
                  <a:pos x="470" y="86"/>
                </a:cxn>
                <a:cxn ang="0">
                  <a:pos x="735" y="69"/>
                </a:cxn>
                <a:cxn ang="0">
                  <a:pos x="976" y="37"/>
                </a:cxn>
                <a:cxn ang="0">
                  <a:pos x="986" y="148"/>
                </a:cxn>
                <a:cxn ang="0">
                  <a:pos x="842" y="187"/>
                </a:cxn>
                <a:cxn ang="0">
                  <a:pos x="577" y="215"/>
                </a:cxn>
                <a:cxn ang="0">
                  <a:pos x="311" y="194"/>
                </a:cxn>
                <a:cxn ang="0">
                  <a:pos x="183" y="159"/>
                </a:cxn>
                <a:cxn ang="0">
                  <a:pos x="29" y="121"/>
                </a:cxn>
                <a:cxn ang="0">
                  <a:pos x="14" y="120"/>
                </a:cxn>
                <a:cxn ang="0">
                  <a:pos x="3" y="24"/>
                </a:cxn>
              </a:cxnLst>
              <a:rect l="0" t="0" r="r" b="b"/>
              <a:pathLst>
                <a:path w="1010" h="220">
                  <a:moveTo>
                    <a:pt x="37" y="13"/>
                  </a:moveTo>
                  <a:cubicBezTo>
                    <a:pt x="73" y="16"/>
                    <a:pt x="98" y="32"/>
                    <a:pt x="132" y="45"/>
                  </a:cubicBezTo>
                  <a:cubicBezTo>
                    <a:pt x="171" y="59"/>
                    <a:pt x="206" y="60"/>
                    <a:pt x="245" y="69"/>
                  </a:cubicBezTo>
                  <a:cubicBezTo>
                    <a:pt x="317" y="84"/>
                    <a:pt x="391" y="82"/>
                    <a:pt x="470" y="86"/>
                  </a:cubicBezTo>
                  <a:cubicBezTo>
                    <a:pt x="563" y="90"/>
                    <a:pt x="652" y="100"/>
                    <a:pt x="735" y="69"/>
                  </a:cubicBezTo>
                  <a:cubicBezTo>
                    <a:pt x="797" y="46"/>
                    <a:pt x="909" y="0"/>
                    <a:pt x="976" y="37"/>
                  </a:cubicBezTo>
                  <a:cubicBezTo>
                    <a:pt x="975" y="87"/>
                    <a:pt x="1010" y="114"/>
                    <a:pt x="986" y="148"/>
                  </a:cubicBezTo>
                  <a:cubicBezTo>
                    <a:pt x="970" y="172"/>
                    <a:pt x="869" y="180"/>
                    <a:pt x="842" y="187"/>
                  </a:cubicBezTo>
                  <a:cubicBezTo>
                    <a:pt x="756" y="211"/>
                    <a:pt x="672" y="215"/>
                    <a:pt x="577" y="215"/>
                  </a:cubicBezTo>
                  <a:cubicBezTo>
                    <a:pt x="485" y="215"/>
                    <a:pt x="395" y="220"/>
                    <a:pt x="311" y="194"/>
                  </a:cubicBezTo>
                  <a:cubicBezTo>
                    <a:pt x="267" y="180"/>
                    <a:pt x="226" y="169"/>
                    <a:pt x="183" y="159"/>
                  </a:cubicBezTo>
                  <a:cubicBezTo>
                    <a:pt x="140" y="150"/>
                    <a:pt x="67" y="141"/>
                    <a:pt x="29" y="121"/>
                  </a:cubicBezTo>
                  <a:cubicBezTo>
                    <a:pt x="18" y="115"/>
                    <a:pt x="26" y="124"/>
                    <a:pt x="14" y="120"/>
                  </a:cubicBezTo>
                  <a:cubicBezTo>
                    <a:pt x="9" y="91"/>
                    <a:pt x="0" y="52"/>
                    <a:pt x="3" y="2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2" name="Freeform 100">
              <a:extLst>
                <a:ext uri="{FF2B5EF4-FFF2-40B4-BE49-F238E27FC236}">
                  <a16:creationId xmlns:a16="http://schemas.microsoft.com/office/drawing/2014/main" xmlns="" id="{D3C8E3ED-A8BF-458E-8D43-D3280AC714E8}"/>
                </a:ext>
              </a:extLst>
            </p:cNvPr>
            <p:cNvSpPr>
              <a:spLocks/>
            </p:cNvSpPr>
            <p:nvPr/>
          </p:nvSpPr>
          <p:spPr bwMode="gray">
            <a:xfrm>
              <a:off x="2731428" y="987801"/>
              <a:ext cx="79014" cy="57026"/>
            </a:xfrm>
            <a:custGeom>
              <a:avLst/>
              <a:gdLst/>
              <a:ahLst/>
              <a:cxnLst>
                <a:cxn ang="0">
                  <a:pos x="32" y="131"/>
                </a:cxn>
                <a:cxn ang="0">
                  <a:pos x="170" y="141"/>
                </a:cxn>
                <a:cxn ang="0">
                  <a:pos x="184" y="39"/>
                </a:cxn>
                <a:cxn ang="0">
                  <a:pos x="137" y="26"/>
                </a:cxn>
                <a:cxn ang="0">
                  <a:pos x="206" y="20"/>
                </a:cxn>
                <a:cxn ang="0">
                  <a:pos x="198" y="152"/>
                </a:cxn>
                <a:cxn ang="0">
                  <a:pos x="156" y="168"/>
                </a:cxn>
                <a:cxn ang="0">
                  <a:pos x="13" y="151"/>
                </a:cxn>
                <a:cxn ang="0">
                  <a:pos x="12" y="40"/>
                </a:cxn>
                <a:cxn ang="0">
                  <a:pos x="156" y="13"/>
                </a:cxn>
                <a:cxn ang="0">
                  <a:pos x="141" y="37"/>
                </a:cxn>
                <a:cxn ang="0">
                  <a:pos x="37" y="61"/>
                </a:cxn>
              </a:cxnLst>
              <a:rect l="0" t="0" r="r" b="b"/>
              <a:pathLst>
                <a:path w="236" h="170">
                  <a:moveTo>
                    <a:pt x="32" y="131"/>
                  </a:moveTo>
                  <a:cubicBezTo>
                    <a:pt x="61" y="144"/>
                    <a:pt x="154" y="156"/>
                    <a:pt x="170" y="141"/>
                  </a:cubicBezTo>
                  <a:cubicBezTo>
                    <a:pt x="171" y="124"/>
                    <a:pt x="186" y="58"/>
                    <a:pt x="184" y="39"/>
                  </a:cubicBezTo>
                  <a:cubicBezTo>
                    <a:pt x="164" y="29"/>
                    <a:pt x="137" y="52"/>
                    <a:pt x="137" y="26"/>
                  </a:cubicBezTo>
                  <a:cubicBezTo>
                    <a:pt x="137" y="2"/>
                    <a:pt x="198" y="20"/>
                    <a:pt x="206" y="20"/>
                  </a:cubicBezTo>
                  <a:cubicBezTo>
                    <a:pt x="236" y="20"/>
                    <a:pt x="202" y="124"/>
                    <a:pt x="198" y="152"/>
                  </a:cubicBezTo>
                  <a:cubicBezTo>
                    <a:pt x="195" y="170"/>
                    <a:pt x="180" y="166"/>
                    <a:pt x="156" y="168"/>
                  </a:cubicBezTo>
                  <a:cubicBezTo>
                    <a:pt x="123" y="169"/>
                    <a:pt x="46" y="162"/>
                    <a:pt x="13" y="151"/>
                  </a:cubicBezTo>
                  <a:cubicBezTo>
                    <a:pt x="0" y="147"/>
                    <a:pt x="2" y="88"/>
                    <a:pt x="12" y="40"/>
                  </a:cubicBezTo>
                  <a:cubicBezTo>
                    <a:pt x="20" y="0"/>
                    <a:pt x="123" y="20"/>
                    <a:pt x="156" y="13"/>
                  </a:cubicBezTo>
                  <a:cubicBezTo>
                    <a:pt x="172" y="10"/>
                    <a:pt x="143" y="23"/>
                    <a:pt x="141" y="37"/>
                  </a:cubicBezTo>
                  <a:cubicBezTo>
                    <a:pt x="124" y="38"/>
                    <a:pt x="30" y="30"/>
                    <a:pt x="37" y="6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3" name="Freeform 101">
              <a:extLst>
                <a:ext uri="{FF2B5EF4-FFF2-40B4-BE49-F238E27FC236}">
                  <a16:creationId xmlns:a16="http://schemas.microsoft.com/office/drawing/2014/main" xmlns="" id="{907BFCAE-5790-4DF2-BDA1-03813471E249}"/>
                </a:ext>
              </a:extLst>
            </p:cNvPr>
            <p:cNvSpPr>
              <a:spLocks/>
            </p:cNvSpPr>
            <p:nvPr/>
          </p:nvSpPr>
          <p:spPr bwMode="gray">
            <a:xfrm>
              <a:off x="2691141" y="188585"/>
              <a:ext cx="207393" cy="186682"/>
            </a:xfrm>
            <a:custGeom>
              <a:avLst/>
              <a:gdLst/>
              <a:ahLst/>
              <a:cxnLst>
                <a:cxn ang="0">
                  <a:pos x="111" y="540"/>
                </a:cxn>
                <a:cxn ang="0">
                  <a:pos x="94" y="541"/>
                </a:cxn>
                <a:cxn ang="0">
                  <a:pos x="81" y="432"/>
                </a:cxn>
                <a:cxn ang="0">
                  <a:pos x="67" y="390"/>
                </a:cxn>
                <a:cxn ang="0">
                  <a:pos x="33" y="348"/>
                </a:cxn>
                <a:cxn ang="0">
                  <a:pos x="81" y="145"/>
                </a:cxn>
                <a:cxn ang="0">
                  <a:pos x="48" y="144"/>
                </a:cxn>
                <a:cxn ang="0">
                  <a:pos x="131" y="76"/>
                </a:cxn>
                <a:cxn ang="0">
                  <a:pos x="115" y="57"/>
                </a:cxn>
                <a:cxn ang="0">
                  <a:pos x="190" y="34"/>
                </a:cxn>
                <a:cxn ang="0">
                  <a:pos x="263" y="1"/>
                </a:cxn>
                <a:cxn ang="0">
                  <a:pos x="426" y="51"/>
                </a:cxn>
                <a:cxn ang="0">
                  <a:pos x="428" y="27"/>
                </a:cxn>
                <a:cxn ang="0">
                  <a:pos x="469" y="77"/>
                </a:cxn>
                <a:cxn ang="0">
                  <a:pos x="530" y="110"/>
                </a:cxn>
                <a:cxn ang="0">
                  <a:pos x="596" y="229"/>
                </a:cxn>
                <a:cxn ang="0">
                  <a:pos x="608" y="388"/>
                </a:cxn>
                <a:cxn ang="0">
                  <a:pos x="572" y="557"/>
                </a:cxn>
                <a:cxn ang="0">
                  <a:pos x="546" y="457"/>
                </a:cxn>
                <a:cxn ang="0">
                  <a:pos x="550" y="313"/>
                </a:cxn>
                <a:cxn ang="0">
                  <a:pos x="482" y="216"/>
                </a:cxn>
                <a:cxn ang="0">
                  <a:pos x="348" y="216"/>
                </a:cxn>
                <a:cxn ang="0">
                  <a:pos x="327" y="191"/>
                </a:cxn>
                <a:cxn ang="0">
                  <a:pos x="334" y="228"/>
                </a:cxn>
                <a:cxn ang="0">
                  <a:pos x="250" y="188"/>
                </a:cxn>
                <a:cxn ang="0">
                  <a:pos x="179" y="230"/>
                </a:cxn>
                <a:cxn ang="0">
                  <a:pos x="127" y="322"/>
                </a:cxn>
                <a:cxn ang="0">
                  <a:pos x="123" y="377"/>
                </a:cxn>
                <a:cxn ang="0">
                  <a:pos x="111" y="426"/>
                </a:cxn>
                <a:cxn ang="0">
                  <a:pos x="111" y="540"/>
                </a:cxn>
              </a:cxnLst>
              <a:rect l="0" t="0" r="r" b="b"/>
              <a:pathLst>
                <a:path w="619" h="557">
                  <a:moveTo>
                    <a:pt x="111" y="540"/>
                  </a:moveTo>
                  <a:cubicBezTo>
                    <a:pt x="85" y="549"/>
                    <a:pt x="102" y="543"/>
                    <a:pt x="94" y="541"/>
                  </a:cubicBezTo>
                  <a:cubicBezTo>
                    <a:pt x="82" y="499"/>
                    <a:pt x="79" y="474"/>
                    <a:pt x="81" y="432"/>
                  </a:cubicBezTo>
                  <a:cubicBezTo>
                    <a:pt x="82" y="415"/>
                    <a:pt x="95" y="378"/>
                    <a:pt x="67" y="390"/>
                  </a:cubicBezTo>
                  <a:cubicBezTo>
                    <a:pt x="56" y="395"/>
                    <a:pt x="44" y="366"/>
                    <a:pt x="33" y="348"/>
                  </a:cubicBezTo>
                  <a:cubicBezTo>
                    <a:pt x="0" y="293"/>
                    <a:pt x="48" y="189"/>
                    <a:pt x="81" y="145"/>
                  </a:cubicBezTo>
                  <a:cubicBezTo>
                    <a:pt x="71" y="147"/>
                    <a:pt x="58" y="142"/>
                    <a:pt x="48" y="144"/>
                  </a:cubicBezTo>
                  <a:cubicBezTo>
                    <a:pt x="52" y="107"/>
                    <a:pt x="97" y="82"/>
                    <a:pt x="131" y="76"/>
                  </a:cubicBezTo>
                  <a:cubicBezTo>
                    <a:pt x="125" y="71"/>
                    <a:pt x="121" y="61"/>
                    <a:pt x="115" y="57"/>
                  </a:cubicBezTo>
                  <a:cubicBezTo>
                    <a:pt x="142" y="51"/>
                    <a:pt x="168" y="47"/>
                    <a:pt x="190" y="34"/>
                  </a:cubicBezTo>
                  <a:cubicBezTo>
                    <a:pt x="220" y="15"/>
                    <a:pt x="222" y="1"/>
                    <a:pt x="263" y="1"/>
                  </a:cubicBezTo>
                  <a:cubicBezTo>
                    <a:pt x="327" y="0"/>
                    <a:pt x="377" y="13"/>
                    <a:pt x="426" y="51"/>
                  </a:cubicBezTo>
                  <a:cubicBezTo>
                    <a:pt x="426" y="44"/>
                    <a:pt x="429" y="34"/>
                    <a:pt x="428" y="27"/>
                  </a:cubicBezTo>
                  <a:cubicBezTo>
                    <a:pt x="443" y="40"/>
                    <a:pt x="453" y="63"/>
                    <a:pt x="469" y="77"/>
                  </a:cubicBezTo>
                  <a:cubicBezTo>
                    <a:pt x="489" y="96"/>
                    <a:pt x="509" y="94"/>
                    <a:pt x="530" y="110"/>
                  </a:cubicBezTo>
                  <a:cubicBezTo>
                    <a:pt x="558" y="130"/>
                    <a:pt x="581" y="197"/>
                    <a:pt x="596" y="229"/>
                  </a:cubicBezTo>
                  <a:cubicBezTo>
                    <a:pt x="617" y="274"/>
                    <a:pt x="619" y="337"/>
                    <a:pt x="608" y="388"/>
                  </a:cubicBezTo>
                  <a:cubicBezTo>
                    <a:pt x="599" y="429"/>
                    <a:pt x="611" y="534"/>
                    <a:pt x="572" y="557"/>
                  </a:cubicBezTo>
                  <a:cubicBezTo>
                    <a:pt x="575" y="530"/>
                    <a:pt x="547" y="490"/>
                    <a:pt x="546" y="457"/>
                  </a:cubicBezTo>
                  <a:cubicBezTo>
                    <a:pt x="544" y="409"/>
                    <a:pt x="556" y="362"/>
                    <a:pt x="550" y="313"/>
                  </a:cubicBezTo>
                  <a:cubicBezTo>
                    <a:pt x="545" y="273"/>
                    <a:pt x="525" y="227"/>
                    <a:pt x="482" y="216"/>
                  </a:cubicBezTo>
                  <a:cubicBezTo>
                    <a:pt x="438" y="205"/>
                    <a:pt x="391" y="230"/>
                    <a:pt x="348" y="216"/>
                  </a:cubicBezTo>
                  <a:cubicBezTo>
                    <a:pt x="343" y="205"/>
                    <a:pt x="333" y="200"/>
                    <a:pt x="327" y="191"/>
                  </a:cubicBezTo>
                  <a:cubicBezTo>
                    <a:pt x="328" y="206"/>
                    <a:pt x="326" y="217"/>
                    <a:pt x="334" y="228"/>
                  </a:cubicBezTo>
                  <a:cubicBezTo>
                    <a:pt x="306" y="232"/>
                    <a:pt x="273" y="204"/>
                    <a:pt x="250" y="188"/>
                  </a:cubicBezTo>
                  <a:cubicBezTo>
                    <a:pt x="267" y="225"/>
                    <a:pt x="201" y="212"/>
                    <a:pt x="179" y="230"/>
                  </a:cubicBezTo>
                  <a:cubicBezTo>
                    <a:pt x="152" y="252"/>
                    <a:pt x="134" y="290"/>
                    <a:pt x="127" y="322"/>
                  </a:cubicBezTo>
                  <a:cubicBezTo>
                    <a:pt x="124" y="339"/>
                    <a:pt x="130" y="360"/>
                    <a:pt x="123" y="377"/>
                  </a:cubicBezTo>
                  <a:cubicBezTo>
                    <a:pt x="116" y="396"/>
                    <a:pt x="116" y="408"/>
                    <a:pt x="111" y="426"/>
                  </a:cubicBezTo>
                  <a:cubicBezTo>
                    <a:pt x="102" y="466"/>
                    <a:pt x="123" y="521"/>
                    <a:pt x="111" y="54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4" name="Freeform 102">
              <a:extLst>
                <a:ext uri="{FF2B5EF4-FFF2-40B4-BE49-F238E27FC236}">
                  <a16:creationId xmlns:a16="http://schemas.microsoft.com/office/drawing/2014/main" xmlns="" id="{4EC2C884-3B58-44CD-912E-6BEF3489E131}"/>
                </a:ext>
              </a:extLst>
            </p:cNvPr>
            <p:cNvSpPr>
              <a:spLocks/>
            </p:cNvSpPr>
            <p:nvPr/>
          </p:nvSpPr>
          <p:spPr bwMode="gray">
            <a:xfrm>
              <a:off x="2628582" y="856868"/>
              <a:ext cx="379322" cy="108804"/>
            </a:xfrm>
            <a:custGeom>
              <a:avLst/>
              <a:gdLst/>
              <a:ahLst/>
              <a:cxnLst>
                <a:cxn ang="0">
                  <a:pos x="638" y="9"/>
                </a:cxn>
                <a:cxn ang="0">
                  <a:pos x="47" y="123"/>
                </a:cxn>
                <a:cxn ang="0">
                  <a:pos x="2" y="190"/>
                </a:cxn>
                <a:cxn ang="0">
                  <a:pos x="70" y="218"/>
                </a:cxn>
                <a:cxn ang="0">
                  <a:pos x="146" y="221"/>
                </a:cxn>
                <a:cxn ang="0">
                  <a:pos x="208" y="208"/>
                </a:cxn>
                <a:cxn ang="0">
                  <a:pos x="275" y="196"/>
                </a:cxn>
                <a:cxn ang="0">
                  <a:pos x="319" y="164"/>
                </a:cxn>
                <a:cxn ang="0">
                  <a:pos x="408" y="142"/>
                </a:cxn>
                <a:cxn ang="0">
                  <a:pos x="552" y="92"/>
                </a:cxn>
                <a:cxn ang="0">
                  <a:pos x="630" y="77"/>
                </a:cxn>
                <a:cxn ang="0">
                  <a:pos x="645" y="122"/>
                </a:cxn>
                <a:cxn ang="0">
                  <a:pos x="794" y="120"/>
                </a:cxn>
                <a:cxn ang="0">
                  <a:pos x="785" y="229"/>
                </a:cxn>
                <a:cxn ang="0">
                  <a:pos x="869" y="199"/>
                </a:cxn>
                <a:cxn ang="0">
                  <a:pos x="943" y="241"/>
                </a:cxn>
                <a:cxn ang="0">
                  <a:pos x="1008" y="325"/>
                </a:cxn>
                <a:cxn ang="0">
                  <a:pos x="1077" y="230"/>
                </a:cxn>
                <a:cxn ang="0">
                  <a:pos x="1107" y="121"/>
                </a:cxn>
                <a:cxn ang="0">
                  <a:pos x="661" y="15"/>
                </a:cxn>
              </a:cxnLst>
              <a:rect l="0" t="0" r="r" b="b"/>
              <a:pathLst>
                <a:path w="1132" h="325">
                  <a:moveTo>
                    <a:pt x="638" y="9"/>
                  </a:moveTo>
                  <a:cubicBezTo>
                    <a:pt x="608" y="0"/>
                    <a:pt x="87" y="112"/>
                    <a:pt x="47" y="123"/>
                  </a:cubicBezTo>
                  <a:cubicBezTo>
                    <a:pt x="1" y="135"/>
                    <a:pt x="0" y="143"/>
                    <a:pt x="2" y="190"/>
                  </a:cubicBezTo>
                  <a:cubicBezTo>
                    <a:pt x="27" y="195"/>
                    <a:pt x="45" y="213"/>
                    <a:pt x="70" y="218"/>
                  </a:cubicBezTo>
                  <a:cubicBezTo>
                    <a:pt x="93" y="222"/>
                    <a:pt x="120" y="221"/>
                    <a:pt x="146" y="221"/>
                  </a:cubicBezTo>
                  <a:cubicBezTo>
                    <a:pt x="172" y="221"/>
                    <a:pt x="185" y="215"/>
                    <a:pt x="208" y="208"/>
                  </a:cubicBezTo>
                  <a:cubicBezTo>
                    <a:pt x="230" y="201"/>
                    <a:pt x="254" y="205"/>
                    <a:pt x="275" y="196"/>
                  </a:cubicBezTo>
                  <a:cubicBezTo>
                    <a:pt x="291" y="189"/>
                    <a:pt x="304" y="174"/>
                    <a:pt x="319" y="164"/>
                  </a:cubicBezTo>
                  <a:cubicBezTo>
                    <a:pt x="348" y="144"/>
                    <a:pt x="372" y="145"/>
                    <a:pt x="408" y="142"/>
                  </a:cubicBezTo>
                  <a:cubicBezTo>
                    <a:pt x="462" y="139"/>
                    <a:pt x="503" y="113"/>
                    <a:pt x="552" y="92"/>
                  </a:cubicBezTo>
                  <a:cubicBezTo>
                    <a:pt x="576" y="82"/>
                    <a:pt x="598" y="73"/>
                    <a:pt x="630" y="77"/>
                  </a:cubicBezTo>
                  <a:cubicBezTo>
                    <a:pt x="667" y="83"/>
                    <a:pt x="672" y="100"/>
                    <a:pt x="645" y="122"/>
                  </a:cubicBezTo>
                  <a:cubicBezTo>
                    <a:pt x="695" y="127"/>
                    <a:pt x="744" y="83"/>
                    <a:pt x="794" y="120"/>
                  </a:cubicBezTo>
                  <a:cubicBezTo>
                    <a:pt x="850" y="162"/>
                    <a:pt x="786" y="184"/>
                    <a:pt x="785" y="229"/>
                  </a:cubicBezTo>
                  <a:cubicBezTo>
                    <a:pt x="815" y="220"/>
                    <a:pt x="835" y="204"/>
                    <a:pt x="869" y="199"/>
                  </a:cubicBezTo>
                  <a:cubicBezTo>
                    <a:pt x="898" y="195"/>
                    <a:pt x="958" y="201"/>
                    <a:pt x="943" y="241"/>
                  </a:cubicBezTo>
                  <a:cubicBezTo>
                    <a:pt x="987" y="214"/>
                    <a:pt x="1045" y="292"/>
                    <a:pt x="1008" y="325"/>
                  </a:cubicBezTo>
                  <a:cubicBezTo>
                    <a:pt x="1040" y="304"/>
                    <a:pt x="1072" y="267"/>
                    <a:pt x="1077" y="230"/>
                  </a:cubicBezTo>
                  <a:cubicBezTo>
                    <a:pt x="1080" y="207"/>
                    <a:pt x="1132" y="121"/>
                    <a:pt x="1107" y="121"/>
                  </a:cubicBezTo>
                  <a:cubicBezTo>
                    <a:pt x="931" y="121"/>
                    <a:pt x="680" y="24"/>
                    <a:pt x="661" y="1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5" name="Freeform 103">
              <a:extLst>
                <a:ext uri="{FF2B5EF4-FFF2-40B4-BE49-F238E27FC236}">
                  <a16:creationId xmlns:a16="http://schemas.microsoft.com/office/drawing/2014/main" xmlns="" id="{C2FAE1F4-6C74-48D1-AC1F-8F1318FE7455}"/>
                </a:ext>
              </a:extLst>
            </p:cNvPr>
            <p:cNvSpPr>
              <a:spLocks/>
            </p:cNvSpPr>
            <p:nvPr/>
          </p:nvSpPr>
          <p:spPr bwMode="gray">
            <a:xfrm>
              <a:off x="2978399" y="708771"/>
              <a:ext cx="62984" cy="174483"/>
            </a:xfrm>
            <a:custGeom>
              <a:avLst/>
              <a:gdLst/>
              <a:ahLst/>
              <a:cxnLst>
                <a:cxn ang="0">
                  <a:pos x="0" y="387"/>
                </a:cxn>
                <a:cxn ang="0">
                  <a:pos x="27" y="416"/>
                </a:cxn>
                <a:cxn ang="0">
                  <a:pos x="159" y="275"/>
                </a:cxn>
                <a:cxn ang="0">
                  <a:pos x="185" y="0"/>
                </a:cxn>
                <a:cxn ang="0">
                  <a:pos x="184" y="32"/>
                </a:cxn>
                <a:cxn ang="0">
                  <a:pos x="79" y="45"/>
                </a:cxn>
                <a:cxn ang="0">
                  <a:pos x="145" y="101"/>
                </a:cxn>
                <a:cxn ang="0">
                  <a:pos x="79" y="167"/>
                </a:cxn>
                <a:cxn ang="0">
                  <a:pos x="78" y="147"/>
                </a:cxn>
                <a:cxn ang="0">
                  <a:pos x="123" y="229"/>
                </a:cxn>
                <a:cxn ang="0">
                  <a:pos x="45" y="208"/>
                </a:cxn>
                <a:cxn ang="0">
                  <a:pos x="57" y="310"/>
                </a:cxn>
                <a:cxn ang="0">
                  <a:pos x="39" y="415"/>
                </a:cxn>
              </a:cxnLst>
              <a:rect l="0" t="0" r="r" b="b"/>
              <a:pathLst>
                <a:path w="188" h="521">
                  <a:moveTo>
                    <a:pt x="0" y="387"/>
                  </a:moveTo>
                  <a:cubicBezTo>
                    <a:pt x="3" y="405"/>
                    <a:pt x="5" y="416"/>
                    <a:pt x="27" y="416"/>
                  </a:cubicBezTo>
                  <a:cubicBezTo>
                    <a:pt x="65" y="521"/>
                    <a:pt x="154" y="307"/>
                    <a:pt x="159" y="275"/>
                  </a:cubicBezTo>
                  <a:cubicBezTo>
                    <a:pt x="172" y="182"/>
                    <a:pt x="185" y="98"/>
                    <a:pt x="185" y="0"/>
                  </a:cubicBezTo>
                  <a:cubicBezTo>
                    <a:pt x="188" y="10"/>
                    <a:pt x="185" y="22"/>
                    <a:pt x="184" y="32"/>
                  </a:cubicBezTo>
                  <a:cubicBezTo>
                    <a:pt x="152" y="49"/>
                    <a:pt x="115" y="43"/>
                    <a:pt x="79" y="45"/>
                  </a:cubicBezTo>
                  <a:cubicBezTo>
                    <a:pt x="72" y="81"/>
                    <a:pt x="114" y="101"/>
                    <a:pt x="145" y="101"/>
                  </a:cubicBezTo>
                  <a:cubicBezTo>
                    <a:pt x="156" y="149"/>
                    <a:pt x="126" y="176"/>
                    <a:pt x="79" y="167"/>
                  </a:cubicBezTo>
                  <a:cubicBezTo>
                    <a:pt x="78" y="160"/>
                    <a:pt x="78" y="154"/>
                    <a:pt x="78" y="147"/>
                  </a:cubicBezTo>
                  <a:cubicBezTo>
                    <a:pt x="84" y="180"/>
                    <a:pt x="120" y="198"/>
                    <a:pt x="123" y="229"/>
                  </a:cubicBezTo>
                  <a:cubicBezTo>
                    <a:pt x="86" y="236"/>
                    <a:pt x="82" y="201"/>
                    <a:pt x="45" y="208"/>
                  </a:cubicBezTo>
                  <a:cubicBezTo>
                    <a:pt x="72" y="270"/>
                    <a:pt x="99" y="239"/>
                    <a:pt x="57" y="310"/>
                  </a:cubicBezTo>
                  <a:cubicBezTo>
                    <a:pt x="37" y="345"/>
                    <a:pt x="24" y="373"/>
                    <a:pt x="39" y="41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6" name="Freeform 104">
              <a:extLst>
                <a:ext uri="{FF2B5EF4-FFF2-40B4-BE49-F238E27FC236}">
                  <a16:creationId xmlns:a16="http://schemas.microsoft.com/office/drawing/2014/main" xmlns="" id="{84FC7525-2AC4-40CA-9AEB-0FA8A2606829}"/>
                </a:ext>
              </a:extLst>
            </p:cNvPr>
            <p:cNvSpPr>
              <a:spLocks/>
            </p:cNvSpPr>
            <p:nvPr/>
          </p:nvSpPr>
          <p:spPr bwMode="gray">
            <a:xfrm>
              <a:off x="2555527" y="879991"/>
              <a:ext cx="63977" cy="40855"/>
            </a:xfrm>
            <a:custGeom>
              <a:avLst/>
              <a:gdLst/>
              <a:ahLst/>
              <a:cxnLst>
                <a:cxn ang="0">
                  <a:pos x="0" y="6"/>
                </a:cxn>
                <a:cxn ang="0">
                  <a:pos x="191" y="83"/>
                </a:cxn>
                <a:cxn ang="0">
                  <a:pos x="0" y="0"/>
                </a:cxn>
              </a:cxnLst>
              <a:rect l="0" t="0" r="r" b="b"/>
              <a:pathLst>
                <a:path w="191" h="122">
                  <a:moveTo>
                    <a:pt x="0" y="6"/>
                  </a:moveTo>
                  <a:cubicBezTo>
                    <a:pt x="46" y="112"/>
                    <a:pt x="71" y="122"/>
                    <a:pt x="191" y="83"/>
                  </a:cubicBezTo>
                  <a:cubicBezTo>
                    <a:pt x="131" y="41"/>
                    <a:pt x="34" y="99"/>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7" name="Freeform 105">
              <a:extLst>
                <a:ext uri="{FF2B5EF4-FFF2-40B4-BE49-F238E27FC236}">
                  <a16:creationId xmlns:a16="http://schemas.microsoft.com/office/drawing/2014/main" xmlns="" id="{1DB6E401-3C82-462D-813E-01362AE30559}"/>
                </a:ext>
              </a:extLst>
            </p:cNvPr>
            <p:cNvSpPr>
              <a:spLocks/>
            </p:cNvSpPr>
            <p:nvPr/>
          </p:nvSpPr>
          <p:spPr bwMode="gray">
            <a:xfrm>
              <a:off x="2961660" y="524358"/>
              <a:ext cx="99157" cy="144126"/>
            </a:xfrm>
            <a:custGeom>
              <a:avLst/>
              <a:gdLst/>
              <a:ahLst/>
              <a:cxnLst>
                <a:cxn ang="0">
                  <a:pos x="241" y="346"/>
                </a:cxn>
                <a:cxn ang="0">
                  <a:pos x="101" y="430"/>
                </a:cxn>
                <a:cxn ang="0">
                  <a:pos x="180" y="359"/>
                </a:cxn>
                <a:cxn ang="0">
                  <a:pos x="223" y="257"/>
                </a:cxn>
                <a:cxn ang="0">
                  <a:pos x="140" y="316"/>
                </a:cxn>
                <a:cxn ang="0">
                  <a:pos x="39" y="356"/>
                </a:cxn>
                <a:cxn ang="0">
                  <a:pos x="207" y="194"/>
                </a:cxn>
                <a:cxn ang="0">
                  <a:pos x="0" y="272"/>
                </a:cxn>
                <a:cxn ang="0">
                  <a:pos x="151" y="156"/>
                </a:cxn>
                <a:cxn ang="0">
                  <a:pos x="169" y="20"/>
                </a:cxn>
                <a:cxn ang="0">
                  <a:pos x="235" y="352"/>
                </a:cxn>
              </a:cxnLst>
              <a:rect l="0" t="0" r="r" b="b"/>
              <a:pathLst>
                <a:path w="296" h="430">
                  <a:moveTo>
                    <a:pt x="241" y="346"/>
                  </a:moveTo>
                  <a:cubicBezTo>
                    <a:pt x="189" y="354"/>
                    <a:pt x="151" y="409"/>
                    <a:pt x="101" y="430"/>
                  </a:cubicBezTo>
                  <a:cubicBezTo>
                    <a:pt x="111" y="403"/>
                    <a:pt x="157" y="381"/>
                    <a:pt x="180" y="359"/>
                  </a:cubicBezTo>
                  <a:cubicBezTo>
                    <a:pt x="218" y="323"/>
                    <a:pt x="217" y="308"/>
                    <a:pt x="223" y="257"/>
                  </a:cubicBezTo>
                  <a:cubicBezTo>
                    <a:pt x="184" y="250"/>
                    <a:pt x="168" y="297"/>
                    <a:pt x="140" y="316"/>
                  </a:cubicBezTo>
                  <a:cubicBezTo>
                    <a:pt x="111" y="337"/>
                    <a:pt x="72" y="351"/>
                    <a:pt x="39" y="356"/>
                  </a:cubicBezTo>
                  <a:cubicBezTo>
                    <a:pt x="74" y="291"/>
                    <a:pt x="247" y="304"/>
                    <a:pt x="207" y="194"/>
                  </a:cubicBezTo>
                  <a:cubicBezTo>
                    <a:pt x="179" y="117"/>
                    <a:pt x="51" y="243"/>
                    <a:pt x="0" y="272"/>
                  </a:cubicBezTo>
                  <a:cubicBezTo>
                    <a:pt x="44" y="228"/>
                    <a:pt x="97" y="189"/>
                    <a:pt x="151" y="156"/>
                  </a:cubicBezTo>
                  <a:cubicBezTo>
                    <a:pt x="234" y="106"/>
                    <a:pt x="185" y="93"/>
                    <a:pt x="169" y="20"/>
                  </a:cubicBezTo>
                  <a:cubicBezTo>
                    <a:pt x="266" y="0"/>
                    <a:pt x="296" y="307"/>
                    <a:pt x="235" y="35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8" name="Freeform 106">
              <a:extLst>
                <a:ext uri="{FF2B5EF4-FFF2-40B4-BE49-F238E27FC236}">
                  <a16:creationId xmlns:a16="http://schemas.microsoft.com/office/drawing/2014/main" xmlns="" id="{FD8200AD-4CC2-4AD5-A144-8AA2C1EC88DE}"/>
                </a:ext>
              </a:extLst>
            </p:cNvPr>
            <p:cNvSpPr>
              <a:spLocks/>
            </p:cNvSpPr>
            <p:nvPr/>
          </p:nvSpPr>
          <p:spPr bwMode="gray">
            <a:xfrm>
              <a:off x="2691566" y="799842"/>
              <a:ext cx="171220" cy="88093"/>
            </a:xfrm>
            <a:custGeom>
              <a:avLst/>
              <a:gdLst/>
              <a:ahLst/>
              <a:cxnLst>
                <a:cxn ang="0">
                  <a:pos x="45" y="8"/>
                </a:cxn>
                <a:cxn ang="0">
                  <a:pos x="249" y="97"/>
                </a:cxn>
                <a:cxn ang="0">
                  <a:pos x="511" y="195"/>
                </a:cxn>
                <a:cxn ang="0">
                  <a:pos x="394" y="176"/>
                </a:cxn>
                <a:cxn ang="0">
                  <a:pos x="252" y="117"/>
                </a:cxn>
                <a:cxn ang="0">
                  <a:pos x="0" y="3"/>
                </a:cxn>
              </a:cxnLst>
              <a:rect l="0" t="0" r="r" b="b"/>
              <a:pathLst>
                <a:path w="511" h="263">
                  <a:moveTo>
                    <a:pt x="45" y="8"/>
                  </a:moveTo>
                  <a:cubicBezTo>
                    <a:pt x="120" y="0"/>
                    <a:pt x="186" y="70"/>
                    <a:pt x="249" y="97"/>
                  </a:cubicBezTo>
                  <a:cubicBezTo>
                    <a:pt x="327" y="130"/>
                    <a:pt x="427" y="177"/>
                    <a:pt x="511" y="195"/>
                  </a:cubicBezTo>
                  <a:cubicBezTo>
                    <a:pt x="494" y="263"/>
                    <a:pt x="420" y="190"/>
                    <a:pt x="394" y="176"/>
                  </a:cubicBezTo>
                  <a:cubicBezTo>
                    <a:pt x="349" y="152"/>
                    <a:pt x="299" y="136"/>
                    <a:pt x="252" y="117"/>
                  </a:cubicBezTo>
                  <a:cubicBezTo>
                    <a:pt x="166" y="82"/>
                    <a:pt x="61" y="69"/>
                    <a:pt x="0" y="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89" name="Freeform 107">
              <a:extLst>
                <a:ext uri="{FF2B5EF4-FFF2-40B4-BE49-F238E27FC236}">
                  <a16:creationId xmlns:a16="http://schemas.microsoft.com/office/drawing/2014/main" xmlns="" id="{0A2AB700-41D8-4B06-94F4-AB0112B21CCC}"/>
                </a:ext>
              </a:extLst>
            </p:cNvPr>
            <p:cNvSpPr>
              <a:spLocks/>
            </p:cNvSpPr>
            <p:nvPr/>
          </p:nvSpPr>
          <p:spPr bwMode="gray">
            <a:xfrm>
              <a:off x="2739372" y="499249"/>
              <a:ext cx="143842" cy="70077"/>
            </a:xfrm>
            <a:custGeom>
              <a:avLst/>
              <a:gdLst/>
              <a:ahLst/>
              <a:cxnLst>
                <a:cxn ang="0">
                  <a:pos x="51" y="147"/>
                </a:cxn>
                <a:cxn ang="0">
                  <a:pos x="46" y="209"/>
                </a:cxn>
                <a:cxn ang="0">
                  <a:pos x="103" y="160"/>
                </a:cxn>
                <a:cxn ang="0">
                  <a:pos x="178" y="177"/>
                </a:cxn>
                <a:cxn ang="0">
                  <a:pos x="220" y="172"/>
                </a:cxn>
                <a:cxn ang="0">
                  <a:pos x="254" y="161"/>
                </a:cxn>
                <a:cxn ang="0">
                  <a:pos x="309" y="192"/>
                </a:cxn>
                <a:cxn ang="0">
                  <a:pos x="309" y="122"/>
                </a:cxn>
                <a:cxn ang="0">
                  <a:pos x="394" y="23"/>
                </a:cxn>
                <a:cxn ang="0">
                  <a:pos x="262" y="71"/>
                </a:cxn>
                <a:cxn ang="0">
                  <a:pos x="106" y="63"/>
                </a:cxn>
                <a:cxn ang="0">
                  <a:pos x="14" y="54"/>
                </a:cxn>
                <a:cxn ang="0">
                  <a:pos x="47" y="109"/>
                </a:cxn>
              </a:cxnLst>
              <a:rect l="0" t="0" r="r" b="b"/>
              <a:pathLst>
                <a:path w="429" h="209">
                  <a:moveTo>
                    <a:pt x="51" y="147"/>
                  </a:moveTo>
                  <a:cubicBezTo>
                    <a:pt x="51" y="168"/>
                    <a:pt x="52" y="189"/>
                    <a:pt x="46" y="209"/>
                  </a:cubicBezTo>
                  <a:cubicBezTo>
                    <a:pt x="56" y="199"/>
                    <a:pt x="91" y="163"/>
                    <a:pt x="103" y="160"/>
                  </a:cubicBezTo>
                  <a:cubicBezTo>
                    <a:pt x="123" y="156"/>
                    <a:pt x="152" y="177"/>
                    <a:pt x="178" y="177"/>
                  </a:cubicBezTo>
                  <a:cubicBezTo>
                    <a:pt x="193" y="177"/>
                    <a:pt x="206" y="175"/>
                    <a:pt x="220" y="172"/>
                  </a:cubicBezTo>
                  <a:cubicBezTo>
                    <a:pt x="224" y="172"/>
                    <a:pt x="260" y="161"/>
                    <a:pt x="254" y="161"/>
                  </a:cubicBezTo>
                  <a:cubicBezTo>
                    <a:pt x="281" y="162"/>
                    <a:pt x="280" y="184"/>
                    <a:pt x="309" y="192"/>
                  </a:cubicBezTo>
                  <a:cubicBezTo>
                    <a:pt x="308" y="169"/>
                    <a:pt x="308" y="145"/>
                    <a:pt x="309" y="122"/>
                  </a:cubicBezTo>
                  <a:cubicBezTo>
                    <a:pt x="341" y="127"/>
                    <a:pt x="429" y="56"/>
                    <a:pt x="394" y="23"/>
                  </a:cubicBezTo>
                  <a:cubicBezTo>
                    <a:pt x="369" y="0"/>
                    <a:pt x="289" y="64"/>
                    <a:pt x="262" y="71"/>
                  </a:cubicBezTo>
                  <a:cubicBezTo>
                    <a:pt x="212" y="84"/>
                    <a:pt x="153" y="86"/>
                    <a:pt x="106" y="63"/>
                  </a:cubicBezTo>
                  <a:cubicBezTo>
                    <a:pt x="86" y="53"/>
                    <a:pt x="32" y="18"/>
                    <a:pt x="14" y="54"/>
                  </a:cubicBezTo>
                  <a:cubicBezTo>
                    <a:pt x="0" y="81"/>
                    <a:pt x="33" y="99"/>
                    <a:pt x="47" y="10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0" name="Freeform 108">
              <a:extLst>
                <a:ext uri="{FF2B5EF4-FFF2-40B4-BE49-F238E27FC236}">
                  <a16:creationId xmlns:a16="http://schemas.microsoft.com/office/drawing/2014/main" xmlns="" id="{396E3EA9-DEB7-43E1-9CC4-63EA8EA9DADE}"/>
                </a:ext>
              </a:extLst>
            </p:cNvPr>
            <p:cNvSpPr>
              <a:spLocks/>
            </p:cNvSpPr>
            <p:nvPr/>
          </p:nvSpPr>
          <p:spPr bwMode="gray">
            <a:xfrm>
              <a:off x="2759515" y="545920"/>
              <a:ext cx="68658" cy="207393"/>
            </a:xfrm>
            <a:custGeom>
              <a:avLst/>
              <a:gdLst/>
              <a:ahLst/>
              <a:cxnLst>
                <a:cxn ang="0">
                  <a:pos x="181" y="8"/>
                </a:cxn>
                <a:cxn ang="0">
                  <a:pos x="160" y="135"/>
                </a:cxn>
                <a:cxn ang="0">
                  <a:pos x="184" y="283"/>
                </a:cxn>
                <a:cxn ang="0">
                  <a:pos x="177" y="607"/>
                </a:cxn>
                <a:cxn ang="0">
                  <a:pos x="89" y="578"/>
                </a:cxn>
                <a:cxn ang="0">
                  <a:pos x="80" y="359"/>
                </a:cxn>
                <a:cxn ang="0">
                  <a:pos x="89" y="142"/>
                </a:cxn>
                <a:cxn ang="0">
                  <a:pos x="160" y="0"/>
                </a:cxn>
              </a:cxnLst>
              <a:rect l="0" t="0" r="r" b="b"/>
              <a:pathLst>
                <a:path w="205" h="619">
                  <a:moveTo>
                    <a:pt x="181" y="8"/>
                  </a:moveTo>
                  <a:cubicBezTo>
                    <a:pt x="205" y="54"/>
                    <a:pt x="155" y="85"/>
                    <a:pt x="160" y="135"/>
                  </a:cubicBezTo>
                  <a:cubicBezTo>
                    <a:pt x="164" y="182"/>
                    <a:pt x="179" y="232"/>
                    <a:pt x="184" y="283"/>
                  </a:cubicBezTo>
                  <a:cubicBezTo>
                    <a:pt x="194" y="382"/>
                    <a:pt x="205" y="514"/>
                    <a:pt x="177" y="607"/>
                  </a:cubicBezTo>
                  <a:cubicBezTo>
                    <a:pt x="200" y="619"/>
                    <a:pt x="122" y="584"/>
                    <a:pt x="89" y="578"/>
                  </a:cubicBezTo>
                  <a:cubicBezTo>
                    <a:pt x="0" y="563"/>
                    <a:pt x="72" y="442"/>
                    <a:pt x="80" y="359"/>
                  </a:cubicBezTo>
                  <a:cubicBezTo>
                    <a:pt x="86" y="286"/>
                    <a:pt x="78" y="214"/>
                    <a:pt x="89" y="142"/>
                  </a:cubicBezTo>
                  <a:cubicBezTo>
                    <a:pt x="96" y="92"/>
                    <a:pt x="103" y="15"/>
                    <a:pt x="16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1" name="Freeform 109">
              <a:extLst>
                <a:ext uri="{FF2B5EF4-FFF2-40B4-BE49-F238E27FC236}">
                  <a16:creationId xmlns:a16="http://schemas.microsoft.com/office/drawing/2014/main" xmlns="" id="{8EE44141-1F34-486B-9997-0105717BF578}"/>
                </a:ext>
              </a:extLst>
            </p:cNvPr>
            <p:cNvSpPr>
              <a:spLocks/>
            </p:cNvSpPr>
            <p:nvPr/>
          </p:nvSpPr>
          <p:spPr bwMode="gray">
            <a:xfrm>
              <a:off x="2740790" y="876870"/>
              <a:ext cx="85397" cy="108662"/>
            </a:xfrm>
            <a:custGeom>
              <a:avLst/>
              <a:gdLst/>
              <a:ahLst/>
              <a:cxnLst>
                <a:cxn ang="0">
                  <a:pos x="26" y="291"/>
                </a:cxn>
                <a:cxn ang="0">
                  <a:pos x="22" y="324"/>
                </a:cxn>
                <a:cxn ang="0">
                  <a:pos x="203" y="218"/>
                </a:cxn>
                <a:cxn ang="0">
                  <a:pos x="241" y="118"/>
                </a:cxn>
                <a:cxn ang="0">
                  <a:pos x="249" y="1"/>
                </a:cxn>
                <a:cxn ang="0">
                  <a:pos x="119" y="151"/>
                </a:cxn>
                <a:cxn ang="0">
                  <a:pos x="0" y="308"/>
                </a:cxn>
              </a:cxnLst>
              <a:rect l="0" t="0" r="r" b="b"/>
              <a:pathLst>
                <a:path w="255" h="324">
                  <a:moveTo>
                    <a:pt x="26" y="291"/>
                  </a:moveTo>
                  <a:cubicBezTo>
                    <a:pt x="22" y="301"/>
                    <a:pt x="23" y="314"/>
                    <a:pt x="22" y="324"/>
                  </a:cubicBezTo>
                  <a:cubicBezTo>
                    <a:pt x="74" y="321"/>
                    <a:pt x="165" y="255"/>
                    <a:pt x="203" y="218"/>
                  </a:cubicBezTo>
                  <a:cubicBezTo>
                    <a:pt x="237" y="187"/>
                    <a:pt x="239" y="163"/>
                    <a:pt x="241" y="118"/>
                  </a:cubicBezTo>
                  <a:cubicBezTo>
                    <a:pt x="243" y="81"/>
                    <a:pt x="255" y="36"/>
                    <a:pt x="249" y="1"/>
                  </a:cubicBezTo>
                  <a:cubicBezTo>
                    <a:pt x="195" y="0"/>
                    <a:pt x="144" y="111"/>
                    <a:pt x="119" y="151"/>
                  </a:cubicBezTo>
                  <a:cubicBezTo>
                    <a:pt x="83" y="207"/>
                    <a:pt x="30" y="254"/>
                    <a:pt x="0" y="30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2" name="Freeform 110">
              <a:extLst>
                <a:ext uri="{FF2B5EF4-FFF2-40B4-BE49-F238E27FC236}">
                  <a16:creationId xmlns:a16="http://schemas.microsoft.com/office/drawing/2014/main" xmlns="" id="{F32A301E-89B3-4A8D-B61E-C6F44952A70B}"/>
                </a:ext>
              </a:extLst>
            </p:cNvPr>
            <p:cNvSpPr>
              <a:spLocks/>
            </p:cNvSpPr>
            <p:nvPr/>
          </p:nvSpPr>
          <p:spPr bwMode="gray">
            <a:xfrm>
              <a:off x="2837252" y="638978"/>
              <a:ext cx="51352" cy="113910"/>
            </a:xfrm>
            <a:custGeom>
              <a:avLst/>
              <a:gdLst/>
              <a:ahLst/>
              <a:cxnLst>
                <a:cxn ang="0">
                  <a:pos x="101" y="300"/>
                </a:cxn>
                <a:cxn ang="0">
                  <a:pos x="152" y="103"/>
                </a:cxn>
                <a:cxn ang="0">
                  <a:pos x="59" y="250"/>
                </a:cxn>
                <a:cxn ang="0">
                  <a:pos x="84" y="0"/>
                </a:cxn>
                <a:cxn ang="0">
                  <a:pos x="5" y="332"/>
                </a:cxn>
                <a:cxn ang="0">
                  <a:pos x="93" y="334"/>
                </a:cxn>
              </a:cxnLst>
              <a:rect l="0" t="0" r="r" b="b"/>
              <a:pathLst>
                <a:path w="153" h="340">
                  <a:moveTo>
                    <a:pt x="101" y="300"/>
                  </a:moveTo>
                  <a:cubicBezTo>
                    <a:pt x="98" y="233"/>
                    <a:pt x="153" y="169"/>
                    <a:pt x="152" y="103"/>
                  </a:cubicBezTo>
                  <a:cubicBezTo>
                    <a:pt x="119" y="151"/>
                    <a:pt x="76" y="194"/>
                    <a:pt x="59" y="250"/>
                  </a:cubicBezTo>
                  <a:cubicBezTo>
                    <a:pt x="59" y="196"/>
                    <a:pt x="68" y="55"/>
                    <a:pt x="84" y="0"/>
                  </a:cubicBezTo>
                  <a:cubicBezTo>
                    <a:pt x="43" y="50"/>
                    <a:pt x="0" y="290"/>
                    <a:pt x="5" y="332"/>
                  </a:cubicBezTo>
                  <a:cubicBezTo>
                    <a:pt x="52" y="340"/>
                    <a:pt x="44" y="336"/>
                    <a:pt x="93" y="33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3" name="Freeform 111">
              <a:extLst>
                <a:ext uri="{FF2B5EF4-FFF2-40B4-BE49-F238E27FC236}">
                  <a16:creationId xmlns:a16="http://schemas.microsoft.com/office/drawing/2014/main" xmlns="" id="{60524A9B-EB8C-4A04-9692-9DB84F30AEC0}"/>
                </a:ext>
              </a:extLst>
            </p:cNvPr>
            <p:cNvSpPr>
              <a:spLocks/>
            </p:cNvSpPr>
            <p:nvPr/>
          </p:nvSpPr>
          <p:spPr bwMode="gray">
            <a:xfrm>
              <a:off x="2727740" y="511307"/>
              <a:ext cx="112492" cy="241013"/>
            </a:xfrm>
            <a:custGeom>
              <a:avLst/>
              <a:gdLst/>
              <a:ahLst/>
              <a:cxnLst>
                <a:cxn ang="0">
                  <a:pos x="173" y="120"/>
                </a:cxn>
                <a:cxn ang="0">
                  <a:pos x="146" y="37"/>
                </a:cxn>
                <a:cxn ang="0">
                  <a:pos x="287" y="110"/>
                </a:cxn>
                <a:cxn ang="0">
                  <a:pos x="246" y="222"/>
                </a:cxn>
                <a:cxn ang="0">
                  <a:pos x="263" y="351"/>
                </a:cxn>
                <a:cxn ang="0">
                  <a:pos x="269" y="650"/>
                </a:cxn>
                <a:cxn ang="0">
                  <a:pos x="207" y="701"/>
                </a:cxn>
                <a:cxn ang="0">
                  <a:pos x="89" y="672"/>
                </a:cxn>
                <a:cxn ang="0">
                  <a:pos x="5" y="660"/>
                </a:cxn>
                <a:cxn ang="0">
                  <a:pos x="44" y="362"/>
                </a:cxn>
                <a:cxn ang="0">
                  <a:pos x="173" y="120"/>
                </a:cxn>
              </a:cxnLst>
              <a:rect l="0" t="0" r="r" b="b"/>
              <a:pathLst>
                <a:path w="336" h="719">
                  <a:moveTo>
                    <a:pt x="173" y="120"/>
                  </a:moveTo>
                  <a:cubicBezTo>
                    <a:pt x="153" y="99"/>
                    <a:pt x="142" y="70"/>
                    <a:pt x="146" y="37"/>
                  </a:cubicBezTo>
                  <a:cubicBezTo>
                    <a:pt x="218" y="0"/>
                    <a:pt x="336" y="3"/>
                    <a:pt x="287" y="110"/>
                  </a:cubicBezTo>
                  <a:cubicBezTo>
                    <a:pt x="268" y="154"/>
                    <a:pt x="242" y="168"/>
                    <a:pt x="246" y="222"/>
                  </a:cubicBezTo>
                  <a:cubicBezTo>
                    <a:pt x="249" y="265"/>
                    <a:pt x="263" y="304"/>
                    <a:pt x="263" y="351"/>
                  </a:cubicBezTo>
                  <a:cubicBezTo>
                    <a:pt x="263" y="452"/>
                    <a:pt x="269" y="550"/>
                    <a:pt x="269" y="650"/>
                  </a:cubicBezTo>
                  <a:cubicBezTo>
                    <a:pt x="269" y="716"/>
                    <a:pt x="265" y="719"/>
                    <a:pt x="207" y="701"/>
                  </a:cubicBezTo>
                  <a:cubicBezTo>
                    <a:pt x="168" y="688"/>
                    <a:pt x="130" y="681"/>
                    <a:pt x="89" y="672"/>
                  </a:cubicBezTo>
                  <a:cubicBezTo>
                    <a:pt x="61" y="666"/>
                    <a:pt x="34" y="663"/>
                    <a:pt x="5" y="660"/>
                  </a:cubicBezTo>
                  <a:cubicBezTo>
                    <a:pt x="0" y="563"/>
                    <a:pt x="10" y="449"/>
                    <a:pt x="44" y="362"/>
                  </a:cubicBezTo>
                  <a:cubicBezTo>
                    <a:pt x="72" y="289"/>
                    <a:pt x="189" y="204"/>
                    <a:pt x="173" y="12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4" name="Freeform 112">
              <a:extLst>
                <a:ext uri="{FF2B5EF4-FFF2-40B4-BE49-F238E27FC236}">
                  <a16:creationId xmlns:a16="http://schemas.microsoft.com/office/drawing/2014/main" xmlns="" id="{6C84201D-1EE4-4B6F-B448-0FEC756FF797}"/>
                </a:ext>
              </a:extLst>
            </p:cNvPr>
            <p:cNvSpPr>
              <a:spLocks/>
            </p:cNvSpPr>
            <p:nvPr/>
          </p:nvSpPr>
          <p:spPr bwMode="gray">
            <a:xfrm>
              <a:off x="2700503" y="862826"/>
              <a:ext cx="119726" cy="121996"/>
            </a:xfrm>
            <a:custGeom>
              <a:avLst/>
              <a:gdLst/>
              <a:ahLst/>
              <a:cxnLst>
                <a:cxn ang="0">
                  <a:pos x="66" y="53"/>
                </a:cxn>
                <a:cxn ang="0">
                  <a:pos x="28" y="270"/>
                </a:cxn>
                <a:cxn ang="0">
                  <a:pos x="121" y="364"/>
                </a:cxn>
                <a:cxn ang="0">
                  <a:pos x="323" y="227"/>
                </a:cxn>
                <a:cxn ang="0">
                  <a:pos x="343" y="0"/>
                </a:cxn>
                <a:cxn ang="0">
                  <a:pos x="66" y="53"/>
                </a:cxn>
              </a:cxnLst>
              <a:rect l="0" t="0" r="r" b="b"/>
              <a:pathLst>
                <a:path w="357" h="364">
                  <a:moveTo>
                    <a:pt x="66" y="53"/>
                  </a:moveTo>
                  <a:cubicBezTo>
                    <a:pt x="73" y="113"/>
                    <a:pt x="0" y="234"/>
                    <a:pt x="28" y="270"/>
                  </a:cubicBezTo>
                  <a:cubicBezTo>
                    <a:pt x="56" y="307"/>
                    <a:pt x="103" y="349"/>
                    <a:pt x="121" y="364"/>
                  </a:cubicBezTo>
                  <a:cubicBezTo>
                    <a:pt x="121" y="364"/>
                    <a:pt x="302" y="256"/>
                    <a:pt x="323" y="227"/>
                  </a:cubicBezTo>
                  <a:cubicBezTo>
                    <a:pt x="357" y="182"/>
                    <a:pt x="346" y="58"/>
                    <a:pt x="343" y="0"/>
                  </a:cubicBezTo>
                  <a:cubicBezTo>
                    <a:pt x="241" y="17"/>
                    <a:pt x="183" y="36"/>
                    <a:pt x="66" y="5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5" name="Freeform 113">
              <a:extLst>
                <a:ext uri="{FF2B5EF4-FFF2-40B4-BE49-F238E27FC236}">
                  <a16:creationId xmlns:a16="http://schemas.microsoft.com/office/drawing/2014/main" xmlns="" id="{684FFCFF-2A3C-48F7-9B33-FB7538FC815F}"/>
                </a:ext>
              </a:extLst>
            </p:cNvPr>
            <p:cNvSpPr>
              <a:spLocks/>
            </p:cNvSpPr>
            <p:nvPr/>
          </p:nvSpPr>
          <p:spPr bwMode="gray">
            <a:xfrm>
              <a:off x="2733414" y="459388"/>
              <a:ext cx="56600" cy="108945"/>
            </a:xfrm>
            <a:custGeom>
              <a:avLst/>
              <a:gdLst/>
              <a:ahLst/>
              <a:cxnLst>
                <a:cxn ang="0">
                  <a:pos x="62" y="0"/>
                </a:cxn>
                <a:cxn ang="0">
                  <a:pos x="95" y="84"/>
                </a:cxn>
                <a:cxn ang="0">
                  <a:pos x="167" y="164"/>
                </a:cxn>
                <a:cxn ang="0">
                  <a:pos x="42" y="325"/>
                </a:cxn>
                <a:cxn ang="0">
                  <a:pos x="62" y="0"/>
                </a:cxn>
              </a:cxnLst>
              <a:rect l="0" t="0" r="r" b="b"/>
              <a:pathLst>
                <a:path w="169" h="325">
                  <a:moveTo>
                    <a:pt x="62" y="0"/>
                  </a:moveTo>
                  <a:cubicBezTo>
                    <a:pt x="66" y="35"/>
                    <a:pt x="73" y="58"/>
                    <a:pt x="95" y="84"/>
                  </a:cubicBezTo>
                  <a:cubicBezTo>
                    <a:pt x="105" y="97"/>
                    <a:pt x="169" y="155"/>
                    <a:pt x="167" y="164"/>
                  </a:cubicBezTo>
                  <a:cubicBezTo>
                    <a:pt x="161" y="183"/>
                    <a:pt x="63" y="289"/>
                    <a:pt x="42" y="325"/>
                  </a:cubicBezTo>
                  <a:cubicBezTo>
                    <a:pt x="0" y="295"/>
                    <a:pt x="10" y="21"/>
                    <a:pt x="6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6" name="Freeform 114">
              <a:extLst>
                <a:ext uri="{FF2B5EF4-FFF2-40B4-BE49-F238E27FC236}">
                  <a16:creationId xmlns:a16="http://schemas.microsoft.com/office/drawing/2014/main" xmlns="" id="{9728D3D0-1B11-4479-9430-55DFD684F400}"/>
                </a:ext>
              </a:extLst>
            </p:cNvPr>
            <p:cNvSpPr>
              <a:spLocks/>
            </p:cNvSpPr>
            <p:nvPr/>
          </p:nvSpPr>
          <p:spPr bwMode="gray">
            <a:xfrm>
              <a:off x="2799093" y="444919"/>
              <a:ext cx="91781" cy="106676"/>
            </a:xfrm>
            <a:custGeom>
              <a:avLst/>
              <a:gdLst/>
              <a:ahLst/>
              <a:cxnLst>
                <a:cxn ang="0">
                  <a:pos x="0" y="206"/>
                </a:cxn>
                <a:cxn ang="0">
                  <a:pos x="152" y="318"/>
                </a:cxn>
                <a:cxn ang="0">
                  <a:pos x="246" y="132"/>
                </a:cxn>
                <a:cxn ang="0">
                  <a:pos x="206" y="0"/>
                </a:cxn>
                <a:cxn ang="0">
                  <a:pos x="0" y="206"/>
                </a:cxn>
              </a:cxnLst>
              <a:rect l="0" t="0" r="r" b="b"/>
              <a:pathLst>
                <a:path w="274" h="318">
                  <a:moveTo>
                    <a:pt x="0" y="206"/>
                  </a:moveTo>
                  <a:cubicBezTo>
                    <a:pt x="43" y="235"/>
                    <a:pt x="108" y="288"/>
                    <a:pt x="152" y="318"/>
                  </a:cubicBezTo>
                  <a:cubicBezTo>
                    <a:pt x="181" y="255"/>
                    <a:pt x="222" y="196"/>
                    <a:pt x="246" y="132"/>
                  </a:cubicBezTo>
                  <a:cubicBezTo>
                    <a:pt x="273" y="61"/>
                    <a:pt x="274" y="51"/>
                    <a:pt x="206" y="0"/>
                  </a:cubicBezTo>
                  <a:cubicBezTo>
                    <a:pt x="166" y="79"/>
                    <a:pt x="89" y="176"/>
                    <a:pt x="0" y="20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7" name="Freeform 115">
              <a:extLst>
                <a:ext uri="{FF2B5EF4-FFF2-40B4-BE49-F238E27FC236}">
                  <a16:creationId xmlns:a16="http://schemas.microsoft.com/office/drawing/2014/main" xmlns="" id="{CB976CE1-8860-448E-90D7-64C0C79AE94E}"/>
                </a:ext>
              </a:extLst>
            </p:cNvPr>
            <p:cNvSpPr>
              <a:spLocks/>
            </p:cNvSpPr>
            <p:nvPr/>
          </p:nvSpPr>
          <p:spPr bwMode="gray">
            <a:xfrm>
              <a:off x="2650003" y="615855"/>
              <a:ext cx="28797" cy="165262"/>
            </a:xfrm>
            <a:custGeom>
              <a:avLst/>
              <a:gdLst/>
              <a:ahLst/>
              <a:cxnLst>
                <a:cxn ang="0">
                  <a:pos x="84" y="355"/>
                </a:cxn>
                <a:cxn ang="0">
                  <a:pos x="62" y="283"/>
                </a:cxn>
                <a:cxn ang="0">
                  <a:pos x="56" y="186"/>
                </a:cxn>
                <a:cxn ang="0">
                  <a:pos x="39" y="0"/>
                </a:cxn>
                <a:cxn ang="0">
                  <a:pos x="28" y="298"/>
                </a:cxn>
                <a:cxn ang="0">
                  <a:pos x="22" y="446"/>
                </a:cxn>
                <a:cxn ang="0">
                  <a:pos x="79" y="349"/>
                </a:cxn>
              </a:cxnLst>
              <a:rect l="0" t="0" r="r" b="b"/>
              <a:pathLst>
                <a:path w="86" h="493">
                  <a:moveTo>
                    <a:pt x="84" y="355"/>
                  </a:moveTo>
                  <a:cubicBezTo>
                    <a:pt x="86" y="322"/>
                    <a:pt x="68" y="310"/>
                    <a:pt x="62" y="283"/>
                  </a:cubicBezTo>
                  <a:cubicBezTo>
                    <a:pt x="57" y="259"/>
                    <a:pt x="58" y="217"/>
                    <a:pt x="56" y="186"/>
                  </a:cubicBezTo>
                  <a:cubicBezTo>
                    <a:pt x="54" y="132"/>
                    <a:pt x="72" y="37"/>
                    <a:pt x="39" y="0"/>
                  </a:cubicBezTo>
                  <a:cubicBezTo>
                    <a:pt x="6" y="91"/>
                    <a:pt x="23" y="203"/>
                    <a:pt x="28" y="298"/>
                  </a:cubicBezTo>
                  <a:cubicBezTo>
                    <a:pt x="30" y="331"/>
                    <a:pt x="0" y="422"/>
                    <a:pt x="22" y="446"/>
                  </a:cubicBezTo>
                  <a:cubicBezTo>
                    <a:pt x="64" y="493"/>
                    <a:pt x="83" y="381"/>
                    <a:pt x="79" y="349"/>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8" name="Freeform 116">
              <a:extLst>
                <a:ext uri="{FF2B5EF4-FFF2-40B4-BE49-F238E27FC236}">
                  <a16:creationId xmlns:a16="http://schemas.microsoft.com/office/drawing/2014/main" xmlns="" id="{9329E03A-5F4A-425E-A867-AA1A313AAB04}"/>
                </a:ext>
              </a:extLst>
            </p:cNvPr>
            <p:cNvSpPr>
              <a:spLocks/>
            </p:cNvSpPr>
            <p:nvPr/>
          </p:nvSpPr>
          <p:spPr bwMode="gray">
            <a:xfrm>
              <a:off x="2895271" y="573015"/>
              <a:ext cx="66388" cy="157744"/>
            </a:xfrm>
            <a:custGeom>
              <a:avLst/>
              <a:gdLst/>
              <a:ahLst/>
              <a:cxnLst>
                <a:cxn ang="0">
                  <a:pos x="51" y="415"/>
                </a:cxn>
                <a:cxn ang="0">
                  <a:pos x="101" y="195"/>
                </a:cxn>
                <a:cxn ang="0">
                  <a:pos x="198" y="0"/>
                </a:cxn>
                <a:cxn ang="0">
                  <a:pos x="84" y="201"/>
                </a:cxn>
                <a:cxn ang="0">
                  <a:pos x="12" y="420"/>
                </a:cxn>
                <a:cxn ang="0">
                  <a:pos x="73" y="426"/>
                </a:cxn>
              </a:cxnLst>
              <a:rect l="0" t="0" r="r" b="b"/>
              <a:pathLst>
                <a:path w="198" h="471">
                  <a:moveTo>
                    <a:pt x="51" y="415"/>
                  </a:moveTo>
                  <a:cubicBezTo>
                    <a:pt x="95" y="346"/>
                    <a:pt x="66" y="265"/>
                    <a:pt x="101" y="195"/>
                  </a:cubicBezTo>
                  <a:cubicBezTo>
                    <a:pt x="135" y="128"/>
                    <a:pt x="176" y="73"/>
                    <a:pt x="198" y="0"/>
                  </a:cubicBezTo>
                  <a:cubicBezTo>
                    <a:pt x="139" y="59"/>
                    <a:pt x="110" y="125"/>
                    <a:pt x="84" y="201"/>
                  </a:cubicBezTo>
                  <a:cubicBezTo>
                    <a:pt x="64" y="262"/>
                    <a:pt x="0" y="357"/>
                    <a:pt x="12" y="420"/>
                  </a:cubicBezTo>
                  <a:cubicBezTo>
                    <a:pt x="34" y="430"/>
                    <a:pt x="65" y="471"/>
                    <a:pt x="73" y="426"/>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199" name="Freeform 117">
              <a:extLst>
                <a:ext uri="{FF2B5EF4-FFF2-40B4-BE49-F238E27FC236}">
                  <a16:creationId xmlns:a16="http://schemas.microsoft.com/office/drawing/2014/main" xmlns="" id="{D4703534-C6C4-420E-B416-0E544A770C88}"/>
                </a:ext>
              </a:extLst>
            </p:cNvPr>
            <p:cNvSpPr>
              <a:spLocks/>
            </p:cNvSpPr>
            <p:nvPr/>
          </p:nvSpPr>
          <p:spPr bwMode="gray">
            <a:xfrm>
              <a:off x="2636952" y="726786"/>
              <a:ext cx="82418" cy="76744"/>
            </a:xfrm>
            <a:custGeom>
              <a:avLst/>
              <a:gdLst/>
              <a:ahLst/>
              <a:cxnLst>
                <a:cxn ang="0">
                  <a:pos x="191" y="226"/>
                </a:cxn>
                <a:cxn ang="0">
                  <a:pos x="246" y="45"/>
                </a:cxn>
                <a:cxn ang="0">
                  <a:pos x="94" y="51"/>
                </a:cxn>
                <a:cxn ang="0">
                  <a:pos x="55" y="135"/>
                </a:cxn>
                <a:cxn ang="0">
                  <a:pos x="60" y="211"/>
                </a:cxn>
                <a:cxn ang="0">
                  <a:pos x="197" y="221"/>
                </a:cxn>
              </a:cxnLst>
              <a:rect l="0" t="0" r="r" b="b"/>
              <a:pathLst>
                <a:path w="246" h="229">
                  <a:moveTo>
                    <a:pt x="191" y="226"/>
                  </a:moveTo>
                  <a:cubicBezTo>
                    <a:pt x="186" y="181"/>
                    <a:pt x="206" y="61"/>
                    <a:pt x="246" y="45"/>
                  </a:cubicBezTo>
                  <a:cubicBezTo>
                    <a:pt x="243" y="3"/>
                    <a:pt x="105" y="0"/>
                    <a:pt x="94" y="51"/>
                  </a:cubicBezTo>
                  <a:cubicBezTo>
                    <a:pt x="29" y="52"/>
                    <a:pt x="54" y="92"/>
                    <a:pt x="55" y="135"/>
                  </a:cubicBezTo>
                  <a:cubicBezTo>
                    <a:pt x="0" y="149"/>
                    <a:pt x="26" y="194"/>
                    <a:pt x="60" y="211"/>
                  </a:cubicBezTo>
                  <a:cubicBezTo>
                    <a:pt x="97" y="229"/>
                    <a:pt x="153" y="221"/>
                    <a:pt x="197" y="22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0" name="Freeform 118">
              <a:extLst>
                <a:ext uri="{FF2B5EF4-FFF2-40B4-BE49-F238E27FC236}">
                  <a16:creationId xmlns:a16="http://schemas.microsoft.com/office/drawing/2014/main" xmlns="" id="{4FAE3A25-0681-4E3F-ADB8-A9816C323DFC}"/>
                </a:ext>
              </a:extLst>
            </p:cNvPr>
            <p:cNvSpPr>
              <a:spLocks/>
            </p:cNvSpPr>
            <p:nvPr/>
          </p:nvSpPr>
          <p:spPr bwMode="gray">
            <a:xfrm>
              <a:off x="2855693" y="711750"/>
              <a:ext cx="58019" cy="40145"/>
            </a:xfrm>
            <a:custGeom>
              <a:avLst/>
              <a:gdLst/>
              <a:ahLst/>
              <a:cxnLst>
                <a:cxn ang="0">
                  <a:pos x="17" y="119"/>
                </a:cxn>
                <a:cxn ang="0">
                  <a:pos x="173" y="102"/>
                </a:cxn>
                <a:cxn ang="0">
                  <a:pos x="162" y="7"/>
                </a:cxn>
                <a:cxn ang="0">
                  <a:pos x="74" y="36"/>
                </a:cxn>
                <a:cxn ang="0">
                  <a:pos x="0" y="114"/>
                </a:cxn>
              </a:cxnLst>
              <a:rect l="0" t="0" r="r" b="b"/>
              <a:pathLst>
                <a:path w="173" h="120">
                  <a:moveTo>
                    <a:pt x="17" y="119"/>
                  </a:moveTo>
                  <a:cubicBezTo>
                    <a:pt x="67" y="120"/>
                    <a:pt x="119" y="104"/>
                    <a:pt x="173" y="102"/>
                  </a:cubicBezTo>
                  <a:cubicBezTo>
                    <a:pt x="170" y="72"/>
                    <a:pt x="171" y="37"/>
                    <a:pt x="162" y="7"/>
                  </a:cubicBezTo>
                  <a:cubicBezTo>
                    <a:pt x="108" y="3"/>
                    <a:pt x="110" y="0"/>
                    <a:pt x="74" y="36"/>
                  </a:cubicBezTo>
                  <a:cubicBezTo>
                    <a:pt x="53" y="57"/>
                    <a:pt x="19" y="88"/>
                    <a:pt x="0" y="11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1" name="Freeform 119">
              <a:extLst>
                <a:ext uri="{FF2B5EF4-FFF2-40B4-BE49-F238E27FC236}">
                  <a16:creationId xmlns:a16="http://schemas.microsoft.com/office/drawing/2014/main" xmlns="" id="{8441F98F-B8FF-4238-A32B-3366A02F9AF5}"/>
                </a:ext>
              </a:extLst>
            </p:cNvPr>
            <p:cNvSpPr>
              <a:spLocks/>
            </p:cNvSpPr>
            <p:nvPr/>
          </p:nvSpPr>
          <p:spPr bwMode="gray">
            <a:xfrm>
              <a:off x="2640215" y="774450"/>
              <a:ext cx="66388" cy="31776"/>
            </a:xfrm>
            <a:custGeom>
              <a:avLst/>
              <a:gdLst/>
              <a:ahLst/>
              <a:cxnLst>
                <a:cxn ang="0">
                  <a:pos x="27" y="0"/>
                </a:cxn>
                <a:cxn ang="0">
                  <a:pos x="95" y="65"/>
                </a:cxn>
                <a:cxn ang="0">
                  <a:pos x="162" y="65"/>
                </a:cxn>
                <a:cxn ang="0">
                  <a:pos x="183" y="26"/>
                </a:cxn>
                <a:cxn ang="0">
                  <a:pos x="177" y="86"/>
                </a:cxn>
                <a:cxn ang="0">
                  <a:pos x="32" y="59"/>
                </a:cxn>
                <a:cxn ang="0">
                  <a:pos x="27" y="0"/>
                </a:cxn>
              </a:cxnLst>
              <a:rect l="0" t="0" r="r" b="b"/>
              <a:pathLst>
                <a:path w="198" h="95">
                  <a:moveTo>
                    <a:pt x="27" y="0"/>
                  </a:moveTo>
                  <a:cubicBezTo>
                    <a:pt x="14" y="38"/>
                    <a:pt x="64" y="59"/>
                    <a:pt x="95" y="65"/>
                  </a:cubicBezTo>
                  <a:cubicBezTo>
                    <a:pt x="111" y="67"/>
                    <a:pt x="147" y="70"/>
                    <a:pt x="162" y="65"/>
                  </a:cubicBezTo>
                  <a:cubicBezTo>
                    <a:pt x="179" y="58"/>
                    <a:pt x="180" y="41"/>
                    <a:pt x="183" y="26"/>
                  </a:cubicBezTo>
                  <a:cubicBezTo>
                    <a:pt x="185" y="52"/>
                    <a:pt x="198" y="77"/>
                    <a:pt x="177" y="86"/>
                  </a:cubicBezTo>
                  <a:cubicBezTo>
                    <a:pt x="157" y="95"/>
                    <a:pt x="55" y="79"/>
                    <a:pt x="32" y="59"/>
                  </a:cubicBezTo>
                  <a:cubicBezTo>
                    <a:pt x="18" y="45"/>
                    <a:pt x="0" y="16"/>
                    <a:pt x="27"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2" name="Freeform 120">
              <a:extLst>
                <a:ext uri="{FF2B5EF4-FFF2-40B4-BE49-F238E27FC236}">
                  <a16:creationId xmlns:a16="http://schemas.microsoft.com/office/drawing/2014/main" xmlns="" id="{05D38347-BCE7-46FB-83AA-CB4DE8383CCE}"/>
                </a:ext>
              </a:extLst>
            </p:cNvPr>
            <p:cNvSpPr>
              <a:spLocks/>
            </p:cNvSpPr>
            <p:nvPr/>
          </p:nvSpPr>
          <p:spPr bwMode="gray">
            <a:xfrm>
              <a:off x="2863070" y="717140"/>
              <a:ext cx="51919" cy="39862"/>
            </a:xfrm>
            <a:custGeom>
              <a:avLst/>
              <a:gdLst/>
              <a:ahLst/>
              <a:cxnLst>
                <a:cxn ang="0">
                  <a:pos x="134" y="0"/>
                </a:cxn>
                <a:cxn ang="0">
                  <a:pos x="97" y="79"/>
                </a:cxn>
                <a:cxn ang="0">
                  <a:pos x="0" y="106"/>
                </a:cxn>
                <a:cxn ang="0">
                  <a:pos x="66" y="107"/>
                </a:cxn>
                <a:cxn ang="0">
                  <a:pos x="125" y="95"/>
                </a:cxn>
                <a:cxn ang="0">
                  <a:pos x="151" y="56"/>
                </a:cxn>
                <a:cxn ang="0">
                  <a:pos x="139" y="0"/>
                </a:cxn>
              </a:cxnLst>
              <a:rect l="0" t="0" r="r" b="b"/>
              <a:pathLst>
                <a:path w="155" h="119">
                  <a:moveTo>
                    <a:pt x="134" y="0"/>
                  </a:moveTo>
                  <a:cubicBezTo>
                    <a:pt x="134" y="41"/>
                    <a:pt x="139" y="64"/>
                    <a:pt x="97" y="79"/>
                  </a:cubicBezTo>
                  <a:cubicBezTo>
                    <a:pt x="68" y="88"/>
                    <a:pt x="23" y="82"/>
                    <a:pt x="0" y="106"/>
                  </a:cubicBezTo>
                  <a:cubicBezTo>
                    <a:pt x="16" y="119"/>
                    <a:pt x="48" y="113"/>
                    <a:pt x="66" y="107"/>
                  </a:cubicBezTo>
                  <a:cubicBezTo>
                    <a:pt x="88" y="101"/>
                    <a:pt x="102" y="99"/>
                    <a:pt x="125" y="95"/>
                  </a:cubicBezTo>
                  <a:cubicBezTo>
                    <a:pt x="155" y="91"/>
                    <a:pt x="154" y="85"/>
                    <a:pt x="151" y="56"/>
                  </a:cubicBezTo>
                  <a:cubicBezTo>
                    <a:pt x="149" y="37"/>
                    <a:pt x="149" y="13"/>
                    <a:pt x="139"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3" name="Freeform 121">
              <a:extLst>
                <a:ext uri="{FF2B5EF4-FFF2-40B4-BE49-F238E27FC236}">
                  <a16:creationId xmlns:a16="http://schemas.microsoft.com/office/drawing/2014/main" xmlns="" id="{02642E0D-AE5D-461B-83E0-F722E2B629B0}"/>
                </a:ext>
              </a:extLst>
            </p:cNvPr>
            <p:cNvSpPr>
              <a:spLocks/>
            </p:cNvSpPr>
            <p:nvPr/>
          </p:nvSpPr>
          <p:spPr bwMode="gray">
            <a:xfrm>
              <a:off x="2722065" y="862826"/>
              <a:ext cx="93483" cy="28797"/>
            </a:xfrm>
            <a:custGeom>
              <a:avLst/>
              <a:gdLst/>
              <a:ahLst/>
              <a:cxnLst>
                <a:cxn ang="0">
                  <a:pos x="3" y="53"/>
                </a:cxn>
                <a:cxn ang="0">
                  <a:pos x="0" y="84"/>
                </a:cxn>
                <a:cxn ang="0">
                  <a:pos x="160" y="64"/>
                </a:cxn>
                <a:cxn ang="0">
                  <a:pos x="239" y="50"/>
                </a:cxn>
                <a:cxn ang="0">
                  <a:pos x="278" y="3"/>
                </a:cxn>
                <a:cxn ang="0">
                  <a:pos x="141" y="22"/>
                </a:cxn>
                <a:cxn ang="0">
                  <a:pos x="0" y="48"/>
                </a:cxn>
              </a:cxnLst>
              <a:rect l="0" t="0" r="r" b="b"/>
              <a:pathLst>
                <a:path w="279" h="86">
                  <a:moveTo>
                    <a:pt x="3" y="53"/>
                  </a:moveTo>
                  <a:cubicBezTo>
                    <a:pt x="4" y="64"/>
                    <a:pt x="2" y="75"/>
                    <a:pt x="0" y="84"/>
                  </a:cubicBezTo>
                  <a:cubicBezTo>
                    <a:pt x="53" y="86"/>
                    <a:pt x="113" y="82"/>
                    <a:pt x="160" y="64"/>
                  </a:cubicBezTo>
                  <a:cubicBezTo>
                    <a:pt x="187" y="53"/>
                    <a:pt x="208" y="55"/>
                    <a:pt x="239" y="50"/>
                  </a:cubicBezTo>
                  <a:cubicBezTo>
                    <a:pt x="274" y="45"/>
                    <a:pt x="279" y="39"/>
                    <a:pt x="278" y="3"/>
                  </a:cubicBezTo>
                  <a:cubicBezTo>
                    <a:pt x="229" y="0"/>
                    <a:pt x="186" y="13"/>
                    <a:pt x="141" y="22"/>
                  </a:cubicBezTo>
                  <a:cubicBezTo>
                    <a:pt x="95" y="32"/>
                    <a:pt x="46" y="37"/>
                    <a:pt x="0" y="4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4" name="Freeform 122">
              <a:extLst>
                <a:ext uri="{FF2B5EF4-FFF2-40B4-BE49-F238E27FC236}">
                  <a16:creationId xmlns:a16="http://schemas.microsoft.com/office/drawing/2014/main" xmlns="" id="{1AA98092-3DC5-4672-8C8A-B78AACFCCA96}"/>
                </a:ext>
              </a:extLst>
            </p:cNvPr>
            <p:cNvSpPr>
              <a:spLocks/>
            </p:cNvSpPr>
            <p:nvPr/>
          </p:nvSpPr>
          <p:spPr bwMode="gray">
            <a:xfrm>
              <a:off x="2738804" y="1239170"/>
              <a:ext cx="190229" cy="302579"/>
            </a:xfrm>
            <a:custGeom>
              <a:avLst/>
              <a:gdLst/>
              <a:ahLst/>
              <a:cxnLst>
                <a:cxn ang="0">
                  <a:pos x="133" y="38"/>
                </a:cxn>
                <a:cxn ang="0">
                  <a:pos x="301" y="292"/>
                </a:cxn>
                <a:cxn ang="0">
                  <a:pos x="568" y="540"/>
                </a:cxn>
                <a:cxn ang="0">
                  <a:pos x="508" y="490"/>
                </a:cxn>
                <a:cxn ang="0">
                  <a:pos x="430" y="429"/>
                </a:cxn>
                <a:cxn ang="0">
                  <a:pos x="319" y="372"/>
                </a:cxn>
                <a:cxn ang="0">
                  <a:pos x="373" y="448"/>
                </a:cxn>
                <a:cxn ang="0">
                  <a:pos x="415" y="515"/>
                </a:cxn>
                <a:cxn ang="0">
                  <a:pos x="513" y="648"/>
                </a:cxn>
                <a:cxn ang="0">
                  <a:pos x="375" y="524"/>
                </a:cxn>
                <a:cxn ang="0">
                  <a:pos x="430" y="653"/>
                </a:cxn>
                <a:cxn ang="0">
                  <a:pos x="478" y="768"/>
                </a:cxn>
                <a:cxn ang="0">
                  <a:pos x="388" y="646"/>
                </a:cxn>
                <a:cxn ang="0">
                  <a:pos x="332" y="541"/>
                </a:cxn>
                <a:cxn ang="0">
                  <a:pos x="252" y="296"/>
                </a:cxn>
                <a:cxn ang="0">
                  <a:pos x="257" y="642"/>
                </a:cxn>
                <a:cxn ang="0">
                  <a:pos x="208" y="718"/>
                </a:cxn>
                <a:cxn ang="0">
                  <a:pos x="175" y="781"/>
                </a:cxn>
                <a:cxn ang="0">
                  <a:pos x="41" y="903"/>
                </a:cxn>
                <a:cxn ang="0">
                  <a:pos x="99" y="803"/>
                </a:cxn>
                <a:cxn ang="0">
                  <a:pos x="10" y="736"/>
                </a:cxn>
                <a:cxn ang="0">
                  <a:pos x="87" y="642"/>
                </a:cxn>
                <a:cxn ang="0">
                  <a:pos x="71" y="498"/>
                </a:cxn>
                <a:cxn ang="0">
                  <a:pos x="54" y="334"/>
                </a:cxn>
                <a:cxn ang="0">
                  <a:pos x="112" y="489"/>
                </a:cxn>
                <a:cxn ang="0">
                  <a:pos x="167" y="363"/>
                </a:cxn>
                <a:cxn ang="0">
                  <a:pos x="151" y="172"/>
                </a:cxn>
                <a:cxn ang="0">
                  <a:pos x="117" y="0"/>
                </a:cxn>
                <a:cxn ang="0">
                  <a:pos x="129" y="42"/>
                </a:cxn>
              </a:cxnLst>
              <a:rect l="0" t="0" r="r" b="b"/>
              <a:pathLst>
                <a:path w="568" h="903">
                  <a:moveTo>
                    <a:pt x="133" y="38"/>
                  </a:moveTo>
                  <a:cubicBezTo>
                    <a:pt x="146" y="122"/>
                    <a:pt x="232" y="241"/>
                    <a:pt x="301" y="292"/>
                  </a:cubicBezTo>
                  <a:cubicBezTo>
                    <a:pt x="401" y="367"/>
                    <a:pt x="496" y="440"/>
                    <a:pt x="568" y="540"/>
                  </a:cubicBezTo>
                  <a:cubicBezTo>
                    <a:pt x="537" y="529"/>
                    <a:pt x="530" y="512"/>
                    <a:pt x="508" y="490"/>
                  </a:cubicBezTo>
                  <a:cubicBezTo>
                    <a:pt x="486" y="467"/>
                    <a:pt x="454" y="454"/>
                    <a:pt x="430" y="429"/>
                  </a:cubicBezTo>
                  <a:cubicBezTo>
                    <a:pt x="415" y="414"/>
                    <a:pt x="325" y="293"/>
                    <a:pt x="319" y="372"/>
                  </a:cubicBezTo>
                  <a:cubicBezTo>
                    <a:pt x="316" y="408"/>
                    <a:pt x="352" y="428"/>
                    <a:pt x="373" y="448"/>
                  </a:cubicBezTo>
                  <a:cubicBezTo>
                    <a:pt x="394" y="468"/>
                    <a:pt x="400" y="487"/>
                    <a:pt x="415" y="515"/>
                  </a:cubicBezTo>
                  <a:cubicBezTo>
                    <a:pt x="439" y="560"/>
                    <a:pt x="478" y="604"/>
                    <a:pt x="513" y="648"/>
                  </a:cubicBezTo>
                  <a:cubicBezTo>
                    <a:pt x="464" y="628"/>
                    <a:pt x="411" y="567"/>
                    <a:pt x="375" y="524"/>
                  </a:cubicBezTo>
                  <a:cubicBezTo>
                    <a:pt x="370" y="573"/>
                    <a:pt x="407" y="615"/>
                    <a:pt x="430" y="653"/>
                  </a:cubicBezTo>
                  <a:cubicBezTo>
                    <a:pt x="452" y="690"/>
                    <a:pt x="456" y="733"/>
                    <a:pt x="478" y="768"/>
                  </a:cubicBezTo>
                  <a:cubicBezTo>
                    <a:pt x="430" y="762"/>
                    <a:pt x="407" y="682"/>
                    <a:pt x="388" y="646"/>
                  </a:cubicBezTo>
                  <a:cubicBezTo>
                    <a:pt x="365" y="606"/>
                    <a:pt x="341" y="586"/>
                    <a:pt x="332" y="541"/>
                  </a:cubicBezTo>
                  <a:cubicBezTo>
                    <a:pt x="313" y="451"/>
                    <a:pt x="310" y="365"/>
                    <a:pt x="252" y="296"/>
                  </a:cubicBezTo>
                  <a:cubicBezTo>
                    <a:pt x="268" y="402"/>
                    <a:pt x="308" y="535"/>
                    <a:pt x="257" y="642"/>
                  </a:cubicBezTo>
                  <a:cubicBezTo>
                    <a:pt x="242" y="672"/>
                    <a:pt x="229" y="692"/>
                    <a:pt x="208" y="718"/>
                  </a:cubicBezTo>
                  <a:cubicBezTo>
                    <a:pt x="189" y="742"/>
                    <a:pt x="189" y="756"/>
                    <a:pt x="175" y="781"/>
                  </a:cubicBezTo>
                  <a:cubicBezTo>
                    <a:pt x="156" y="818"/>
                    <a:pt x="83" y="902"/>
                    <a:pt x="41" y="903"/>
                  </a:cubicBezTo>
                  <a:cubicBezTo>
                    <a:pt x="55" y="863"/>
                    <a:pt x="107" y="862"/>
                    <a:pt x="99" y="803"/>
                  </a:cubicBezTo>
                  <a:cubicBezTo>
                    <a:pt x="61" y="803"/>
                    <a:pt x="17" y="776"/>
                    <a:pt x="10" y="736"/>
                  </a:cubicBezTo>
                  <a:cubicBezTo>
                    <a:pt x="0" y="684"/>
                    <a:pt x="63" y="680"/>
                    <a:pt x="87" y="642"/>
                  </a:cubicBezTo>
                  <a:cubicBezTo>
                    <a:pt x="115" y="596"/>
                    <a:pt x="88" y="545"/>
                    <a:pt x="71" y="498"/>
                  </a:cubicBezTo>
                  <a:cubicBezTo>
                    <a:pt x="51" y="445"/>
                    <a:pt x="50" y="392"/>
                    <a:pt x="54" y="334"/>
                  </a:cubicBezTo>
                  <a:cubicBezTo>
                    <a:pt x="95" y="325"/>
                    <a:pt x="87" y="460"/>
                    <a:pt x="112" y="489"/>
                  </a:cubicBezTo>
                  <a:cubicBezTo>
                    <a:pt x="166" y="551"/>
                    <a:pt x="167" y="403"/>
                    <a:pt x="167" y="363"/>
                  </a:cubicBezTo>
                  <a:cubicBezTo>
                    <a:pt x="168" y="296"/>
                    <a:pt x="170" y="232"/>
                    <a:pt x="151" y="172"/>
                  </a:cubicBezTo>
                  <a:cubicBezTo>
                    <a:pt x="134" y="120"/>
                    <a:pt x="115" y="56"/>
                    <a:pt x="117" y="0"/>
                  </a:cubicBezTo>
                  <a:cubicBezTo>
                    <a:pt x="121" y="11"/>
                    <a:pt x="126" y="29"/>
                    <a:pt x="129" y="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5" name="Freeform 123">
              <a:extLst>
                <a:ext uri="{FF2B5EF4-FFF2-40B4-BE49-F238E27FC236}">
                  <a16:creationId xmlns:a16="http://schemas.microsoft.com/office/drawing/2014/main" xmlns="" id="{7BE6091D-19B8-4049-A4D3-BDDAA7BB7A08}"/>
                </a:ext>
              </a:extLst>
            </p:cNvPr>
            <p:cNvSpPr>
              <a:spLocks/>
            </p:cNvSpPr>
            <p:nvPr/>
          </p:nvSpPr>
          <p:spPr bwMode="gray">
            <a:xfrm>
              <a:off x="2736818" y="1849718"/>
              <a:ext cx="76318" cy="58587"/>
            </a:xfrm>
            <a:custGeom>
              <a:avLst/>
              <a:gdLst/>
              <a:ahLst/>
              <a:cxnLst>
                <a:cxn ang="0">
                  <a:pos x="228" y="175"/>
                </a:cxn>
                <a:cxn ang="0">
                  <a:pos x="130" y="75"/>
                </a:cxn>
                <a:cxn ang="0">
                  <a:pos x="0" y="0"/>
                </a:cxn>
                <a:cxn ang="0">
                  <a:pos x="54" y="54"/>
                </a:cxn>
                <a:cxn ang="0">
                  <a:pos x="60" y="137"/>
                </a:cxn>
                <a:cxn ang="0">
                  <a:pos x="152" y="137"/>
                </a:cxn>
                <a:cxn ang="0">
                  <a:pos x="228" y="167"/>
                </a:cxn>
              </a:cxnLst>
              <a:rect l="0" t="0" r="r" b="b"/>
              <a:pathLst>
                <a:path w="228" h="175">
                  <a:moveTo>
                    <a:pt x="228" y="175"/>
                  </a:moveTo>
                  <a:cubicBezTo>
                    <a:pt x="209" y="136"/>
                    <a:pt x="165" y="105"/>
                    <a:pt x="130" y="75"/>
                  </a:cubicBezTo>
                  <a:cubicBezTo>
                    <a:pt x="90" y="42"/>
                    <a:pt x="34" y="30"/>
                    <a:pt x="0" y="0"/>
                  </a:cubicBezTo>
                  <a:cubicBezTo>
                    <a:pt x="4" y="32"/>
                    <a:pt x="37" y="32"/>
                    <a:pt x="54" y="54"/>
                  </a:cubicBezTo>
                  <a:cubicBezTo>
                    <a:pt x="72" y="77"/>
                    <a:pt x="70" y="113"/>
                    <a:pt x="60" y="137"/>
                  </a:cubicBezTo>
                  <a:cubicBezTo>
                    <a:pt x="90" y="149"/>
                    <a:pt x="120" y="134"/>
                    <a:pt x="152" y="137"/>
                  </a:cubicBezTo>
                  <a:cubicBezTo>
                    <a:pt x="180" y="141"/>
                    <a:pt x="203" y="157"/>
                    <a:pt x="228" y="167"/>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6" name="Freeform 124">
              <a:extLst>
                <a:ext uri="{FF2B5EF4-FFF2-40B4-BE49-F238E27FC236}">
                  <a16:creationId xmlns:a16="http://schemas.microsoft.com/office/drawing/2014/main" xmlns="" id="{A0EB3ACC-BD82-4F90-8081-60B558E2AD77}"/>
                </a:ext>
              </a:extLst>
            </p:cNvPr>
            <p:cNvSpPr>
              <a:spLocks/>
            </p:cNvSpPr>
            <p:nvPr/>
          </p:nvSpPr>
          <p:spPr bwMode="gray">
            <a:xfrm>
              <a:off x="2882504" y="1892842"/>
              <a:ext cx="116889" cy="51068"/>
            </a:xfrm>
            <a:custGeom>
              <a:avLst/>
              <a:gdLst/>
              <a:ahLst/>
              <a:cxnLst>
                <a:cxn ang="0">
                  <a:pos x="42" y="122"/>
                </a:cxn>
                <a:cxn ang="0">
                  <a:pos x="232" y="0"/>
                </a:cxn>
                <a:cxn ang="0">
                  <a:pos x="324" y="43"/>
                </a:cxn>
                <a:cxn ang="0">
                  <a:pos x="309" y="147"/>
                </a:cxn>
                <a:cxn ang="0">
                  <a:pos x="271" y="66"/>
                </a:cxn>
                <a:cxn ang="0">
                  <a:pos x="186" y="56"/>
                </a:cxn>
                <a:cxn ang="0">
                  <a:pos x="93" y="89"/>
                </a:cxn>
                <a:cxn ang="0">
                  <a:pos x="0" y="152"/>
                </a:cxn>
              </a:cxnLst>
              <a:rect l="0" t="0" r="r" b="b"/>
              <a:pathLst>
                <a:path w="349" h="152">
                  <a:moveTo>
                    <a:pt x="42" y="122"/>
                  </a:moveTo>
                  <a:cubicBezTo>
                    <a:pt x="99" y="79"/>
                    <a:pt x="159" y="0"/>
                    <a:pt x="232" y="0"/>
                  </a:cubicBezTo>
                  <a:cubicBezTo>
                    <a:pt x="263" y="0"/>
                    <a:pt x="304" y="17"/>
                    <a:pt x="324" y="43"/>
                  </a:cubicBezTo>
                  <a:cubicBezTo>
                    <a:pt x="344" y="70"/>
                    <a:pt x="349" y="138"/>
                    <a:pt x="309" y="147"/>
                  </a:cubicBezTo>
                  <a:cubicBezTo>
                    <a:pt x="303" y="117"/>
                    <a:pt x="295" y="86"/>
                    <a:pt x="271" y="66"/>
                  </a:cubicBezTo>
                  <a:cubicBezTo>
                    <a:pt x="239" y="41"/>
                    <a:pt x="220" y="47"/>
                    <a:pt x="186" y="56"/>
                  </a:cubicBezTo>
                  <a:cubicBezTo>
                    <a:pt x="152" y="65"/>
                    <a:pt x="122" y="71"/>
                    <a:pt x="93" y="89"/>
                  </a:cubicBezTo>
                  <a:cubicBezTo>
                    <a:pt x="62" y="107"/>
                    <a:pt x="34" y="141"/>
                    <a:pt x="0" y="15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7" name="Freeform 125">
              <a:extLst>
                <a:ext uri="{FF2B5EF4-FFF2-40B4-BE49-F238E27FC236}">
                  <a16:creationId xmlns:a16="http://schemas.microsoft.com/office/drawing/2014/main" xmlns="" id="{329E42E6-EBA2-4B7E-BB54-C16092CE138D}"/>
                </a:ext>
              </a:extLst>
            </p:cNvPr>
            <p:cNvSpPr>
              <a:spLocks/>
            </p:cNvSpPr>
            <p:nvPr/>
          </p:nvSpPr>
          <p:spPr bwMode="gray">
            <a:xfrm>
              <a:off x="2666742" y="1375210"/>
              <a:ext cx="186966" cy="442590"/>
            </a:xfrm>
            <a:custGeom>
              <a:avLst/>
              <a:gdLst/>
              <a:ahLst/>
              <a:cxnLst>
                <a:cxn ang="0">
                  <a:pos x="542" y="1169"/>
                </a:cxn>
                <a:cxn ang="0">
                  <a:pos x="541" y="1266"/>
                </a:cxn>
                <a:cxn ang="0">
                  <a:pos x="455" y="1312"/>
                </a:cxn>
                <a:cxn ang="0">
                  <a:pos x="398" y="1245"/>
                </a:cxn>
                <a:cxn ang="0">
                  <a:pos x="336" y="1160"/>
                </a:cxn>
                <a:cxn ang="0">
                  <a:pos x="233" y="990"/>
                </a:cxn>
                <a:cxn ang="0">
                  <a:pos x="155" y="793"/>
                </a:cxn>
                <a:cxn ang="0">
                  <a:pos x="27" y="404"/>
                </a:cxn>
                <a:cxn ang="0">
                  <a:pos x="23" y="185"/>
                </a:cxn>
                <a:cxn ang="0">
                  <a:pos x="6" y="0"/>
                </a:cxn>
                <a:cxn ang="0">
                  <a:pos x="10" y="170"/>
                </a:cxn>
                <a:cxn ang="0">
                  <a:pos x="44" y="346"/>
                </a:cxn>
                <a:cxn ang="0">
                  <a:pos x="106" y="591"/>
                </a:cxn>
                <a:cxn ang="0">
                  <a:pos x="276" y="1025"/>
                </a:cxn>
                <a:cxn ang="0">
                  <a:pos x="386" y="1213"/>
                </a:cxn>
                <a:cxn ang="0">
                  <a:pos x="482" y="1240"/>
                </a:cxn>
                <a:cxn ang="0">
                  <a:pos x="530" y="1148"/>
                </a:cxn>
              </a:cxnLst>
              <a:rect l="0" t="0" r="r" b="b"/>
              <a:pathLst>
                <a:path w="558" h="1321">
                  <a:moveTo>
                    <a:pt x="542" y="1169"/>
                  </a:moveTo>
                  <a:cubicBezTo>
                    <a:pt x="558" y="1191"/>
                    <a:pt x="555" y="1242"/>
                    <a:pt x="541" y="1266"/>
                  </a:cubicBezTo>
                  <a:cubicBezTo>
                    <a:pt x="530" y="1287"/>
                    <a:pt x="479" y="1321"/>
                    <a:pt x="455" y="1312"/>
                  </a:cubicBezTo>
                  <a:cubicBezTo>
                    <a:pt x="444" y="1308"/>
                    <a:pt x="405" y="1254"/>
                    <a:pt x="398" y="1245"/>
                  </a:cubicBezTo>
                  <a:cubicBezTo>
                    <a:pt x="377" y="1220"/>
                    <a:pt x="353" y="1189"/>
                    <a:pt x="336" y="1160"/>
                  </a:cubicBezTo>
                  <a:cubicBezTo>
                    <a:pt x="303" y="1104"/>
                    <a:pt x="260" y="1050"/>
                    <a:pt x="233" y="990"/>
                  </a:cubicBezTo>
                  <a:cubicBezTo>
                    <a:pt x="205" y="927"/>
                    <a:pt x="177" y="855"/>
                    <a:pt x="155" y="793"/>
                  </a:cubicBezTo>
                  <a:cubicBezTo>
                    <a:pt x="111" y="667"/>
                    <a:pt x="41" y="541"/>
                    <a:pt x="27" y="404"/>
                  </a:cubicBezTo>
                  <a:cubicBezTo>
                    <a:pt x="20" y="326"/>
                    <a:pt x="43" y="261"/>
                    <a:pt x="23" y="185"/>
                  </a:cubicBezTo>
                  <a:cubicBezTo>
                    <a:pt x="6" y="123"/>
                    <a:pt x="0" y="66"/>
                    <a:pt x="6" y="0"/>
                  </a:cubicBezTo>
                  <a:cubicBezTo>
                    <a:pt x="6" y="58"/>
                    <a:pt x="11" y="114"/>
                    <a:pt x="10" y="170"/>
                  </a:cubicBezTo>
                  <a:cubicBezTo>
                    <a:pt x="10" y="236"/>
                    <a:pt x="29" y="286"/>
                    <a:pt x="44" y="346"/>
                  </a:cubicBezTo>
                  <a:cubicBezTo>
                    <a:pt x="65" y="427"/>
                    <a:pt x="79" y="511"/>
                    <a:pt x="106" y="591"/>
                  </a:cubicBezTo>
                  <a:cubicBezTo>
                    <a:pt x="157" y="739"/>
                    <a:pt x="225" y="885"/>
                    <a:pt x="276" y="1025"/>
                  </a:cubicBezTo>
                  <a:cubicBezTo>
                    <a:pt x="306" y="1106"/>
                    <a:pt x="317" y="1165"/>
                    <a:pt x="386" y="1213"/>
                  </a:cubicBezTo>
                  <a:cubicBezTo>
                    <a:pt x="412" y="1230"/>
                    <a:pt x="449" y="1254"/>
                    <a:pt x="482" y="1240"/>
                  </a:cubicBezTo>
                  <a:cubicBezTo>
                    <a:pt x="523" y="1224"/>
                    <a:pt x="518" y="1182"/>
                    <a:pt x="530" y="114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8" name="Freeform 126">
              <a:extLst>
                <a:ext uri="{FF2B5EF4-FFF2-40B4-BE49-F238E27FC236}">
                  <a16:creationId xmlns:a16="http://schemas.microsoft.com/office/drawing/2014/main" xmlns="" id="{2C797023-0EDA-45E2-A43A-F07516E1F555}"/>
                </a:ext>
              </a:extLst>
            </p:cNvPr>
            <p:cNvSpPr>
              <a:spLocks/>
            </p:cNvSpPr>
            <p:nvPr/>
          </p:nvSpPr>
          <p:spPr bwMode="gray">
            <a:xfrm>
              <a:off x="2759232" y="1817800"/>
              <a:ext cx="76318" cy="61991"/>
            </a:xfrm>
            <a:custGeom>
              <a:avLst/>
              <a:gdLst/>
              <a:ahLst/>
              <a:cxnLst>
                <a:cxn ang="0">
                  <a:pos x="13" y="30"/>
                </a:cxn>
                <a:cxn ang="0">
                  <a:pos x="228" y="181"/>
                </a:cxn>
                <a:cxn ang="0">
                  <a:pos x="0" y="0"/>
                </a:cxn>
              </a:cxnLst>
              <a:rect l="0" t="0" r="r" b="b"/>
              <a:pathLst>
                <a:path w="228" h="185">
                  <a:moveTo>
                    <a:pt x="13" y="30"/>
                  </a:moveTo>
                  <a:cubicBezTo>
                    <a:pt x="80" y="65"/>
                    <a:pt x="145" y="185"/>
                    <a:pt x="228" y="181"/>
                  </a:cubicBezTo>
                  <a:cubicBezTo>
                    <a:pt x="216" y="68"/>
                    <a:pt x="79" y="39"/>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09" name="Freeform 127">
              <a:extLst>
                <a:ext uri="{FF2B5EF4-FFF2-40B4-BE49-F238E27FC236}">
                  <a16:creationId xmlns:a16="http://schemas.microsoft.com/office/drawing/2014/main" xmlns="" id="{DCA23D61-3734-45E0-9672-2964F2203508}"/>
                </a:ext>
              </a:extLst>
            </p:cNvPr>
            <p:cNvSpPr>
              <a:spLocks/>
            </p:cNvSpPr>
            <p:nvPr/>
          </p:nvSpPr>
          <p:spPr bwMode="gray">
            <a:xfrm>
              <a:off x="2794695" y="1241865"/>
              <a:ext cx="117598" cy="57877"/>
            </a:xfrm>
            <a:custGeom>
              <a:avLst/>
              <a:gdLst/>
              <a:ahLst/>
              <a:cxnLst>
                <a:cxn ang="0">
                  <a:pos x="4" y="0"/>
                </a:cxn>
                <a:cxn ang="0">
                  <a:pos x="156" y="77"/>
                </a:cxn>
                <a:cxn ang="0">
                  <a:pos x="351" y="123"/>
                </a:cxn>
                <a:cxn ang="0">
                  <a:pos x="0" y="0"/>
                </a:cxn>
              </a:cxnLst>
              <a:rect l="0" t="0" r="r" b="b"/>
              <a:pathLst>
                <a:path w="351" h="173">
                  <a:moveTo>
                    <a:pt x="4" y="0"/>
                  </a:moveTo>
                  <a:cubicBezTo>
                    <a:pt x="61" y="17"/>
                    <a:pt x="98" y="62"/>
                    <a:pt x="156" y="77"/>
                  </a:cubicBezTo>
                  <a:cubicBezTo>
                    <a:pt x="212" y="92"/>
                    <a:pt x="304" y="90"/>
                    <a:pt x="351" y="123"/>
                  </a:cubicBezTo>
                  <a:cubicBezTo>
                    <a:pt x="231" y="173"/>
                    <a:pt x="90" y="60"/>
                    <a:pt x="0"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0" name="Freeform 128">
              <a:extLst>
                <a:ext uri="{FF2B5EF4-FFF2-40B4-BE49-F238E27FC236}">
                  <a16:creationId xmlns:a16="http://schemas.microsoft.com/office/drawing/2014/main" xmlns="" id="{DCC83849-24C8-4BFD-A3C6-C018E5EE74AC}"/>
                </a:ext>
              </a:extLst>
            </p:cNvPr>
            <p:cNvSpPr>
              <a:spLocks/>
            </p:cNvSpPr>
            <p:nvPr/>
          </p:nvSpPr>
          <p:spPr bwMode="gray">
            <a:xfrm>
              <a:off x="2892292" y="1788294"/>
              <a:ext cx="39436" cy="56033"/>
            </a:xfrm>
            <a:custGeom>
              <a:avLst/>
              <a:gdLst/>
              <a:ahLst/>
              <a:cxnLst>
                <a:cxn ang="0">
                  <a:pos x="5" y="71"/>
                </a:cxn>
                <a:cxn ang="0">
                  <a:pos x="97" y="4"/>
                </a:cxn>
                <a:cxn ang="0">
                  <a:pos x="25" y="167"/>
                </a:cxn>
                <a:cxn ang="0">
                  <a:pos x="46" y="64"/>
                </a:cxn>
                <a:cxn ang="0">
                  <a:pos x="0" y="80"/>
                </a:cxn>
              </a:cxnLst>
              <a:rect l="0" t="0" r="r" b="b"/>
              <a:pathLst>
                <a:path w="118" h="167">
                  <a:moveTo>
                    <a:pt x="5" y="71"/>
                  </a:moveTo>
                  <a:cubicBezTo>
                    <a:pt x="22" y="46"/>
                    <a:pt x="63" y="0"/>
                    <a:pt x="97" y="4"/>
                  </a:cubicBezTo>
                  <a:cubicBezTo>
                    <a:pt x="118" y="70"/>
                    <a:pt x="64" y="119"/>
                    <a:pt x="25" y="167"/>
                  </a:cubicBezTo>
                  <a:cubicBezTo>
                    <a:pt x="38" y="136"/>
                    <a:pt x="85" y="96"/>
                    <a:pt x="46" y="64"/>
                  </a:cubicBezTo>
                  <a:cubicBezTo>
                    <a:pt x="27" y="58"/>
                    <a:pt x="9" y="63"/>
                    <a:pt x="0" y="8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1" name="Freeform 129">
              <a:extLst>
                <a:ext uri="{FF2B5EF4-FFF2-40B4-BE49-F238E27FC236}">
                  <a16:creationId xmlns:a16="http://schemas.microsoft.com/office/drawing/2014/main" xmlns="" id="{9B6426D7-0453-4597-B8CD-C4AEE4B647ED}"/>
                </a:ext>
              </a:extLst>
            </p:cNvPr>
            <p:cNvSpPr>
              <a:spLocks/>
            </p:cNvSpPr>
            <p:nvPr/>
          </p:nvSpPr>
          <p:spPr bwMode="gray">
            <a:xfrm>
              <a:off x="2976980" y="1586008"/>
              <a:ext cx="27236" cy="200301"/>
            </a:xfrm>
            <a:custGeom>
              <a:avLst/>
              <a:gdLst/>
              <a:ahLst/>
              <a:cxnLst>
                <a:cxn ang="0">
                  <a:pos x="26" y="17"/>
                </a:cxn>
                <a:cxn ang="0">
                  <a:pos x="5" y="295"/>
                </a:cxn>
                <a:cxn ang="0">
                  <a:pos x="9" y="460"/>
                </a:cxn>
                <a:cxn ang="0">
                  <a:pos x="18" y="598"/>
                </a:cxn>
                <a:cxn ang="0">
                  <a:pos x="64" y="309"/>
                </a:cxn>
                <a:cxn ang="0">
                  <a:pos x="26" y="0"/>
                </a:cxn>
              </a:cxnLst>
              <a:rect l="0" t="0" r="r" b="b"/>
              <a:pathLst>
                <a:path w="81" h="598">
                  <a:moveTo>
                    <a:pt x="26" y="17"/>
                  </a:moveTo>
                  <a:cubicBezTo>
                    <a:pt x="26" y="112"/>
                    <a:pt x="0" y="198"/>
                    <a:pt x="5" y="295"/>
                  </a:cubicBezTo>
                  <a:cubicBezTo>
                    <a:pt x="8" y="348"/>
                    <a:pt x="4" y="406"/>
                    <a:pt x="9" y="460"/>
                  </a:cubicBezTo>
                  <a:cubicBezTo>
                    <a:pt x="13" y="505"/>
                    <a:pt x="31" y="551"/>
                    <a:pt x="18" y="598"/>
                  </a:cubicBezTo>
                  <a:cubicBezTo>
                    <a:pt x="81" y="529"/>
                    <a:pt x="65" y="399"/>
                    <a:pt x="64" y="309"/>
                  </a:cubicBezTo>
                  <a:cubicBezTo>
                    <a:pt x="63" y="204"/>
                    <a:pt x="15" y="103"/>
                    <a:pt x="2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2" name="Freeform 130">
              <a:extLst>
                <a:ext uri="{FF2B5EF4-FFF2-40B4-BE49-F238E27FC236}">
                  <a16:creationId xmlns:a16="http://schemas.microsoft.com/office/drawing/2014/main" xmlns="" id="{889BB63E-4593-4EE4-9C5E-7B4B4082AE21}"/>
                </a:ext>
              </a:extLst>
            </p:cNvPr>
            <p:cNvSpPr>
              <a:spLocks/>
            </p:cNvSpPr>
            <p:nvPr/>
          </p:nvSpPr>
          <p:spPr bwMode="gray">
            <a:xfrm>
              <a:off x="2953574" y="1218033"/>
              <a:ext cx="44826" cy="315346"/>
            </a:xfrm>
            <a:custGeom>
              <a:avLst/>
              <a:gdLst/>
              <a:ahLst/>
              <a:cxnLst>
                <a:cxn ang="0">
                  <a:pos x="134" y="67"/>
                </a:cxn>
                <a:cxn ang="0">
                  <a:pos x="0" y="182"/>
                </a:cxn>
                <a:cxn ang="0">
                  <a:pos x="104" y="333"/>
                </a:cxn>
                <a:cxn ang="0">
                  <a:pos x="66" y="544"/>
                </a:cxn>
                <a:cxn ang="0">
                  <a:pos x="92" y="760"/>
                </a:cxn>
                <a:cxn ang="0">
                  <a:pos x="100" y="857"/>
                </a:cxn>
                <a:cxn ang="0">
                  <a:pos x="46" y="941"/>
                </a:cxn>
                <a:cxn ang="0">
                  <a:pos x="130" y="751"/>
                </a:cxn>
                <a:cxn ang="0">
                  <a:pos x="126" y="498"/>
                </a:cxn>
                <a:cxn ang="0">
                  <a:pos x="126" y="0"/>
                </a:cxn>
              </a:cxnLst>
              <a:rect l="0" t="0" r="r" b="b"/>
              <a:pathLst>
                <a:path w="134" h="941">
                  <a:moveTo>
                    <a:pt x="134" y="67"/>
                  </a:moveTo>
                  <a:cubicBezTo>
                    <a:pt x="99" y="118"/>
                    <a:pt x="41" y="139"/>
                    <a:pt x="0" y="182"/>
                  </a:cubicBezTo>
                  <a:cubicBezTo>
                    <a:pt x="74" y="171"/>
                    <a:pt x="105" y="277"/>
                    <a:pt x="104" y="333"/>
                  </a:cubicBezTo>
                  <a:cubicBezTo>
                    <a:pt x="104" y="412"/>
                    <a:pt x="83" y="473"/>
                    <a:pt x="66" y="544"/>
                  </a:cubicBezTo>
                  <a:cubicBezTo>
                    <a:pt x="49" y="619"/>
                    <a:pt x="82" y="689"/>
                    <a:pt x="92" y="760"/>
                  </a:cubicBezTo>
                  <a:cubicBezTo>
                    <a:pt x="96" y="789"/>
                    <a:pt x="103" y="828"/>
                    <a:pt x="100" y="857"/>
                  </a:cubicBezTo>
                  <a:cubicBezTo>
                    <a:pt x="96" y="902"/>
                    <a:pt x="66" y="902"/>
                    <a:pt x="46" y="941"/>
                  </a:cubicBezTo>
                  <a:cubicBezTo>
                    <a:pt x="123" y="926"/>
                    <a:pt x="133" y="817"/>
                    <a:pt x="130" y="751"/>
                  </a:cubicBezTo>
                  <a:cubicBezTo>
                    <a:pt x="126" y="669"/>
                    <a:pt x="126" y="582"/>
                    <a:pt x="126" y="498"/>
                  </a:cubicBezTo>
                  <a:cubicBezTo>
                    <a:pt x="126" y="332"/>
                    <a:pt x="126" y="166"/>
                    <a:pt x="12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3" name="Freeform 131">
              <a:extLst>
                <a:ext uri="{FF2B5EF4-FFF2-40B4-BE49-F238E27FC236}">
                  <a16:creationId xmlns:a16="http://schemas.microsoft.com/office/drawing/2014/main" xmlns="" id="{33CE6532-E5B7-4354-930B-1F6FDB423506}"/>
                </a:ext>
              </a:extLst>
            </p:cNvPr>
            <p:cNvSpPr>
              <a:spLocks/>
            </p:cNvSpPr>
            <p:nvPr/>
          </p:nvSpPr>
          <p:spPr bwMode="gray">
            <a:xfrm>
              <a:off x="2908038" y="1023975"/>
              <a:ext cx="93483" cy="162283"/>
            </a:xfrm>
            <a:custGeom>
              <a:avLst/>
              <a:gdLst/>
              <a:ahLst/>
              <a:cxnLst>
                <a:cxn ang="0">
                  <a:pos x="160" y="42"/>
                </a:cxn>
                <a:cxn ang="0">
                  <a:pos x="98" y="97"/>
                </a:cxn>
                <a:cxn ang="0">
                  <a:pos x="0" y="135"/>
                </a:cxn>
                <a:cxn ang="0">
                  <a:pos x="113" y="136"/>
                </a:cxn>
                <a:cxn ang="0">
                  <a:pos x="38" y="244"/>
                </a:cxn>
                <a:cxn ang="0">
                  <a:pos x="152" y="244"/>
                </a:cxn>
                <a:cxn ang="0">
                  <a:pos x="173" y="358"/>
                </a:cxn>
                <a:cxn ang="0">
                  <a:pos x="106" y="430"/>
                </a:cxn>
                <a:cxn ang="0">
                  <a:pos x="186" y="448"/>
                </a:cxn>
                <a:cxn ang="0">
                  <a:pos x="207" y="477"/>
                </a:cxn>
                <a:cxn ang="0">
                  <a:pos x="257" y="481"/>
                </a:cxn>
                <a:cxn ang="0">
                  <a:pos x="236" y="233"/>
                </a:cxn>
                <a:cxn ang="0">
                  <a:pos x="194" y="131"/>
                </a:cxn>
                <a:cxn ang="0">
                  <a:pos x="173" y="0"/>
                </a:cxn>
              </a:cxnLst>
              <a:rect l="0" t="0" r="r" b="b"/>
              <a:pathLst>
                <a:path w="279" h="484">
                  <a:moveTo>
                    <a:pt x="160" y="42"/>
                  </a:moveTo>
                  <a:cubicBezTo>
                    <a:pt x="137" y="59"/>
                    <a:pt x="123" y="82"/>
                    <a:pt x="98" y="97"/>
                  </a:cubicBezTo>
                  <a:cubicBezTo>
                    <a:pt x="67" y="115"/>
                    <a:pt x="23" y="110"/>
                    <a:pt x="0" y="135"/>
                  </a:cubicBezTo>
                  <a:cubicBezTo>
                    <a:pt x="27" y="146"/>
                    <a:pt x="84" y="151"/>
                    <a:pt x="113" y="136"/>
                  </a:cubicBezTo>
                  <a:cubicBezTo>
                    <a:pt x="109" y="175"/>
                    <a:pt x="67" y="217"/>
                    <a:pt x="38" y="244"/>
                  </a:cubicBezTo>
                  <a:cubicBezTo>
                    <a:pt x="71" y="268"/>
                    <a:pt x="117" y="259"/>
                    <a:pt x="152" y="244"/>
                  </a:cubicBezTo>
                  <a:cubicBezTo>
                    <a:pt x="168" y="277"/>
                    <a:pt x="184" y="320"/>
                    <a:pt x="173" y="358"/>
                  </a:cubicBezTo>
                  <a:cubicBezTo>
                    <a:pt x="163" y="391"/>
                    <a:pt x="129" y="404"/>
                    <a:pt x="106" y="430"/>
                  </a:cubicBezTo>
                  <a:cubicBezTo>
                    <a:pt x="142" y="433"/>
                    <a:pt x="162" y="428"/>
                    <a:pt x="186" y="448"/>
                  </a:cubicBezTo>
                  <a:cubicBezTo>
                    <a:pt x="197" y="457"/>
                    <a:pt x="188" y="467"/>
                    <a:pt x="207" y="477"/>
                  </a:cubicBezTo>
                  <a:cubicBezTo>
                    <a:pt x="220" y="484"/>
                    <a:pt x="242" y="483"/>
                    <a:pt x="257" y="481"/>
                  </a:cubicBezTo>
                  <a:cubicBezTo>
                    <a:pt x="279" y="401"/>
                    <a:pt x="265" y="309"/>
                    <a:pt x="236" y="233"/>
                  </a:cubicBezTo>
                  <a:cubicBezTo>
                    <a:pt x="223" y="198"/>
                    <a:pt x="203" y="165"/>
                    <a:pt x="194" y="131"/>
                  </a:cubicBezTo>
                  <a:cubicBezTo>
                    <a:pt x="183" y="88"/>
                    <a:pt x="190" y="41"/>
                    <a:pt x="173"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4" name="Freeform 132">
              <a:extLst>
                <a:ext uri="{FF2B5EF4-FFF2-40B4-BE49-F238E27FC236}">
                  <a16:creationId xmlns:a16="http://schemas.microsoft.com/office/drawing/2014/main" xmlns="" id="{E3970A71-DC47-4633-95E8-16298C2EBEA4}"/>
                </a:ext>
              </a:extLst>
            </p:cNvPr>
            <p:cNvSpPr>
              <a:spLocks/>
            </p:cNvSpPr>
            <p:nvPr/>
          </p:nvSpPr>
          <p:spPr bwMode="gray">
            <a:xfrm>
              <a:off x="2717951" y="1053906"/>
              <a:ext cx="61707" cy="176469"/>
            </a:xfrm>
            <a:custGeom>
              <a:avLst/>
              <a:gdLst/>
              <a:ahLst/>
              <a:cxnLst>
                <a:cxn ang="0">
                  <a:pos x="153" y="21"/>
                </a:cxn>
                <a:cxn ang="0">
                  <a:pos x="149" y="307"/>
                </a:cxn>
                <a:cxn ang="0">
                  <a:pos x="148" y="423"/>
                </a:cxn>
                <a:cxn ang="0">
                  <a:pos x="173" y="527"/>
                </a:cxn>
                <a:cxn ang="0">
                  <a:pos x="127" y="334"/>
                </a:cxn>
                <a:cxn ang="0">
                  <a:pos x="0" y="219"/>
                </a:cxn>
                <a:cxn ang="0">
                  <a:pos x="111" y="219"/>
                </a:cxn>
                <a:cxn ang="0">
                  <a:pos x="128" y="159"/>
                </a:cxn>
                <a:cxn ang="0">
                  <a:pos x="76" y="118"/>
                </a:cxn>
                <a:cxn ang="0">
                  <a:pos x="146" y="89"/>
                </a:cxn>
                <a:cxn ang="0">
                  <a:pos x="166" y="0"/>
                </a:cxn>
              </a:cxnLst>
              <a:rect l="0" t="0" r="r" b="b"/>
              <a:pathLst>
                <a:path w="184" h="527">
                  <a:moveTo>
                    <a:pt x="153" y="21"/>
                  </a:moveTo>
                  <a:cubicBezTo>
                    <a:pt x="184" y="90"/>
                    <a:pt x="153" y="230"/>
                    <a:pt x="149" y="307"/>
                  </a:cubicBezTo>
                  <a:cubicBezTo>
                    <a:pt x="147" y="346"/>
                    <a:pt x="141" y="385"/>
                    <a:pt x="148" y="423"/>
                  </a:cubicBezTo>
                  <a:cubicBezTo>
                    <a:pt x="156" y="460"/>
                    <a:pt x="180" y="487"/>
                    <a:pt x="173" y="527"/>
                  </a:cubicBezTo>
                  <a:cubicBezTo>
                    <a:pt x="136" y="491"/>
                    <a:pt x="143" y="384"/>
                    <a:pt x="127" y="334"/>
                  </a:cubicBezTo>
                  <a:cubicBezTo>
                    <a:pt x="112" y="284"/>
                    <a:pt x="51" y="241"/>
                    <a:pt x="0" y="219"/>
                  </a:cubicBezTo>
                  <a:cubicBezTo>
                    <a:pt x="34" y="218"/>
                    <a:pt x="84" y="248"/>
                    <a:pt x="111" y="219"/>
                  </a:cubicBezTo>
                  <a:cubicBezTo>
                    <a:pt x="121" y="208"/>
                    <a:pt x="131" y="174"/>
                    <a:pt x="128" y="159"/>
                  </a:cubicBezTo>
                  <a:cubicBezTo>
                    <a:pt x="120" y="128"/>
                    <a:pt x="97" y="140"/>
                    <a:pt x="76" y="118"/>
                  </a:cubicBezTo>
                  <a:cubicBezTo>
                    <a:pt x="93" y="93"/>
                    <a:pt x="125" y="108"/>
                    <a:pt x="146" y="89"/>
                  </a:cubicBezTo>
                  <a:cubicBezTo>
                    <a:pt x="165" y="70"/>
                    <a:pt x="168" y="25"/>
                    <a:pt x="166"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5" name="Freeform 133">
              <a:extLst>
                <a:ext uri="{FF2B5EF4-FFF2-40B4-BE49-F238E27FC236}">
                  <a16:creationId xmlns:a16="http://schemas.microsoft.com/office/drawing/2014/main" xmlns="" id="{EC6A1750-9F66-4E81-B408-4DCC1643C8ED}"/>
                </a:ext>
              </a:extLst>
            </p:cNvPr>
            <p:cNvSpPr>
              <a:spLocks/>
            </p:cNvSpPr>
            <p:nvPr/>
          </p:nvSpPr>
          <p:spPr bwMode="gray">
            <a:xfrm>
              <a:off x="2621206" y="1039721"/>
              <a:ext cx="43124" cy="45252"/>
            </a:xfrm>
            <a:custGeom>
              <a:avLst/>
              <a:gdLst/>
              <a:ahLst/>
              <a:cxnLst>
                <a:cxn ang="0">
                  <a:pos x="53" y="0"/>
                </a:cxn>
                <a:cxn ang="0">
                  <a:pos x="129" y="34"/>
                </a:cxn>
                <a:cxn ang="0">
                  <a:pos x="67" y="59"/>
                </a:cxn>
                <a:cxn ang="0">
                  <a:pos x="101" y="105"/>
                </a:cxn>
                <a:cxn ang="0">
                  <a:pos x="8" y="130"/>
                </a:cxn>
                <a:cxn ang="0">
                  <a:pos x="49" y="4"/>
                </a:cxn>
              </a:cxnLst>
              <a:rect l="0" t="0" r="r" b="b"/>
              <a:pathLst>
                <a:path w="129" h="135">
                  <a:moveTo>
                    <a:pt x="53" y="0"/>
                  </a:moveTo>
                  <a:cubicBezTo>
                    <a:pt x="72" y="15"/>
                    <a:pt x="106" y="33"/>
                    <a:pt x="129" y="34"/>
                  </a:cubicBezTo>
                  <a:cubicBezTo>
                    <a:pt x="125" y="56"/>
                    <a:pt x="88" y="55"/>
                    <a:pt x="67" y="59"/>
                  </a:cubicBezTo>
                  <a:cubicBezTo>
                    <a:pt x="59" y="85"/>
                    <a:pt x="72" y="107"/>
                    <a:pt x="101" y="105"/>
                  </a:cubicBezTo>
                  <a:cubicBezTo>
                    <a:pt x="76" y="109"/>
                    <a:pt x="36" y="135"/>
                    <a:pt x="8" y="130"/>
                  </a:cubicBezTo>
                  <a:cubicBezTo>
                    <a:pt x="0" y="92"/>
                    <a:pt x="19" y="27"/>
                    <a:pt x="49" y="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6" name="Freeform 134">
              <a:extLst>
                <a:ext uri="{FF2B5EF4-FFF2-40B4-BE49-F238E27FC236}">
                  <a16:creationId xmlns:a16="http://schemas.microsoft.com/office/drawing/2014/main" xmlns="" id="{BD3C111E-0FC2-4BF4-8BC8-A5F1C5816316}"/>
                </a:ext>
              </a:extLst>
            </p:cNvPr>
            <p:cNvSpPr>
              <a:spLocks/>
            </p:cNvSpPr>
            <p:nvPr/>
          </p:nvSpPr>
          <p:spPr bwMode="gray">
            <a:xfrm>
              <a:off x="2830585" y="1858797"/>
              <a:ext cx="46245" cy="118592"/>
            </a:xfrm>
            <a:custGeom>
              <a:avLst/>
              <a:gdLst/>
              <a:ahLst/>
              <a:cxnLst>
                <a:cxn ang="0">
                  <a:pos x="113" y="220"/>
                </a:cxn>
                <a:cxn ang="0">
                  <a:pos x="83" y="0"/>
                </a:cxn>
                <a:cxn ang="0">
                  <a:pos x="29" y="190"/>
                </a:cxn>
                <a:cxn ang="0">
                  <a:pos x="20" y="250"/>
                </a:cxn>
                <a:cxn ang="0">
                  <a:pos x="27" y="300"/>
                </a:cxn>
                <a:cxn ang="0">
                  <a:pos x="8" y="305"/>
                </a:cxn>
                <a:cxn ang="0">
                  <a:pos x="112" y="351"/>
                </a:cxn>
                <a:cxn ang="0">
                  <a:pos x="121" y="203"/>
                </a:cxn>
              </a:cxnLst>
              <a:rect l="0" t="0" r="r" b="b"/>
              <a:pathLst>
                <a:path w="138" h="354">
                  <a:moveTo>
                    <a:pt x="113" y="220"/>
                  </a:moveTo>
                  <a:cubicBezTo>
                    <a:pt x="84" y="153"/>
                    <a:pt x="83" y="76"/>
                    <a:pt x="83" y="0"/>
                  </a:cubicBezTo>
                  <a:cubicBezTo>
                    <a:pt x="71" y="48"/>
                    <a:pt x="22" y="132"/>
                    <a:pt x="29" y="190"/>
                  </a:cubicBezTo>
                  <a:cubicBezTo>
                    <a:pt x="67" y="202"/>
                    <a:pt x="68" y="259"/>
                    <a:pt x="20" y="250"/>
                  </a:cubicBezTo>
                  <a:cubicBezTo>
                    <a:pt x="18" y="269"/>
                    <a:pt x="25" y="283"/>
                    <a:pt x="27" y="300"/>
                  </a:cubicBezTo>
                  <a:cubicBezTo>
                    <a:pt x="20" y="301"/>
                    <a:pt x="16" y="305"/>
                    <a:pt x="8" y="305"/>
                  </a:cubicBezTo>
                  <a:cubicBezTo>
                    <a:pt x="0" y="345"/>
                    <a:pt x="83" y="354"/>
                    <a:pt x="112" y="351"/>
                  </a:cubicBezTo>
                  <a:cubicBezTo>
                    <a:pt x="114" y="306"/>
                    <a:pt x="138" y="244"/>
                    <a:pt x="121" y="203"/>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7" name="Freeform 135">
              <a:extLst>
                <a:ext uri="{FF2B5EF4-FFF2-40B4-BE49-F238E27FC236}">
                  <a16:creationId xmlns:a16="http://schemas.microsoft.com/office/drawing/2014/main" xmlns="" id="{FD640CCD-2D3C-47B2-B8F5-B7BABEE00585}"/>
                </a:ext>
              </a:extLst>
            </p:cNvPr>
            <p:cNvSpPr>
              <a:spLocks/>
            </p:cNvSpPr>
            <p:nvPr/>
          </p:nvSpPr>
          <p:spPr bwMode="gray">
            <a:xfrm>
              <a:off x="2836259" y="1769995"/>
              <a:ext cx="42840" cy="128663"/>
            </a:xfrm>
            <a:custGeom>
              <a:avLst/>
              <a:gdLst/>
              <a:ahLst/>
              <a:cxnLst>
                <a:cxn ang="0">
                  <a:pos x="24" y="4"/>
                </a:cxn>
                <a:cxn ang="0">
                  <a:pos x="44" y="237"/>
                </a:cxn>
                <a:cxn ang="0">
                  <a:pos x="104" y="313"/>
                </a:cxn>
                <a:cxn ang="0">
                  <a:pos x="87" y="122"/>
                </a:cxn>
                <a:cxn ang="0">
                  <a:pos x="28" y="0"/>
                </a:cxn>
              </a:cxnLst>
              <a:rect l="0" t="0" r="r" b="b"/>
              <a:pathLst>
                <a:path w="128" h="384">
                  <a:moveTo>
                    <a:pt x="24" y="4"/>
                  </a:moveTo>
                  <a:cubicBezTo>
                    <a:pt x="0" y="68"/>
                    <a:pt x="31" y="173"/>
                    <a:pt x="44" y="237"/>
                  </a:cubicBezTo>
                  <a:cubicBezTo>
                    <a:pt x="49" y="263"/>
                    <a:pt x="60" y="384"/>
                    <a:pt x="104" y="313"/>
                  </a:cubicBezTo>
                  <a:cubicBezTo>
                    <a:pt x="128" y="274"/>
                    <a:pt x="104" y="160"/>
                    <a:pt x="87" y="122"/>
                  </a:cubicBezTo>
                  <a:cubicBezTo>
                    <a:pt x="67" y="76"/>
                    <a:pt x="36" y="50"/>
                    <a:pt x="28"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8" name="Freeform 136">
              <a:extLst>
                <a:ext uri="{FF2B5EF4-FFF2-40B4-BE49-F238E27FC236}">
                  <a16:creationId xmlns:a16="http://schemas.microsoft.com/office/drawing/2014/main" xmlns="" id="{F9430D94-ECD2-464E-A7B1-F343F7451DBD}"/>
                </a:ext>
              </a:extLst>
            </p:cNvPr>
            <p:cNvSpPr>
              <a:spLocks/>
            </p:cNvSpPr>
            <p:nvPr/>
          </p:nvSpPr>
          <p:spPr bwMode="gray">
            <a:xfrm>
              <a:off x="2661635" y="858854"/>
              <a:ext cx="93483" cy="27804"/>
            </a:xfrm>
            <a:custGeom>
              <a:avLst/>
              <a:gdLst/>
              <a:ahLst/>
              <a:cxnLst>
                <a:cxn ang="0">
                  <a:pos x="258" y="20"/>
                </a:cxn>
                <a:cxn ang="0">
                  <a:pos x="110" y="7"/>
                </a:cxn>
                <a:cxn ang="0">
                  <a:pos x="0" y="83"/>
                </a:cxn>
                <a:cxn ang="0">
                  <a:pos x="122" y="41"/>
                </a:cxn>
                <a:cxn ang="0">
                  <a:pos x="279" y="20"/>
                </a:cxn>
              </a:cxnLst>
              <a:rect l="0" t="0" r="r" b="b"/>
              <a:pathLst>
                <a:path w="279" h="83">
                  <a:moveTo>
                    <a:pt x="258" y="20"/>
                  </a:moveTo>
                  <a:cubicBezTo>
                    <a:pt x="206" y="20"/>
                    <a:pt x="162" y="0"/>
                    <a:pt x="110" y="7"/>
                  </a:cubicBezTo>
                  <a:cubicBezTo>
                    <a:pt x="77" y="12"/>
                    <a:pt x="7" y="47"/>
                    <a:pt x="0" y="83"/>
                  </a:cubicBezTo>
                  <a:cubicBezTo>
                    <a:pt x="44" y="75"/>
                    <a:pt x="78" y="45"/>
                    <a:pt x="122" y="41"/>
                  </a:cubicBezTo>
                  <a:cubicBezTo>
                    <a:pt x="168" y="37"/>
                    <a:pt x="243" y="51"/>
                    <a:pt x="279" y="2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19" name="Freeform 137">
              <a:extLst>
                <a:ext uri="{FF2B5EF4-FFF2-40B4-BE49-F238E27FC236}">
                  <a16:creationId xmlns:a16="http://schemas.microsoft.com/office/drawing/2014/main" xmlns="" id="{CAD45050-1735-4359-A473-6DF6CB7B95D2}"/>
                </a:ext>
              </a:extLst>
            </p:cNvPr>
            <p:cNvSpPr>
              <a:spLocks/>
            </p:cNvSpPr>
            <p:nvPr/>
          </p:nvSpPr>
          <p:spPr bwMode="gray">
            <a:xfrm>
              <a:off x="2598083" y="840697"/>
              <a:ext cx="53621" cy="40571"/>
            </a:xfrm>
            <a:custGeom>
              <a:avLst/>
              <a:gdLst/>
              <a:ahLst/>
              <a:cxnLst>
                <a:cxn ang="0">
                  <a:pos x="4" y="116"/>
                </a:cxn>
                <a:cxn ang="0">
                  <a:pos x="160" y="0"/>
                </a:cxn>
                <a:cxn ang="0">
                  <a:pos x="0" y="121"/>
                </a:cxn>
              </a:cxnLst>
              <a:rect l="0" t="0" r="r" b="b"/>
              <a:pathLst>
                <a:path w="160" h="121">
                  <a:moveTo>
                    <a:pt x="4" y="116"/>
                  </a:moveTo>
                  <a:cubicBezTo>
                    <a:pt x="36" y="75"/>
                    <a:pt x="109" y="19"/>
                    <a:pt x="160" y="0"/>
                  </a:cubicBezTo>
                  <a:cubicBezTo>
                    <a:pt x="136" y="36"/>
                    <a:pt x="44" y="115"/>
                    <a:pt x="0" y="12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0" name="Freeform 138">
              <a:extLst>
                <a:ext uri="{FF2B5EF4-FFF2-40B4-BE49-F238E27FC236}">
                  <a16:creationId xmlns:a16="http://schemas.microsoft.com/office/drawing/2014/main" xmlns="" id="{97EA7C9D-8C07-44F3-8B2E-789E5142F0E2}"/>
                </a:ext>
              </a:extLst>
            </p:cNvPr>
            <p:cNvSpPr>
              <a:spLocks/>
            </p:cNvSpPr>
            <p:nvPr/>
          </p:nvSpPr>
          <p:spPr bwMode="gray">
            <a:xfrm>
              <a:off x="2558506" y="753881"/>
              <a:ext cx="84404" cy="66672"/>
            </a:xfrm>
            <a:custGeom>
              <a:avLst/>
              <a:gdLst/>
              <a:ahLst/>
              <a:cxnLst>
                <a:cxn ang="0">
                  <a:pos x="207" y="101"/>
                </a:cxn>
                <a:cxn ang="0">
                  <a:pos x="30" y="0"/>
                </a:cxn>
                <a:cxn ang="0">
                  <a:pos x="101" y="114"/>
                </a:cxn>
                <a:cxn ang="0">
                  <a:pos x="0" y="152"/>
                </a:cxn>
                <a:cxn ang="0">
                  <a:pos x="126" y="138"/>
                </a:cxn>
                <a:cxn ang="0">
                  <a:pos x="252" y="126"/>
                </a:cxn>
                <a:cxn ang="0">
                  <a:pos x="223" y="92"/>
                </a:cxn>
              </a:cxnLst>
              <a:rect l="0" t="0" r="r" b="b"/>
              <a:pathLst>
                <a:path w="252" h="199">
                  <a:moveTo>
                    <a:pt x="207" y="101"/>
                  </a:moveTo>
                  <a:cubicBezTo>
                    <a:pt x="131" y="101"/>
                    <a:pt x="92" y="34"/>
                    <a:pt x="30" y="0"/>
                  </a:cubicBezTo>
                  <a:cubicBezTo>
                    <a:pt x="40" y="43"/>
                    <a:pt x="84" y="73"/>
                    <a:pt x="101" y="114"/>
                  </a:cubicBezTo>
                  <a:cubicBezTo>
                    <a:pt x="70" y="130"/>
                    <a:pt x="38" y="157"/>
                    <a:pt x="0" y="152"/>
                  </a:cubicBezTo>
                  <a:cubicBezTo>
                    <a:pt x="11" y="199"/>
                    <a:pt x="102" y="157"/>
                    <a:pt x="126" y="138"/>
                  </a:cubicBezTo>
                  <a:cubicBezTo>
                    <a:pt x="175" y="100"/>
                    <a:pt x="199" y="115"/>
                    <a:pt x="252" y="126"/>
                  </a:cubicBezTo>
                  <a:cubicBezTo>
                    <a:pt x="250" y="111"/>
                    <a:pt x="236" y="100"/>
                    <a:pt x="223" y="9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1" name="Freeform 139">
              <a:extLst>
                <a:ext uri="{FF2B5EF4-FFF2-40B4-BE49-F238E27FC236}">
                  <a16:creationId xmlns:a16="http://schemas.microsoft.com/office/drawing/2014/main" xmlns="" id="{2CFB1641-01DA-4CB0-B3F5-94D9AA2361E8}"/>
                </a:ext>
              </a:extLst>
            </p:cNvPr>
            <p:cNvSpPr>
              <a:spLocks/>
            </p:cNvSpPr>
            <p:nvPr/>
          </p:nvSpPr>
          <p:spPr bwMode="gray">
            <a:xfrm>
              <a:off x="2590991" y="599400"/>
              <a:ext cx="44543" cy="44259"/>
            </a:xfrm>
            <a:custGeom>
              <a:avLst/>
              <a:gdLst/>
              <a:ahLst/>
              <a:cxnLst>
                <a:cxn ang="0">
                  <a:pos x="0" y="13"/>
                </a:cxn>
                <a:cxn ang="0">
                  <a:pos x="126" y="126"/>
                </a:cxn>
                <a:cxn ang="0">
                  <a:pos x="66" y="77"/>
                </a:cxn>
                <a:cxn ang="0">
                  <a:pos x="12" y="0"/>
                </a:cxn>
              </a:cxnLst>
              <a:rect l="0" t="0" r="r" b="b"/>
              <a:pathLst>
                <a:path w="133" h="132">
                  <a:moveTo>
                    <a:pt x="0" y="13"/>
                  </a:moveTo>
                  <a:cubicBezTo>
                    <a:pt x="26" y="71"/>
                    <a:pt x="52" y="132"/>
                    <a:pt x="126" y="126"/>
                  </a:cubicBezTo>
                  <a:cubicBezTo>
                    <a:pt x="133" y="95"/>
                    <a:pt x="87" y="89"/>
                    <a:pt x="66" y="77"/>
                  </a:cubicBezTo>
                  <a:cubicBezTo>
                    <a:pt x="34" y="59"/>
                    <a:pt x="12" y="43"/>
                    <a:pt x="1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2" name="Freeform 140">
              <a:extLst>
                <a:ext uri="{FF2B5EF4-FFF2-40B4-BE49-F238E27FC236}">
                  <a16:creationId xmlns:a16="http://schemas.microsoft.com/office/drawing/2014/main" xmlns="" id="{1E137E80-5D6A-4728-B0DC-F449C90BCBFA}"/>
                </a:ext>
              </a:extLst>
            </p:cNvPr>
            <p:cNvSpPr>
              <a:spLocks/>
            </p:cNvSpPr>
            <p:nvPr/>
          </p:nvSpPr>
          <p:spPr bwMode="gray">
            <a:xfrm>
              <a:off x="2619078" y="916448"/>
              <a:ext cx="27236" cy="53622"/>
            </a:xfrm>
            <a:custGeom>
              <a:avLst/>
              <a:gdLst/>
              <a:ahLst/>
              <a:cxnLst>
                <a:cxn ang="0">
                  <a:pos x="72" y="55"/>
                </a:cxn>
                <a:cxn ang="0">
                  <a:pos x="76" y="151"/>
                </a:cxn>
                <a:cxn ang="0">
                  <a:pos x="4" y="80"/>
                </a:cxn>
                <a:cxn ang="0">
                  <a:pos x="68" y="68"/>
                </a:cxn>
              </a:cxnLst>
              <a:rect l="0" t="0" r="r" b="b"/>
              <a:pathLst>
                <a:path w="81" h="160">
                  <a:moveTo>
                    <a:pt x="72" y="55"/>
                  </a:moveTo>
                  <a:cubicBezTo>
                    <a:pt x="61" y="108"/>
                    <a:pt x="27" y="104"/>
                    <a:pt x="76" y="151"/>
                  </a:cubicBezTo>
                  <a:cubicBezTo>
                    <a:pt x="37" y="160"/>
                    <a:pt x="0" y="117"/>
                    <a:pt x="4" y="80"/>
                  </a:cubicBezTo>
                  <a:cubicBezTo>
                    <a:pt x="10" y="31"/>
                    <a:pt x="81" y="0"/>
                    <a:pt x="68" y="6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3" name="Freeform 141">
              <a:extLst>
                <a:ext uri="{FF2B5EF4-FFF2-40B4-BE49-F238E27FC236}">
                  <a16:creationId xmlns:a16="http://schemas.microsoft.com/office/drawing/2014/main" xmlns="" id="{7EAF2096-5A5C-4021-915E-4C34DA01CB82}"/>
                </a:ext>
              </a:extLst>
            </p:cNvPr>
            <p:cNvSpPr>
              <a:spLocks/>
            </p:cNvSpPr>
            <p:nvPr/>
          </p:nvSpPr>
          <p:spPr bwMode="gray">
            <a:xfrm>
              <a:off x="2785333" y="548190"/>
              <a:ext cx="37876" cy="15462"/>
            </a:xfrm>
            <a:custGeom>
              <a:avLst/>
              <a:gdLst/>
              <a:ahLst/>
              <a:cxnLst>
                <a:cxn ang="0">
                  <a:pos x="5" y="13"/>
                </a:cxn>
                <a:cxn ang="0">
                  <a:pos x="113" y="0"/>
                </a:cxn>
                <a:cxn ang="0">
                  <a:pos x="92" y="32"/>
                </a:cxn>
                <a:cxn ang="0">
                  <a:pos x="56" y="45"/>
                </a:cxn>
                <a:cxn ang="0">
                  <a:pos x="42" y="40"/>
                </a:cxn>
                <a:cxn ang="0">
                  <a:pos x="20" y="37"/>
                </a:cxn>
                <a:cxn ang="0">
                  <a:pos x="0" y="12"/>
                </a:cxn>
              </a:cxnLst>
              <a:rect l="0" t="0" r="r" b="b"/>
              <a:pathLst>
                <a:path w="113" h="46">
                  <a:moveTo>
                    <a:pt x="5" y="13"/>
                  </a:moveTo>
                  <a:cubicBezTo>
                    <a:pt x="41" y="29"/>
                    <a:pt x="80" y="18"/>
                    <a:pt x="113" y="0"/>
                  </a:cubicBezTo>
                  <a:cubicBezTo>
                    <a:pt x="107" y="10"/>
                    <a:pt x="102" y="26"/>
                    <a:pt x="92" y="32"/>
                  </a:cubicBezTo>
                  <a:cubicBezTo>
                    <a:pt x="84" y="37"/>
                    <a:pt x="66" y="46"/>
                    <a:pt x="56" y="45"/>
                  </a:cubicBezTo>
                  <a:cubicBezTo>
                    <a:pt x="50" y="45"/>
                    <a:pt x="47" y="42"/>
                    <a:pt x="42" y="40"/>
                  </a:cubicBezTo>
                  <a:cubicBezTo>
                    <a:pt x="35" y="38"/>
                    <a:pt x="27" y="39"/>
                    <a:pt x="20" y="37"/>
                  </a:cubicBezTo>
                  <a:cubicBezTo>
                    <a:pt x="11" y="34"/>
                    <a:pt x="3" y="21"/>
                    <a:pt x="0" y="1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4" name="Freeform 142">
              <a:extLst>
                <a:ext uri="{FF2B5EF4-FFF2-40B4-BE49-F238E27FC236}">
                  <a16:creationId xmlns:a16="http://schemas.microsoft.com/office/drawing/2014/main" xmlns="" id="{112889C0-39BC-4154-877D-5B9B9E1A1F89}"/>
                </a:ext>
              </a:extLst>
            </p:cNvPr>
            <p:cNvSpPr>
              <a:spLocks/>
            </p:cNvSpPr>
            <p:nvPr/>
          </p:nvSpPr>
          <p:spPr bwMode="gray">
            <a:xfrm>
              <a:off x="2778949" y="945670"/>
              <a:ext cx="169518" cy="54898"/>
            </a:xfrm>
            <a:custGeom>
              <a:avLst/>
              <a:gdLst/>
              <a:ahLst/>
              <a:cxnLst>
                <a:cxn ang="0">
                  <a:pos x="433" y="0"/>
                </a:cxn>
                <a:cxn ang="0">
                  <a:pos x="331" y="121"/>
                </a:cxn>
                <a:cxn ang="0">
                  <a:pos x="135" y="122"/>
                </a:cxn>
                <a:cxn ang="0">
                  <a:pos x="17" y="73"/>
                </a:cxn>
                <a:cxn ang="0">
                  <a:pos x="95" y="95"/>
                </a:cxn>
              </a:cxnLst>
              <a:rect l="0" t="0" r="r" b="b"/>
              <a:pathLst>
                <a:path w="506" h="164">
                  <a:moveTo>
                    <a:pt x="433" y="0"/>
                  </a:moveTo>
                  <a:cubicBezTo>
                    <a:pt x="506" y="50"/>
                    <a:pt x="358" y="108"/>
                    <a:pt x="331" y="121"/>
                  </a:cubicBezTo>
                  <a:cubicBezTo>
                    <a:pt x="253" y="160"/>
                    <a:pt x="212" y="126"/>
                    <a:pt x="135" y="122"/>
                  </a:cubicBezTo>
                  <a:cubicBezTo>
                    <a:pt x="91" y="119"/>
                    <a:pt x="0" y="164"/>
                    <a:pt x="17" y="73"/>
                  </a:cubicBezTo>
                  <a:cubicBezTo>
                    <a:pt x="48" y="50"/>
                    <a:pt x="76" y="69"/>
                    <a:pt x="95" y="9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5" name="Freeform 143">
              <a:extLst>
                <a:ext uri="{FF2B5EF4-FFF2-40B4-BE49-F238E27FC236}">
                  <a16:creationId xmlns:a16="http://schemas.microsoft.com/office/drawing/2014/main" xmlns="" id="{A74267D7-2519-4C15-8C2B-046E81A2EFB8}"/>
                </a:ext>
              </a:extLst>
            </p:cNvPr>
            <p:cNvSpPr>
              <a:spLocks/>
            </p:cNvSpPr>
            <p:nvPr/>
          </p:nvSpPr>
          <p:spPr bwMode="gray">
            <a:xfrm>
              <a:off x="2816541" y="953614"/>
              <a:ext cx="52912" cy="18158"/>
            </a:xfrm>
            <a:custGeom>
              <a:avLst/>
              <a:gdLst/>
              <a:ahLst/>
              <a:cxnLst>
                <a:cxn ang="0">
                  <a:pos x="0" y="54"/>
                </a:cxn>
                <a:cxn ang="0">
                  <a:pos x="106" y="0"/>
                </a:cxn>
                <a:cxn ang="0">
                  <a:pos x="90" y="42"/>
                </a:cxn>
                <a:cxn ang="0">
                  <a:pos x="156" y="5"/>
                </a:cxn>
                <a:cxn ang="0">
                  <a:pos x="158" y="25"/>
                </a:cxn>
              </a:cxnLst>
              <a:rect l="0" t="0" r="r" b="b"/>
              <a:pathLst>
                <a:path w="158" h="54">
                  <a:moveTo>
                    <a:pt x="0" y="54"/>
                  </a:moveTo>
                  <a:cubicBezTo>
                    <a:pt x="44" y="50"/>
                    <a:pt x="68" y="17"/>
                    <a:pt x="106" y="0"/>
                  </a:cubicBezTo>
                  <a:cubicBezTo>
                    <a:pt x="100" y="16"/>
                    <a:pt x="103" y="28"/>
                    <a:pt x="90" y="42"/>
                  </a:cubicBezTo>
                  <a:cubicBezTo>
                    <a:pt x="115" y="37"/>
                    <a:pt x="136" y="19"/>
                    <a:pt x="156" y="5"/>
                  </a:cubicBezTo>
                  <a:cubicBezTo>
                    <a:pt x="157" y="11"/>
                    <a:pt x="158" y="18"/>
                    <a:pt x="158" y="25"/>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6" name="Freeform 144">
              <a:extLst>
                <a:ext uri="{FF2B5EF4-FFF2-40B4-BE49-F238E27FC236}">
                  <a16:creationId xmlns:a16="http://schemas.microsoft.com/office/drawing/2014/main" xmlns="" id="{ED209816-8756-4FA2-86CE-896BADA38064}"/>
                </a:ext>
              </a:extLst>
            </p:cNvPr>
            <p:cNvSpPr>
              <a:spLocks/>
            </p:cNvSpPr>
            <p:nvPr/>
          </p:nvSpPr>
          <p:spPr bwMode="gray">
            <a:xfrm>
              <a:off x="2852998" y="220077"/>
              <a:ext cx="16172" cy="43692"/>
            </a:xfrm>
            <a:custGeom>
              <a:avLst/>
              <a:gdLst/>
              <a:ahLst/>
              <a:cxnLst>
                <a:cxn ang="0">
                  <a:pos x="12" y="0"/>
                </a:cxn>
                <a:cxn ang="0">
                  <a:pos x="21" y="30"/>
                </a:cxn>
                <a:cxn ang="0">
                  <a:pos x="15" y="26"/>
                </a:cxn>
                <a:cxn ang="0">
                  <a:pos x="6" y="53"/>
                </a:cxn>
                <a:cxn ang="0">
                  <a:pos x="12" y="75"/>
                </a:cxn>
                <a:cxn ang="0">
                  <a:pos x="4" y="72"/>
                </a:cxn>
                <a:cxn ang="0">
                  <a:pos x="7" y="108"/>
                </a:cxn>
                <a:cxn ang="0">
                  <a:pos x="3" y="105"/>
                </a:cxn>
                <a:cxn ang="0">
                  <a:pos x="1" y="122"/>
                </a:cxn>
                <a:cxn ang="0">
                  <a:pos x="16" y="130"/>
                </a:cxn>
                <a:cxn ang="0">
                  <a:pos x="16" y="114"/>
                </a:cxn>
                <a:cxn ang="0">
                  <a:pos x="26" y="121"/>
                </a:cxn>
                <a:cxn ang="0">
                  <a:pos x="27" y="100"/>
                </a:cxn>
                <a:cxn ang="0">
                  <a:pos x="34" y="105"/>
                </a:cxn>
                <a:cxn ang="0">
                  <a:pos x="34" y="69"/>
                </a:cxn>
                <a:cxn ang="0">
                  <a:pos x="48" y="78"/>
                </a:cxn>
                <a:cxn ang="0">
                  <a:pos x="39" y="48"/>
                </a:cxn>
                <a:cxn ang="0">
                  <a:pos x="37" y="23"/>
                </a:cxn>
                <a:cxn ang="0">
                  <a:pos x="42" y="23"/>
                </a:cxn>
                <a:cxn ang="0">
                  <a:pos x="40" y="13"/>
                </a:cxn>
                <a:cxn ang="0">
                  <a:pos x="33" y="8"/>
                </a:cxn>
                <a:cxn ang="0">
                  <a:pos x="12" y="0"/>
                </a:cxn>
              </a:cxnLst>
              <a:rect l="0" t="0" r="r" b="b"/>
              <a:pathLst>
                <a:path w="48" h="130">
                  <a:moveTo>
                    <a:pt x="12" y="0"/>
                  </a:moveTo>
                  <a:cubicBezTo>
                    <a:pt x="22" y="7"/>
                    <a:pt x="21" y="18"/>
                    <a:pt x="21" y="30"/>
                  </a:cubicBezTo>
                  <a:cubicBezTo>
                    <a:pt x="19" y="29"/>
                    <a:pt x="17" y="28"/>
                    <a:pt x="15" y="26"/>
                  </a:cubicBezTo>
                  <a:cubicBezTo>
                    <a:pt x="14" y="30"/>
                    <a:pt x="20" y="66"/>
                    <a:pt x="6" y="53"/>
                  </a:cubicBezTo>
                  <a:cubicBezTo>
                    <a:pt x="6" y="61"/>
                    <a:pt x="8" y="68"/>
                    <a:pt x="12" y="75"/>
                  </a:cubicBezTo>
                  <a:cubicBezTo>
                    <a:pt x="9" y="76"/>
                    <a:pt x="7" y="74"/>
                    <a:pt x="4" y="72"/>
                  </a:cubicBezTo>
                  <a:cubicBezTo>
                    <a:pt x="3" y="84"/>
                    <a:pt x="5" y="97"/>
                    <a:pt x="7" y="108"/>
                  </a:cubicBezTo>
                  <a:cubicBezTo>
                    <a:pt x="6" y="107"/>
                    <a:pt x="5" y="107"/>
                    <a:pt x="3" y="105"/>
                  </a:cubicBezTo>
                  <a:cubicBezTo>
                    <a:pt x="3" y="113"/>
                    <a:pt x="0" y="115"/>
                    <a:pt x="1" y="122"/>
                  </a:cubicBezTo>
                  <a:cubicBezTo>
                    <a:pt x="5" y="124"/>
                    <a:pt x="11" y="127"/>
                    <a:pt x="16" y="130"/>
                  </a:cubicBezTo>
                  <a:cubicBezTo>
                    <a:pt x="16" y="125"/>
                    <a:pt x="16" y="120"/>
                    <a:pt x="16" y="114"/>
                  </a:cubicBezTo>
                  <a:cubicBezTo>
                    <a:pt x="19" y="116"/>
                    <a:pt x="22" y="119"/>
                    <a:pt x="26" y="121"/>
                  </a:cubicBezTo>
                  <a:cubicBezTo>
                    <a:pt x="26" y="114"/>
                    <a:pt x="27" y="107"/>
                    <a:pt x="27" y="100"/>
                  </a:cubicBezTo>
                  <a:cubicBezTo>
                    <a:pt x="30" y="101"/>
                    <a:pt x="32" y="103"/>
                    <a:pt x="34" y="105"/>
                  </a:cubicBezTo>
                  <a:cubicBezTo>
                    <a:pt x="39" y="97"/>
                    <a:pt x="35" y="78"/>
                    <a:pt x="34" y="69"/>
                  </a:cubicBezTo>
                  <a:cubicBezTo>
                    <a:pt x="35" y="73"/>
                    <a:pt x="44" y="76"/>
                    <a:pt x="48" y="78"/>
                  </a:cubicBezTo>
                  <a:cubicBezTo>
                    <a:pt x="48" y="68"/>
                    <a:pt x="40" y="59"/>
                    <a:pt x="39" y="48"/>
                  </a:cubicBezTo>
                  <a:cubicBezTo>
                    <a:pt x="46" y="47"/>
                    <a:pt x="38" y="28"/>
                    <a:pt x="37" y="23"/>
                  </a:cubicBezTo>
                  <a:cubicBezTo>
                    <a:pt x="38" y="23"/>
                    <a:pt x="40" y="23"/>
                    <a:pt x="42" y="23"/>
                  </a:cubicBezTo>
                  <a:cubicBezTo>
                    <a:pt x="42" y="23"/>
                    <a:pt x="40" y="14"/>
                    <a:pt x="40" y="13"/>
                  </a:cubicBezTo>
                  <a:cubicBezTo>
                    <a:pt x="38" y="11"/>
                    <a:pt x="36" y="9"/>
                    <a:pt x="33" y="8"/>
                  </a:cubicBezTo>
                  <a:cubicBezTo>
                    <a:pt x="28" y="5"/>
                    <a:pt x="17" y="1"/>
                    <a:pt x="12"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7" name="Freeform 145">
              <a:extLst>
                <a:ext uri="{FF2B5EF4-FFF2-40B4-BE49-F238E27FC236}">
                  <a16:creationId xmlns:a16="http://schemas.microsoft.com/office/drawing/2014/main" xmlns="" id="{A32A8D13-8A42-47ED-9B29-B8D3C152C5D2}"/>
                </a:ext>
              </a:extLst>
            </p:cNvPr>
            <p:cNvSpPr>
              <a:spLocks/>
            </p:cNvSpPr>
            <p:nvPr/>
          </p:nvSpPr>
          <p:spPr bwMode="gray">
            <a:xfrm>
              <a:off x="2881795" y="245611"/>
              <a:ext cx="16455" cy="129656"/>
            </a:xfrm>
            <a:custGeom>
              <a:avLst/>
              <a:gdLst/>
              <a:ahLst/>
              <a:cxnLst>
                <a:cxn ang="0">
                  <a:pos x="1" y="0"/>
                </a:cxn>
                <a:cxn ang="0">
                  <a:pos x="9" y="38"/>
                </a:cxn>
                <a:cxn ang="0">
                  <a:pos x="22" y="74"/>
                </a:cxn>
                <a:cxn ang="0">
                  <a:pos x="32" y="176"/>
                </a:cxn>
                <a:cxn ang="0">
                  <a:pos x="26" y="162"/>
                </a:cxn>
                <a:cxn ang="0">
                  <a:pos x="25" y="188"/>
                </a:cxn>
                <a:cxn ang="0">
                  <a:pos x="25" y="222"/>
                </a:cxn>
                <a:cxn ang="0">
                  <a:pos x="15" y="250"/>
                </a:cxn>
                <a:cxn ang="0">
                  <a:pos x="19" y="273"/>
                </a:cxn>
                <a:cxn ang="0">
                  <a:pos x="14" y="252"/>
                </a:cxn>
                <a:cxn ang="0">
                  <a:pos x="11" y="328"/>
                </a:cxn>
                <a:cxn ang="0">
                  <a:pos x="8" y="362"/>
                </a:cxn>
                <a:cxn ang="0">
                  <a:pos x="2" y="387"/>
                </a:cxn>
                <a:cxn ang="0">
                  <a:pos x="21" y="363"/>
                </a:cxn>
                <a:cxn ang="0">
                  <a:pos x="31" y="328"/>
                </a:cxn>
                <a:cxn ang="0">
                  <a:pos x="34" y="285"/>
                </a:cxn>
                <a:cxn ang="0">
                  <a:pos x="38" y="241"/>
                </a:cxn>
                <a:cxn ang="0">
                  <a:pos x="45" y="196"/>
                </a:cxn>
                <a:cxn ang="0">
                  <a:pos x="46" y="157"/>
                </a:cxn>
                <a:cxn ang="0">
                  <a:pos x="43" y="117"/>
                </a:cxn>
                <a:cxn ang="0">
                  <a:pos x="36" y="81"/>
                </a:cxn>
                <a:cxn ang="0">
                  <a:pos x="1" y="0"/>
                </a:cxn>
              </a:cxnLst>
              <a:rect l="0" t="0" r="r" b="b"/>
              <a:pathLst>
                <a:path w="49" h="387">
                  <a:moveTo>
                    <a:pt x="1" y="0"/>
                  </a:moveTo>
                  <a:cubicBezTo>
                    <a:pt x="0" y="12"/>
                    <a:pt x="8" y="27"/>
                    <a:pt x="9" y="38"/>
                  </a:cubicBezTo>
                  <a:cubicBezTo>
                    <a:pt x="11" y="50"/>
                    <a:pt x="18" y="62"/>
                    <a:pt x="22" y="74"/>
                  </a:cubicBezTo>
                  <a:cubicBezTo>
                    <a:pt x="33" y="104"/>
                    <a:pt x="38" y="143"/>
                    <a:pt x="32" y="176"/>
                  </a:cubicBezTo>
                  <a:cubicBezTo>
                    <a:pt x="31" y="171"/>
                    <a:pt x="26" y="168"/>
                    <a:pt x="26" y="162"/>
                  </a:cubicBezTo>
                  <a:cubicBezTo>
                    <a:pt x="27" y="171"/>
                    <a:pt x="25" y="180"/>
                    <a:pt x="25" y="188"/>
                  </a:cubicBezTo>
                  <a:cubicBezTo>
                    <a:pt x="25" y="199"/>
                    <a:pt x="27" y="212"/>
                    <a:pt x="25" y="222"/>
                  </a:cubicBezTo>
                  <a:cubicBezTo>
                    <a:pt x="23" y="231"/>
                    <a:pt x="16" y="241"/>
                    <a:pt x="15" y="250"/>
                  </a:cubicBezTo>
                  <a:cubicBezTo>
                    <a:pt x="14" y="258"/>
                    <a:pt x="17" y="266"/>
                    <a:pt x="19" y="273"/>
                  </a:cubicBezTo>
                  <a:cubicBezTo>
                    <a:pt x="19" y="267"/>
                    <a:pt x="16" y="258"/>
                    <a:pt x="14" y="252"/>
                  </a:cubicBezTo>
                  <a:cubicBezTo>
                    <a:pt x="2" y="276"/>
                    <a:pt x="11" y="303"/>
                    <a:pt x="11" y="328"/>
                  </a:cubicBezTo>
                  <a:cubicBezTo>
                    <a:pt x="11" y="340"/>
                    <a:pt x="10" y="351"/>
                    <a:pt x="8" y="362"/>
                  </a:cubicBezTo>
                  <a:cubicBezTo>
                    <a:pt x="7" y="370"/>
                    <a:pt x="6" y="380"/>
                    <a:pt x="2" y="387"/>
                  </a:cubicBezTo>
                  <a:cubicBezTo>
                    <a:pt x="7" y="378"/>
                    <a:pt x="17" y="373"/>
                    <a:pt x="21" y="363"/>
                  </a:cubicBezTo>
                  <a:cubicBezTo>
                    <a:pt x="26" y="351"/>
                    <a:pt x="29" y="340"/>
                    <a:pt x="31" y="328"/>
                  </a:cubicBezTo>
                  <a:cubicBezTo>
                    <a:pt x="33" y="314"/>
                    <a:pt x="32" y="299"/>
                    <a:pt x="34" y="285"/>
                  </a:cubicBezTo>
                  <a:cubicBezTo>
                    <a:pt x="35" y="270"/>
                    <a:pt x="38" y="256"/>
                    <a:pt x="38" y="241"/>
                  </a:cubicBezTo>
                  <a:cubicBezTo>
                    <a:pt x="39" y="226"/>
                    <a:pt x="41" y="210"/>
                    <a:pt x="45" y="196"/>
                  </a:cubicBezTo>
                  <a:cubicBezTo>
                    <a:pt x="49" y="182"/>
                    <a:pt x="46" y="172"/>
                    <a:pt x="46" y="157"/>
                  </a:cubicBezTo>
                  <a:cubicBezTo>
                    <a:pt x="46" y="143"/>
                    <a:pt x="46" y="131"/>
                    <a:pt x="43" y="117"/>
                  </a:cubicBezTo>
                  <a:cubicBezTo>
                    <a:pt x="42" y="106"/>
                    <a:pt x="40" y="92"/>
                    <a:pt x="36" y="81"/>
                  </a:cubicBezTo>
                  <a:cubicBezTo>
                    <a:pt x="30" y="67"/>
                    <a:pt x="9" y="10"/>
                    <a:pt x="1" y="0"/>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8" name="Freeform 146">
              <a:extLst>
                <a:ext uri="{FF2B5EF4-FFF2-40B4-BE49-F238E27FC236}">
                  <a16:creationId xmlns:a16="http://schemas.microsoft.com/office/drawing/2014/main" xmlns="" id="{13ADB9C9-488E-4801-9486-CFBE15683C2C}"/>
                </a:ext>
              </a:extLst>
            </p:cNvPr>
            <p:cNvSpPr>
              <a:spLocks/>
            </p:cNvSpPr>
            <p:nvPr/>
          </p:nvSpPr>
          <p:spPr bwMode="gray">
            <a:xfrm>
              <a:off x="2697241" y="271145"/>
              <a:ext cx="19718" cy="49791"/>
            </a:xfrm>
            <a:custGeom>
              <a:avLst/>
              <a:gdLst/>
              <a:ahLst/>
              <a:cxnLst>
                <a:cxn ang="0">
                  <a:pos x="59" y="142"/>
                </a:cxn>
                <a:cxn ang="0">
                  <a:pos x="50" y="113"/>
                </a:cxn>
                <a:cxn ang="0">
                  <a:pos x="54" y="79"/>
                </a:cxn>
                <a:cxn ang="0">
                  <a:pos x="39" y="97"/>
                </a:cxn>
                <a:cxn ang="0">
                  <a:pos x="38" y="63"/>
                </a:cxn>
                <a:cxn ang="0">
                  <a:pos x="18" y="73"/>
                </a:cxn>
                <a:cxn ang="0">
                  <a:pos x="21" y="0"/>
                </a:cxn>
                <a:cxn ang="0">
                  <a:pos x="2" y="34"/>
                </a:cxn>
                <a:cxn ang="0">
                  <a:pos x="1" y="72"/>
                </a:cxn>
                <a:cxn ang="0">
                  <a:pos x="14" y="106"/>
                </a:cxn>
                <a:cxn ang="0">
                  <a:pos x="22" y="122"/>
                </a:cxn>
                <a:cxn ang="0">
                  <a:pos x="29" y="140"/>
                </a:cxn>
                <a:cxn ang="0">
                  <a:pos x="38" y="147"/>
                </a:cxn>
                <a:cxn ang="0">
                  <a:pos x="38" y="149"/>
                </a:cxn>
                <a:cxn ang="0">
                  <a:pos x="49" y="144"/>
                </a:cxn>
                <a:cxn ang="0">
                  <a:pos x="59" y="142"/>
                </a:cxn>
              </a:cxnLst>
              <a:rect l="0" t="0" r="r" b="b"/>
              <a:pathLst>
                <a:path w="59" h="149">
                  <a:moveTo>
                    <a:pt x="59" y="142"/>
                  </a:moveTo>
                  <a:cubicBezTo>
                    <a:pt x="57" y="132"/>
                    <a:pt x="50" y="124"/>
                    <a:pt x="50" y="113"/>
                  </a:cubicBezTo>
                  <a:cubicBezTo>
                    <a:pt x="49" y="101"/>
                    <a:pt x="52" y="90"/>
                    <a:pt x="54" y="79"/>
                  </a:cubicBezTo>
                  <a:cubicBezTo>
                    <a:pt x="46" y="78"/>
                    <a:pt x="38" y="90"/>
                    <a:pt x="39" y="97"/>
                  </a:cubicBezTo>
                  <a:cubicBezTo>
                    <a:pt x="34" y="86"/>
                    <a:pt x="31" y="73"/>
                    <a:pt x="38" y="63"/>
                  </a:cubicBezTo>
                  <a:cubicBezTo>
                    <a:pt x="29" y="59"/>
                    <a:pt x="23" y="68"/>
                    <a:pt x="18" y="73"/>
                  </a:cubicBezTo>
                  <a:cubicBezTo>
                    <a:pt x="11" y="49"/>
                    <a:pt x="16" y="24"/>
                    <a:pt x="21" y="0"/>
                  </a:cubicBezTo>
                  <a:cubicBezTo>
                    <a:pt x="9" y="4"/>
                    <a:pt x="3" y="23"/>
                    <a:pt x="2" y="34"/>
                  </a:cubicBezTo>
                  <a:cubicBezTo>
                    <a:pt x="1" y="46"/>
                    <a:pt x="0" y="61"/>
                    <a:pt x="1" y="72"/>
                  </a:cubicBezTo>
                  <a:cubicBezTo>
                    <a:pt x="3" y="85"/>
                    <a:pt x="7" y="95"/>
                    <a:pt x="14" y="106"/>
                  </a:cubicBezTo>
                  <a:cubicBezTo>
                    <a:pt x="17" y="111"/>
                    <a:pt x="20" y="117"/>
                    <a:pt x="22" y="122"/>
                  </a:cubicBezTo>
                  <a:cubicBezTo>
                    <a:pt x="25" y="127"/>
                    <a:pt x="26" y="135"/>
                    <a:pt x="29" y="140"/>
                  </a:cubicBezTo>
                  <a:cubicBezTo>
                    <a:pt x="31" y="144"/>
                    <a:pt x="34" y="146"/>
                    <a:pt x="38" y="147"/>
                  </a:cubicBezTo>
                  <a:cubicBezTo>
                    <a:pt x="38" y="148"/>
                    <a:pt x="38" y="148"/>
                    <a:pt x="38" y="149"/>
                  </a:cubicBezTo>
                  <a:cubicBezTo>
                    <a:pt x="43" y="149"/>
                    <a:pt x="45" y="146"/>
                    <a:pt x="49" y="144"/>
                  </a:cubicBezTo>
                  <a:cubicBezTo>
                    <a:pt x="52" y="143"/>
                    <a:pt x="57" y="142"/>
                    <a:pt x="59" y="142"/>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29" name="Freeform 147">
              <a:extLst>
                <a:ext uri="{FF2B5EF4-FFF2-40B4-BE49-F238E27FC236}">
                  <a16:creationId xmlns:a16="http://schemas.microsoft.com/office/drawing/2014/main" xmlns="" id="{24E131E3-CFC5-4E47-AE7C-57381E9AB8A4}"/>
                </a:ext>
              </a:extLst>
            </p:cNvPr>
            <p:cNvSpPr>
              <a:spLocks/>
            </p:cNvSpPr>
            <p:nvPr/>
          </p:nvSpPr>
          <p:spPr bwMode="gray">
            <a:xfrm>
              <a:off x="2707596" y="223765"/>
              <a:ext cx="25109" cy="15746"/>
            </a:xfrm>
            <a:custGeom>
              <a:avLst/>
              <a:gdLst/>
              <a:ahLst/>
              <a:cxnLst>
                <a:cxn ang="0">
                  <a:pos x="0" y="38"/>
                </a:cxn>
                <a:cxn ang="0">
                  <a:pos x="75" y="1"/>
                </a:cxn>
                <a:cxn ang="0">
                  <a:pos x="58" y="18"/>
                </a:cxn>
                <a:cxn ang="0">
                  <a:pos x="40" y="34"/>
                </a:cxn>
                <a:cxn ang="0">
                  <a:pos x="0" y="38"/>
                </a:cxn>
              </a:cxnLst>
              <a:rect l="0" t="0" r="r" b="b"/>
              <a:pathLst>
                <a:path w="75" h="47">
                  <a:moveTo>
                    <a:pt x="0" y="38"/>
                  </a:moveTo>
                  <a:cubicBezTo>
                    <a:pt x="20" y="17"/>
                    <a:pt x="45" y="0"/>
                    <a:pt x="75" y="1"/>
                  </a:cubicBezTo>
                  <a:cubicBezTo>
                    <a:pt x="75" y="7"/>
                    <a:pt x="62" y="15"/>
                    <a:pt x="58" y="18"/>
                  </a:cubicBezTo>
                  <a:cubicBezTo>
                    <a:pt x="52" y="23"/>
                    <a:pt x="46" y="28"/>
                    <a:pt x="40" y="34"/>
                  </a:cubicBezTo>
                  <a:cubicBezTo>
                    <a:pt x="27" y="47"/>
                    <a:pt x="16" y="38"/>
                    <a:pt x="0" y="38"/>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0" name="Freeform 148">
              <a:extLst>
                <a:ext uri="{FF2B5EF4-FFF2-40B4-BE49-F238E27FC236}">
                  <a16:creationId xmlns:a16="http://schemas.microsoft.com/office/drawing/2014/main" xmlns="" id="{F0C043B4-AC68-4AA5-B71D-FB3ACEFFD970}"/>
                </a:ext>
              </a:extLst>
            </p:cNvPr>
            <p:cNvSpPr>
              <a:spLocks/>
            </p:cNvSpPr>
            <p:nvPr/>
          </p:nvSpPr>
          <p:spPr bwMode="gray">
            <a:xfrm>
              <a:off x="2730435" y="204331"/>
              <a:ext cx="26385" cy="10497"/>
            </a:xfrm>
            <a:custGeom>
              <a:avLst/>
              <a:gdLst/>
              <a:ahLst/>
              <a:cxnLst>
                <a:cxn ang="0">
                  <a:pos x="0" y="10"/>
                </a:cxn>
                <a:cxn ang="0">
                  <a:pos x="39" y="16"/>
                </a:cxn>
                <a:cxn ang="0">
                  <a:pos x="79" y="0"/>
                </a:cxn>
                <a:cxn ang="0">
                  <a:pos x="55" y="14"/>
                </a:cxn>
                <a:cxn ang="0">
                  <a:pos x="41" y="20"/>
                </a:cxn>
                <a:cxn ang="0">
                  <a:pos x="13" y="29"/>
                </a:cxn>
                <a:cxn ang="0">
                  <a:pos x="0" y="11"/>
                </a:cxn>
              </a:cxnLst>
              <a:rect l="0" t="0" r="r" b="b"/>
              <a:pathLst>
                <a:path w="79" h="31">
                  <a:moveTo>
                    <a:pt x="0" y="10"/>
                  </a:moveTo>
                  <a:cubicBezTo>
                    <a:pt x="5" y="19"/>
                    <a:pt x="31" y="17"/>
                    <a:pt x="39" y="16"/>
                  </a:cubicBezTo>
                  <a:cubicBezTo>
                    <a:pt x="53" y="13"/>
                    <a:pt x="66" y="4"/>
                    <a:pt x="79" y="0"/>
                  </a:cubicBezTo>
                  <a:cubicBezTo>
                    <a:pt x="77" y="5"/>
                    <a:pt x="61" y="11"/>
                    <a:pt x="55" y="14"/>
                  </a:cubicBezTo>
                  <a:cubicBezTo>
                    <a:pt x="51" y="17"/>
                    <a:pt x="46" y="18"/>
                    <a:pt x="41" y="20"/>
                  </a:cubicBezTo>
                  <a:cubicBezTo>
                    <a:pt x="33" y="24"/>
                    <a:pt x="23" y="31"/>
                    <a:pt x="13" y="29"/>
                  </a:cubicBezTo>
                  <a:cubicBezTo>
                    <a:pt x="10" y="22"/>
                    <a:pt x="7" y="14"/>
                    <a:pt x="0" y="11"/>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231" name="Freeform 149">
              <a:extLst>
                <a:ext uri="{FF2B5EF4-FFF2-40B4-BE49-F238E27FC236}">
                  <a16:creationId xmlns:a16="http://schemas.microsoft.com/office/drawing/2014/main" xmlns="" id="{9A74A921-7DAD-47ED-BC72-6B7466645485}"/>
                </a:ext>
              </a:extLst>
            </p:cNvPr>
            <p:cNvSpPr>
              <a:spLocks/>
            </p:cNvSpPr>
            <p:nvPr/>
          </p:nvSpPr>
          <p:spPr bwMode="gray">
            <a:xfrm>
              <a:off x="2706887" y="222205"/>
              <a:ext cx="58303" cy="62984"/>
            </a:xfrm>
            <a:custGeom>
              <a:avLst/>
              <a:gdLst/>
              <a:ahLst/>
              <a:cxnLst>
                <a:cxn ang="0">
                  <a:pos x="42" y="93"/>
                </a:cxn>
                <a:cxn ang="0">
                  <a:pos x="94" y="38"/>
                </a:cxn>
                <a:cxn ang="0">
                  <a:pos x="174" y="20"/>
                </a:cxn>
                <a:cxn ang="0">
                  <a:pos x="117" y="11"/>
                </a:cxn>
                <a:cxn ang="0">
                  <a:pos x="152" y="7"/>
                </a:cxn>
                <a:cxn ang="0">
                  <a:pos x="0" y="160"/>
                </a:cxn>
                <a:cxn ang="0">
                  <a:pos x="11" y="142"/>
                </a:cxn>
                <a:cxn ang="0">
                  <a:pos x="14" y="188"/>
                </a:cxn>
                <a:cxn ang="0">
                  <a:pos x="76" y="74"/>
                </a:cxn>
              </a:cxnLst>
              <a:rect l="0" t="0" r="r" b="b"/>
              <a:pathLst>
                <a:path w="174" h="188">
                  <a:moveTo>
                    <a:pt x="42" y="93"/>
                  </a:moveTo>
                  <a:cubicBezTo>
                    <a:pt x="64" y="80"/>
                    <a:pt x="71" y="52"/>
                    <a:pt x="94" y="38"/>
                  </a:cubicBezTo>
                  <a:cubicBezTo>
                    <a:pt x="120" y="21"/>
                    <a:pt x="148" y="30"/>
                    <a:pt x="174" y="20"/>
                  </a:cubicBezTo>
                  <a:cubicBezTo>
                    <a:pt x="164" y="5"/>
                    <a:pt x="134" y="6"/>
                    <a:pt x="117" y="11"/>
                  </a:cubicBezTo>
                  <a:cubicBezTo>
                    <a:pt x="128" y="11"/>
                    <a:pt x="140" y="9"/>
                    <a:pt x="152" y="7"/>
                  </a:cubicBezTo>
                  <a:cubicBezTo>
                    <a:pt x="65" y="0"/>
                    <a:pt x="0" y="79"/>
                    <a:pt x="0" y="160"/>
                  </a:cubicBezTo>
                  <a:cubicBezTo>
                    <a:pt x="2" y="148"/>
                    <a:pt x="3" y="151"/>
                    <a:pt x="11" y="142"/>
                  </a:cubicBezTo>
                  <a:cubicBezTo>
                    <a:pt x="12" y="158"/>
                    <a:pt x="4" y="174"/>
                    <a:pt x="14" y="188"/>
                  </a:cubicBezTo>
                  <a:cubicBezTo>
                    <a:pt x="24" y="154"/>
                    <a:pt x="39" y="86"/>
                    <a:pt x="76" y="74"/>
                  </a:cubicBezTo>
                </a:path>
              </a:pathLst>
            </a:custGeom>
            <a:grpFill/>
            <a:ln w="9525">
              <a:noFill/>
              <a:round/>
              <a:headEnd/>
              <a:tailEnd/>
            </a:ln>
            <a:effec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grpSp>
    </p:spTree>
    <p:extLst>
      <p:ext uri="{BB962C8B-B14F-4D97-AF65-F5344CB8AC3E}">
        <p14:creationId xmlns:p14="http://schemas.microsoft.com/office/powerpoint/2010/main" val="31265906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7" y="585216"/>
            <a:ext cx="10224897" cy="1499616"/>
          </a:xfrm>
        </p:spPr>
        <p:txBody>
          <a:bodyPr>
            <a:normAutofit/>
          </a:bodyPr>
          <a:lstStyle/>
          <a:p>
            <a:r>
              <a:rPr lang="de-DE" dirty="0"/>
              <a:t>Strategic </a:t>
            </a:r>
            <a:r>
              <a:rPr lang="de-DE" dirty="0" err="1"/>
              <a:t>focus</a:t>
            </a:r>
            <a:endParaRPr lang="de-DE" dirty="0"/>
          </a:p>
        </p:txBody>
      </p:sp>
      <p:sp>
        <p:nvSpPr>
          <p:cNvPr id="3" name="Inhaltsplatzhalter 2"/>
          <p:cNvSpPr>
            <a:spLocks noGrp="1"/>
          </p:cNvSpPr>
          <p:nvPr>
            <p:ph idx="1"/>
          </p:nvPr>
        </p:nvSpPr>
        <p:spPr>
          <a:xfrm>
            <a:off x="1024128" y="2251164"/>
            <a:ext cx="10129425" cy="4023360"/>
          </a:xfrm>
        </p:spPr>
        <p:txBody>
          <a:bodyPr>
            <a:normAutofit lnSpcReduction="10000"/>
          </a:bodyPr>
          <a:lstStyle/>
          <a:p>
            <a:pPr algn="ctr"/>
            <a:r>
              <a:rPr lang="en-AU" sz="2800" dirty="0"/>
              <a:t>The app focusses on the contemporary communication and </a:t>
            </a:r>
            <a:br>
              <a:rPr lang="en-AU" sz="2800" dirty="0"/>
            </a:br>
            <a:r>
              <a:rPr lang="en-AU" sz="2800" dirty="0"/>
              <a:t>connects the professional with the amateur sport</a:t>
            </a:r>
          </a:p>
          <a:p>
            <a:endParaRPr lang="de-DE" sz="2000" dirty="0">
              <a:latin typeface="+mj-lt"/>
            </a:endParaRPr>
          </a:p>
          <a:p>
            <a:endParaRPr lang="de-DE" sz="2000" dirty="0">
              <a:latin typeface="+mj-lt"/>
            </a:endParaRPr>
          </a:p>
          <a:p>
            <a:endParaRPr lang="de-DE" sz="2000" dirty="0">
              <a:latin typeface="+mj-lt"/>
            </a:endParaRPr>
          </a:p>
          <a:p>
            <a:endParaRPr lang="de-DE" sz="2000" dirty="0">
              <a:latin typeface="+mj-lt"/>
            </a:endParaRPr>
          </a:p>
          <a:p>
            <a:endParaRPr lang="de-DE" sz="2000" dirty="0">
              <a:latin typeface="+mj-lt"/>
            </a:endParaRPr>
          </a:p>
          <a:p>
            <a:endParaRPr lang="de-DE" sz="2000" dirty="0">
              <a:latin typeface="+mj-lt"/>
            </a:endParaRPr>
          </a:p>
          <a:p>
            <a:pPr algn="ctr"/>
            <a:r>
              <a:rPr lang="de-DE" sz="2800" dirty="0">
                <a:latin typeface="+mj-lt"/>
              </a:rPr>
              <a:t>	</a:t>
            </a:r>
            <a:endParaRPr lang="de-DE" sz="2000" dirty="0">
              <a:latin typeface="+mj-lt"/>
            </a:endParaRPr>
          </a:p>
          <a:p>
            <a:endParaRPr lang="de-DE" sz="2000" dirty="0">
              <a:latin typeface="+mj-lt"/>
            </a:endParaRPr>
          </a:p>
        </p:txBody>
      </p:sp>
      <p:pic>
        <p:nvPicPr>
          <p:cNvPr id="4" name="Grafik 3"/>
          <p:cNvPicPr>
            <a:picLocks noChangeAspect="1"/>
          </p:cNvPicPr>
          <p:nvPr/>
        </p:nvPicPr>
        <p:blipFill rotWithShape="1">
          <a:blip r:embed="rId2"/>
          <a:srcRect l="15550" t="19609" r="62102" b="56158"/>
          <a:stretch/>
        </p:blipFill>
        <p:spPr>
          <a:xfrm>
            <a:off x="4474120" y="179247"/>
            <a:ext cx="2823663" cy="2041005"/>
          </a:xfrm>
          <a:prstGeom prst="rect">
            <a:avLst/>
          </a:prstGeom>
        </p:spPr>
      </p:pic>
      <p:cxnSp>
        <p:nvCxnSpPr>
          <p:cNvPr id="8" name="Gerader Verbinder 7"/>
          <p:cNvCxnSpPr/>
          <p:nvPr/>
        </p:nvCxnSpPr>
        <p:spPr>
          <a:xfrm>
            <a:off x="3622761" y="2220254"/>
            <a:ext cx="5050975" cy="1545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 name="Textfeld 4"/>
          <p:cNvSpPr txBox="1"/>
          <p:nvPr/>
        </p:nvSpPr>
        <p:spPr>
          <a:xfrm>
            <a:off x="6410506" y="5442405"/>
            <a:ext cx="2514419" cy="954107"/>
          </a:xfrm>
          <a:prstGeom prst="rect">
            <a:avLst/>
          </a:prstGeom>
          <a:noFill/>
        </p:spPr>
        <p:txBody>
          <a:bodyPr wrap="square" rtlCol="0">
            <a:spAutoFit/>
          </a:bodyPr>
          <a:lstStyle/>
          <a:p>
            <a:pPr algn="ctr"/>
            <a:r>
              <a:rPr lang="de-DE" sz="1400" b="1" dirty="0"/>
              <a:t>CREDIBILITY</a:t>
            </a:r>
          </a:p>
          <a:p>
            <a:pPr algn="ctr"/>
            <a:r>
              <a:rPr lang="de-DE" sz="1400" dirty="0"/>
              <a:t>Through a </a:t>
            </a:r>
            <a:r>
              <a:rPr lang="de-DE" sz="1400" dirty="0" err="1"/>
              <a:t>authentic</a:t>
            </a:r>
            <a:r>
              <a:rPr lang="de-DE" sz="1400" dirty="0"/>
              <a:t> </a:t>
            </a:r>
            <a:r>
              <a:rPr lang="de-DE" sz="1400" dirty="0" err="1"/>
              <a:t>story</a:t>
            </a:r>
            <a:r>
              <a:rPr lang="de-DE" sz="1400" dirty="0"/>
              <a:t> </a:t>
            </a:r>
            <a:r>
              <a:rPr lang="de-DE" sz="1400" dirty="0" err="1"/>
              <a:t>which</a:t>
            </a:r>
            <a:r>
              <a:rPr lang="de-DE" sz="1400" dirty="0"/>
              <a:t> </a:t>
            </a:r>
            <a:r>
              <a:rPr lang="de-DE" sz="1400" dirty="0" err="1"/>
              <a:t>provides</a:t>
            </a:r>
            <a:r>
              <a:rPr lang="de-DE" sz="1400" dirty="0"/>
              <a:t> </a:t>
            </a:r>
            <a:r>
              <a:rPr lang="de-DE" sz="1400" dirty="0" err="1"/>
              <a:t>the</a:t>
            </a:r>
            <a:r>
              <a:rPr lang="de-DE" sz="1400" dirty="0"/>
              <a:t> </a:t>
            </a:r>
            <a:r>
              <a:rPr lang="de-DE" sz="1400" dirty="0" err="1"/>
              <a:t>amateur</a:t>
            </a:r>
            <a:r>
              <a:rPr lang="de-DE" sz="1400" dirty="0"/>
              <a:t> </a:t>
            </a:r>
            <a:r>
              <a:rPr lang="de-DE" sz="1400" dirty="0" err="1"/>
              <a:t>sports</a:t>
            </a:r>
            <a:r>
              <a:rPr lang="de-DE" sz="1400" dirty="0"/>
              <a:t> </a:t>
            </a:r>
            <a:r>
              <a:rPr lang="de-DE" sz="1400" dirty="0" err="1"/>
              <a:t>with</a:t>
            </a:r>
            <a:r>
              <a:rPr lang="de-DE" sz="1400" dirty="0"/>
              <a:t> additional </a:t>
            </a:r>
            <a:r>
              <a:rPr lang="de-DE" sz="1400" dirty="0" err="1"/>
              <a:t>value</a:t>
            </a:r>
            <a:endParaRPr lang="de-DE" sz="1400" dirty="0"/>
          </a:p>
        </p:txBody>
      </p:sp>
      <p:sp>
        <p:nvSpPr>
          <p:cNvPr id="16" name="Textfeld 15"/>
          <p:cNvSpPr txBox="1"/>
          <p:nvPr/>
        </p:nvSpPr>
        <p:spPr>
          <a:xfrm>
            <a:off x="3438706" y="5442404"/>
            <a:ext cx="2514419" cy="738664"/>
          </a:xfrm>
          <a:prstGeom prst="rect">
            <a:avLst/>
          </a:prstGeom>
          <a:noFill/>
        </p:spPr>
        <p:txBody>
          <a:bodyPr wrap="square" rtlCol="0">
            <a:spAutoFit/>
          </a:bodyPr>
          <a:lstStyle/>
          <a:p>
            <a:pPr lvl="0" algn="ctr"/>
            <a:r>
              <a:rPr lang="de-DE" sz="1400" b="1" dirty="0">
                <a:solidFill>
                  <a:srgbClr val="2E2B21"/>
                </a:solidFill>
                <a:latin typeface="Tw Cen MT Condensed" panose="020B0606020104020203"/>
              </a:rPr>
              <a:t>INNOVATION</a:t>
            </a:r>
          </a:p>
          <a:p>
            <a:pPr lvl="0" algn="ctr"/>
            <a:r>
              <a:rPr lang="de-DE" sz="1400" dirty="0" err="1">
                <a:solidFill>
                  <a:srgbClr val="2E2B21"/>
                </a:solidFill>
                <a:latin typeface="Tw Cen MT Condensed" panose="020B0606020104020203"/>
              </a:rPr>
              <a:t>Added</a:t>
            </a:r>
            <a:r>
              <a:rPr lang="de-DE" sz="1400" dirty="0">
                <a:solidFill>
                  <a:srgbClr val="2E2B21"/>
                </a:solidFill>
                <a:latin typeface="Tw Cen MT Condensed" panose="020B0606020104020203"/>
              </a:rPr>
              <a:t> </a:t>
            </a:r>
            <a:r>
              <a:rPr lang="de-DE" sz="1400" dirty="0" err="1">
                <a:solidFill>
                  <a:srgbClr val="2E2B21"/>
                </a:solidFill>
                <a:latin typeface="Tw Cen MT Condensed" panose="020B0606020104020203"/>
              </a:rPr>
              <a:t>value</a:t>
            </a:r>
            <a:r>
              <a:rPr lang="de-DE" sz="1400" dirty="0">
                <a:solidFill>
                  <a:srgbClr val="2E2B21"/>
                </a:solidFill>
                <a:latin typeface="Tw Cen MT Condensed" panose="020B0606020104020203"/>
              </a:rPr>
              <a:t> </a:t>
            </a:r>
            <a:r>
              <a:rPr lang="de-DE" sz="1400" dirty="0" err="1">
                <a:solidFill>
                  <a:srgbClr val="2E2B21"/>
                </a:solidFill>
                <a:latin typeface="Tw Cen MT Condensed" panose="020B0606020104020203"/>
              </a:rPr>
              <a:t>through</a:t>
            </a:r>
            <a:r>
              <a:rPr lang="de-DE" sz="1400" dirty="0">
                <a:solidFill>
                  <a:srgbClr val="2E2B21"/>
                </a:solidFill>
                <a:latin typeface="Tw Cen MT Condensed" panose="020B0606020104020203"/>
              </a:rPr>
              <a:t> a easy, flexible and </a:t>
            </a:r>
            <a:r>
              <a:rPr lang="de-DE" sz="1400" dirty="0" err="1">
                <a:solidFill>
                  <a:srgbClr val="2E2B21"/>
                </a:solidFill>
                <a:latin typeface="Tw Cen MT Condensed" panose="020B0606020104020203"/>
              </a:rPr>
              <a:t>userfriendly</a:t>
            </a:r>
            <a:r>
              <a:rPr lang="de-DE" sz="1400" dirty="0">
                <a:solidFill>
                  <a:srgbClr val="2E2B21"/>
                </a:solidFill>
                <a:latin typeface="Tw Cen MT Condensed" panose="020B0606020104020203"/>
              </a:rPr>
              <a:t> </a:t>
            </a:r>
            <a:r>
              <a:rPr lang="de-DE" sz="1400" dirty="0" err="1">
                <a:solidFill>
                  <a:srgbClr val="2E2B21"/>
                </a:solidFill>
                <a:latin typeface="Tw Cen MT Condensed" panose="020B0606020104020203"/>
              </a:rPr>
              <a:t>setup</a:t>
            </a:r>
            <a:r>
              <a:rPr lang="de-DE" sz="1400" dirty="0">
                <a:solidFill>
                  <a:srgbClr val="2E2B21"/>
                </a:solidFill>
                <a:latin typeface="Tw Cen MT Condensed" panose="020B0606020104020203"/>
              </a:rPr>
              <a:t> </a:t>
            </a:r>
          </a:p>
        </p:txBody>
      </p:sp>
      <p:sp>
        <p:nvSpPr>
          <p:cNvPr id="14" name="Oval 31">
            <a:extLst>
              <a:ext uri="{FF2B5EF4-FFF2-40B4-BE49-F238E27FC236}">
                <a16:creationId xmlns:a16="http://schemas.microsoft.com/office/drawing/2014/main" xmlns="" id="{0CDAC2B5-242A-4AED-A532-E60F8B8C8BB5}"/>
              </a:ext>
            </a:extLst>
          </p:cNvPr>
          <p:cNvSpPr/>
          <p:nvPr/>
        </p:nvSpPr>
        <p:spPr>
          <a:xfrm>
            <a:off x="3622761" y="3193705"/>
            <a:ext cx="2095500" cy="2095500"/>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dirty="0">
                <a:solidFill>
                  <a:schemeClr val="bg1">
                    <a:lumMod val="75000"/>
                    <a:lumOff val="25000"/>
                  </a:schemeClr>
                </a:solidFill>
                <a:latin typeface="+mj-lt"/>
                <a:cs typeface="Helvetica"/>
              </a:rPr>
              <a:t>DIGITAL</a:t>
            </a:r>
          </a:p>
        </p:txBody>
      </p:sp>
      <p:sp>
        <p:nvSpPr>
          <p:cNvPr id="15" name="Oval 31">
            <a:extLst>
              <a:ext uri="{FF2B5EF4-FFF2-40B4-BE49-F238E27FC236}">
                <a16:creationId xmlns:a16="http://schemas.microsoft.com/office/drawing/2014/main" xmlns="" id="{9F1034C0-D974-435C-AD76-33A6863A6D29}"/>
              </a:ext>
            </a:extLst>
          </p:cNvPr>
          <p:cNvSpPr/>
          <p:nvPr/>
        </p:nvSpPr>
        <p:spPr>
          <a:xfrm>
            <a:off x="6578236" y="3193705"/>
            <a:ext cx="2095500" cy="2095500"/>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800" dirty="0" err="1">
                <a:solidFill>
                  <a:schemeClr val="bg1">
                    <a:lumMod val="75000"/>
                    <a:lumOff val="25000"/>
                  </a:schemeClr>
                </a:solidFill>
                <a:latin typeface="+mj-lt"/>
                <a:cs typeface="Helvetica"/>
              </a:rPr>
              <a:t>Grassroots</a:t>
            </a:r>
            <a:endParaRPr lang="de-DE" sz="2800" dirty="0">
              <a:solidFill>
                <a:schemeClr val="bg1">
                  <a:lumMod val="75000"/>
                  <a:lumOff val="25000"/>
                </a:schemeClr>
              </a:solidFill>
              <a:latin typeface="+mj-lt"/>
              <a:cs typeface="Helvetica"/>
            </a:endParaRPr>
          </a:p>
          <a:p>
            <a:pPr algn="ctr"/>
            <a:r>
              <a:rPr lang="de-DE" sz="2800">
                <a:solidFill>
                  <a:schemeClr val="bg1">
                    <a:lumMod val="75000"/>
                    <a:lumOff val="25000"/>
                  </a:schemeClr>
                </a:solidFill>
                <a:latin typeface="+mj-lt"/>
                <a:cs typeface="Helvetica"/>
              </a:rPr>
              <a:t>Sports</a:t>
            </a:r>
            <a:endParaRPr lang="de-DE" sz="2800" dirty="0">
              <a:solidFill>
                <a:schemeClr val="bg1">
                  <a:lumMod val="75000"/>
                  <a:lumOff val="25000"/>
                </a:schemeClr>
              </a:solidFill>
              <a:latin typeface="+mj-lt"/>
              <a:cs typeface="Helvetica"/>
            </a:endParaRPr>
          </a:p>
        </p:txBody>
      </p:sp>
    </p:spTree>
    <p:extLst>
      <p:ext uri="{BB962C8B-B14F-4D97-AF65-F5344CB8AC3E}">
        <p14:creationId xmlns:p14="http://schemas.microsoft.com/office/powerpoint/2010/main" val="10834368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Inhaltsplatzhalter 2"/>
          <p:cNvSpPr>
            <a:spLocks noGrp="1"/>
          </p:cNvSpPr>
          <p:nvPr>
            <p:ph idx="1"/>
          </p:nvPr>
        </p:nvSpPr>
        <p:spPr>
          <a:xfrm>
            <a:off x="861237" y="2048371"/>
            <a:ext cx="10565697" cy="4658964"/>
          </a:xfrm>
        </p:spPr>
        <p:txBody>
          <a:bodyPr vert="horz" lIns="45720" tIns="45720" rIns="45720" bIns="45720" rtlCol="0" anchor="t">
            <a:noAutofit/>
          </a:bodyPr>
          <a:lstStyle/>
          <a:p>
            <a:pPr marL="0" indent="0">
              <a:buClr>
                <a:srgbClr val="FF9600"/>
              </a:buClr>
              <a:buNone/>
            </a:pPr>
            <a:r>
              <a:rPr lang="de-DE" sz="1900" cap="none" dirty="0">
                <a:solidFill>
                  <a:schemeClr val="tx1"/>
                </a:solidFill>
                <a:latin typeface="+mj-lt"/>
                <a:cs typeface="Helvetica"/>
              </a:rPr>
              <a:t>As </a:t>
            </a:r>
            <a:r>
              <a:rPr lang="de-DE" sz="1900" cap="none" dirty="0" err="1">
                <a:solidFill>
                  <a:schemeClr val="tx1"/>
                </a:solidFill>
                <a:latin typeface="+mj-lt"/>
                <a:cs typeface="Helvetica"/>
              </a:rPr>
              <a:t>of</a:t>
            </a:r>
            <a:r>
              <a:rPr lang="de-DE" sz="1900" cap="none" dirty="0">
                <a:solidFill>
                  <a:schemeClr val="tx1"/>
                </a:solidFill>
                <a:latin typeface="+mj-lt"/>
                <a:cs typeface="Helvetica"/>
              </a:rPr>
              <a:t> end </a:t>
            </a:r>
            <a:r>
              <a:rPr lang="de-DE" sz="1900" cap="none" dirty="0" err="1">
                <a:solidFill>
                  <a:schemeClr val="tx1"/>
                </a:solidFill>
                <a:latin typeface="+mj-lt"/>
                <a:cs typeface="Helvetica"/>
              </a:rPr>
              <a:t>of</a:t>
            </a:r>
            <a:r>
              <a:rPr lang="de-DE" sz="1900" cap="none" dirty="0">
                <a:solidFill>
                  <a:schemeClr val="tx1"/>
                </a:solidFill>
                <a:latin typeface="+mj-lt"/>
                <a:cs typeface="Helvetica"/>
              </a:rPr>
              <a:t> </a:t>
            </a:r>
            <a:r>
              <a:rPr lang="de-DE" sz="1900" dirty="0" err="1">
                <a:latin typeface="+mj-lt"/>
                <a:cs typeface="Helvetica"/>
              </a:rPr>
              <a:t>J</a:t>
            </a:r>
            <a:r>
              <a:rPr lang="de-DE" sz="1900" cap="none" dirty="0" err="1">
                <a:solidFill>
                  <a:schemeClr val="tx1"/>
                </a:solidFill>
                <a:latin typeface="+mj-lt"/>
                <a:cs typeface="Helvetica"/>
              </a:rPr>
              <a:t>uly</a:t>
            </a:r>
            <a:r>
              <a:rPr lang="de-DE" sz="1900" cap="none" dirty="0">
                <a:solidFill>
                  <a:schemeClr val="tx1"/>
                </a:solidFill>
                <a:latin typeface="+mj-lt"/>
                <a:cs typeface="Helvetica"/>
              </a:rPr>
              <a:t> </a:t>
            </a:r>
            <a:r>
              <a:rPr lang="de-DE" sz="1900" cap="none" dirty="0" smtClean="0">
                <a:solidFill>
                  <a:schemeClr val="tx1"/>
                </a:solidFill>
                <a:latin typeface="+mj-lt"/>
                <a:cs typeface="Helvetica"/>
              </a:rPr>
              <a:t>2017:</a:t>
            </a:r>
            <a:endParaRPr lang="de-DE" sz="1900" cap="none" dirty="0">
              <a:solidFill>
                <a:schemeClr val="tx1"/>
              </a:solidFill>
              <a:latin typeface="+mj-lt"/>
              <a:cs typeface="Helvetica"/>
            </a:endParaRPr>
          </a:p>
          <a:p>
            <a:pPr>
              <a:buClr>
                <a:srgbClr val="FF9600"/>
              </a:buClr>
              <a:buFont typeface="Wingdings" charset="2"/>
              <a:buChar char="§"/>
            </a:pPr>
            <a:endParaRPr lang="de-DE" sz="1900" cap="none" dirty="0">
              <a:solidFill>
                <a:schemeClr val="tx1"/>
              </a:solidFill>
              <a:latin typeface="+mj-lt"/>
              <a:cs typeface="Helvetica"/>
            </a:endParaRPr>
          </a:p>
          <a:p>
            <a:pPr>
              <a:buClr>
                <a:srgbClr val="FF9600"/>
              </a:buClr>
              <a:buFont typeface="Wingdings" charset="2"/>
              <a:buChar char="§"/>
            </a:pPr>
            <a:endParaRPr lang="de-DE" sz="1900" cap="none" dirty="0">
              <a:solidFill>
                <a:schemeClr val="tx1"/>
              </a:solidFill>
              <a:latin typeface="+mj-lt"/>
              <a:cs typeface="Helvetica"/>
            </a:endParaRPr>
          </a:p>
          <a:p>
            <a:pPr>
              <a:buClr>
                <a:srgbClr val="FF9600"/>
              </a:buClr>
              <a:buFont typeface="Wingdings" charset="2"/>
              <a:buChar char="§"/>
            </a:pPr>
            <a:endParaRPr lang="de-DE" sz="1900" cap="none" dirty="0">
              <a:solidFill>
                <a:schemeClr val="tx1"/>
              </a:solidFill>
              <a:latin typeface="+mj-lt"/>
              <a:cs typeface="Helvetica"/>
            </a:endParaRPr>
          </a:p>
          <a:p>
            <a:pPr>
              <a:buClr>
                <a:srgbClr val="FF9600"/>
              </a:buClr>
              <a:buFont typeface="Wingdings" charset="2"/>
              <a:buChar char="§"/>
            </a:pPr>
            <a:endParaRPr lang="de-DE" sz="1900" cap="none" dirty="0">
              <a:solidFill>
                <a:schemeClr val="tx1"/>
              </a:solidFill>
              <a:latin typeface="+mj-lt"/>
              <a:cs typeface="Helvetica"/>
            </a:endParaRPr>
          </a:p>
          <a:p>
            <a:pPr>
              <a:buClr>
                <a:srgbClr val="FF9600"/>
              </a:buClr>
              <a:buFont typeface="Wingdings" charset="2"/>
              <a:buChar char="§"/>
            </a:pPr>
            <a:endParaRPr lang="de-DE" sz="1900" cap="none" dirty="0">
              <a:solidFill>
                <a:schemeClr val="tx1"/>
              </a:solidFill>
              <a:latin typeface="+mj-lt"/>
              <a:cs typeface="Helvetica"/>
            </a:endParaRPr>
          </a:p>
          <a:p>
            <a:pPr marL="0" indent="0">
              <a:buClr>
                <a:srgbClr val="FF9600"/>
              </a:buClr>
              <a:buNone/>
            </a:pPr>
            <a:endParaRPr lang="de-DE" sz="1900" cap="none" dirty="0">
              <a:solidFill>
                <a:schemeClr val="tx1"/>
              </a:solidFill>
              <a:latin typeface="+mj-lt"/>
              <a:cs typeface="Helvetica"/>
            </a:endParaRPr>
          </a:p>
          <a:p>
            <a:pPr marL="0" indent="0">
              <a:buClr>
                <a:srgbClr val="FF9600"/>
              </a:buClr>
              <a:buNone/>
            </a:pPr>
            <a:endParaRPr lang="de-DE" sz="1900" cap="none" dirty="0">
              <a:solidFill>
                <a:schemeClr val="tx1"/>
              </a:solidFill>
              <a:latin typeface="+mj-lt"/>
              <a:cs typeface="Helvetica"/>
            </a:endParaRPr>
          </a:p>
          <a:p>
            <a:pPr marL="0" lvl="0" indent="0">
              <a:buClr>
                <a:srgbClr val="FF9600"/>
              </a:buClr>
              <a:buNone/>
            </a:pPr>
            <a:r>
              <a:rPr lang="de-DE" sz="1900" b="1" dirty="0">
                <a:solidFill>
                  <a:srgbClr val="2E2B21"/>
                </a:solidFill>
                <a:latin typeface="Tw Cen MT Condensed" panose="020B0606020104020203"/>
                <a:cs typeface="Helvetica"/>
              </a:rPr>
              <a:t>Average In-App </a:t>
            </a:r>
            <a:r>
              <a:rPr lang="de-DE" sz="1900" b="1" dirty="0" err="1">
                <a:solidFill>
                  <a:srgbClr val="2E2B21"/>
                </a:solidFill>
                <a:latin typeface="Tw Cen MT Condensed" panose="020B0606020104020203"/>
                <a:cs typeface="Helvetica"/>
              </a:rPr>
              <a:t>duration</a:t>
            </a:r>
            <a:r>
              <a:rPr lang="de-DE" sz="1900" b="1" dirty="0">
                <a:solidFill>
                  <a:srgbClr val="2E2B21"/>
                </a:solidFill>
                <a:latin typeface="Tw Cen MT Condensed" panose="020B0606020104020203"/>
                <a:cs typeface="Helvetica"/>
              </a:rPr>
              <a:t> </a:t>
            </a:r>
            <a:r>
              <a:rPr lang="de-DE" sz="1900" dirty="0">
                <a:solidFill>
                  <a:srgbClr val="2E2B21"/>
                </a:solidFill>
                <a:latin typeface="Tw Cen MT Condensed" panose="020B0606020104020203"/>
                <a:cs typeface="Helvetica"/>
              </a:rPr>
              <a:t>ca. 4:00 </a:t>
            </a:r>
            <a:r>
              <a:rPr lang="de-DE" sz="1900" dirty="0" err="1">
                <a:solidFill>
                  <a:srgbClr val="2E2B21"/>
                </a:solidFill>
                <a:latin typeface="Tw Cen MT Condensed" panose="020B0606020104020203"/>
                <a:cs typeface="Helvetica"/>
              </a:rPr>
              <a:t>minutes</a:t>
            </a:r>
            <a:endParaRPr lang="de-DE" sz="1900" dirty="0">
              <a:solidFill>
                <a:srgbClr val="2E2B21"/>
              </a:solidFill>
              <a:latin typeface="Tw Cen MT Condensed" panose="020B0606020104020203"/>
              <a:cs typeface="Helvetica"/>
            </a:endParaRPr>
          </a:p>
          <a:p>
            <a:pPr marL="0" indent="0">
              <a:buClr>
                <a:srgbClr val="FF9600"/>
              </a:buClr>
              <a:buNone/>
            </a:pPr>
            <a:r>
              <a:rPr lang="de-DE" sz="1900" dirty="0" err="1">
                <a:solidFill>
                  <a:srgbClr val="2E2B21"/>
                </a:solidFill>
                <a:latin typeface="Tw Cen MT Condensed" panose="020B0606020104020203"/>
                <a:cs typeface="Helvetica"/>
              </a:rPr>
              <a:t>Already</a:t>
            </a:r>
            <a:r>
              <a:rPr lang="de-DE" sz="1900" dirty="0">
                <a:solidFill>
                  <a:srgbClr val="2E2B21"/>
                </a:solidFill>
                <a:latin typeface="Tw Cen MT Condensed" panose="020B0606020104020203"/>
                <a:cs typeface="Helvetica"/>
              </a:rPr>
              <a:t> </a:t>
            </a:r>
            <a:r>
              <a:rPr lang="de-DE" sz="1900" dirty="0" err="1">
                <a:solidFill>
                  <a:srgbClr val="2E2B21"/>
                </a:solidFill>
                <a:latin typeface="Tw Cen MT Condensed" panose="020B0606020104020203"/>
                <a:cs typeface="Helvetica"/>
              </a:rPr>
              <a:t>more</a:t>
            </a:r>
            <a:r>
              <a:rPr lang="de-DE" sz="1900" dirty="0">
                <a:solidFill>
                  <a:srgbClr val="2E2B21"/>
                </a:solidFill>
                <a:latin typeface="Tw Cen MT Condensed" panose="020B0606020104020203"/>
                <a:cs typeface="Helvetica"/>
              </a:rPr>
              <a:t> </a:t>
            </a:r>
            <a:r>
              <a:rPr lang="de-DE" sz="1900" dirty="0" err="1">
                <a:solidFill>
                  <a:srgbClr val="2E2B21"/>
                </a:solidFill>
                <a:latin typeface="Tw Cen MT Condensed" panose="020B0606020104020203"/>
                <a:cs typeface="Helvetica"/>
              </a:rPr>
              <a:t>than</a:t>
            </a:r>
            <a:r>
              <a:rPr lang="de-DE" sz="1900" dirty="0">
                <a:solidFill>
                  <a:srgbClr val="2E2B21"/>
                </a:solidFill>
                <a:latin typeface="Tw Cen MT Condensed" panose="020B0606020104020203"/>
                <a:cs typeface="Helvetica"/>
              </a:rPr>
              <a:t> </a:t>
            </a:r>
            <a:r>
              <a:rPr lang="de-DE" sz="1900" b="1" dirty="0">
                <a:solidFill>
                  <a:srgbClr val="2E2B21"/>
                </a:solidFill>
                <a:latin typeface="Tw Cen MT Condensed" panose="020B0606020104020203"/>
                <a:cs typeface="Helvetica"/>
              </a:rPr>
              <a:t>20 Mio. In-App </a:t>
            </a:r>
            <a:r>
              <a:rPr lang="de-DE" sz="1900" b="1" dirty="0" err="1">
                <a:solidFill>
                  <a:srgbClr val="2E2B21"/>
                </a:solidFill>
                <a:latin typeface="Tw Cen MT Condensed" panose="020B0606020104020203"/>
                <a:cs typeface="Helvetica"/>
              </a:rPr>
              <a:t>sessions</a:t>
            </a:r>
            <a:r>
              <a:rPr lang="de-DE" sz="1900" b="1" dirty="0">
                <a:solidFill>
                  <a:srgbClr val="2E2B21"/>
                </a:solidFill>
                <a:latin typeface="Tw Cen MT Condensed" panose="020B0606020104020203"/>
                <a:cs typeface="Helvetica"/>
              </a:rPr>
              <a:t> and </a:t>
            </a:r>
            <a:r>
              <a:rPr lang="de-DE" sz="1900" b="1" dirty="0" err="1">
                <a:solidFill>
                  <a:srgbClr val="2E2B21"/>
                </a:solidFill>
                <a:latin typeface="Tw Cen MT Condensed" panose="020B0606020104020203"/>
                <a:cs typeface="Helvetica"/>
              </a:rPr>
              <a:t>over</a:t>
            </a:r>
            <a:r>
              <a:rPr lang="de-DE" sz="1900" b="1" dirty="0">
                <a:solidFill>
                  <a:srgbClr val="2E2B21"/>
                </a:solidFill>
                <a:latin typeface="Tw Cen MT Condensed" panose="020B0606020104020203"/>
                <a:cs typeface="Helvetica"/>
              </a:rPr>
              <a:t> 210 Mio. </a:t>
            </a:r>
            <a:r>
              <a:rPr lang="de-DE" sz="1900" b="1" dirty="0" err="1">
                <a:solidFill>
                  <a:srgbClr val="2E2B21"/>
                </a:solidFill>
                <a:latin typeface="Tw Cen MT Condensed" panose="020B0606020104020203"/>
                <a:cs typeface="Helvetica"/>
              </a:rPr>
              <a:t>onscreen</a:t>
            </a:r>
            <a:r>
              <a:rPr lang="de-DE" sz="1900" b="1" dirty="0">
                <a:solidFill>
                  <a:srgbClr val="2E2B21"/>
                </a:solidFill>
                <a:latin typeface="Tw Cen MT Condensed" panose="020B0606020104020203"/>
                <a:cs typeface="Helvetica"/>
              </a:rPr>
              <a:t> </a:t>
            </a:r>
            <a:r>
              <a:rPr lang="de-DE" sz="1900" b="1" dirty="0" err="1">
                <a:solidFill>
                  <a:srgbClr val="2E2B21"/>
                </a:solidFill>
                <a:latin typeface="Tw Cen MT Condensed" panose="020B0606020104020203"/>
                <a:cs typeface="Helvetica"/>
              </a:rPr>
              <a:t>invocations</a:t>
            </a:r>
            <a:r>
              <a:rPr lang="de-DE" sz="1900" b="1" dirty="0">
                <a:solidFill>
                  <a:srgbClr val="2E2B21"/>
                </a:solidFill>
                <a:latin typeface="Tw Cen MT Condensed" panose="020B0606020104020203"/>
                <a:cs typeface="Helvetica"/>
              </a:rPr>
              <a:t> </a:t>
            </a:r>
            <a:r>
              <a:rPr lang="de-DE" sz="1900" dirty="0">
                <a:solidFill>
                  <a:srgbClr val="2E2B21"/>
                </a:solidFill>
                <a:latin typeface="Tw Cen MT Condensed" panose="020B0606020104020203"/>
                <a:cs typeface="Helvetica"/>
              </a:rPr>
              <a:t>in </a:t>
            </a:r>
            <a:r>
              <a:rPr lang="de-DE" sz="1900" dirty="0" err="1">
                <a:solidFill>
                  <a:srgbClr val="2E2B21"/>
                </a:solidFill>
                <a:latin typeface="Tw Cen MT Condensed" panose="020B0606020104020203"/>
                <a:cs typeface="Helvetica"/>
              </a:rPr>
              <a:t>the</a:t>
            </a:r>
            <a:r>
              <a:rPr lang="de-DE" sz="1900" dirty="0">
                <a:solidFill>
                  <a:srgbClr val="2E2B21"/>
                </a:solidFill>
                <a:latin typeface="Tw Cen MT Condensed" panose="020B0606020104020203"/>
                <a:cs typeface="Helvetica"/>
              </a:rPr>
              <a:t> App	</a:t>
            </a:r>
            <a:endParaRPr lang="de-DE" sz="1900" dirty="0">
              <a:latin typeface="+mj-lt"/>
              <a:cs typeface="Helvetica"/>
            </a:endParaRPr>
          </a:p>
        </p:txBody>
      </p:sp>
      <p:sp>
        <p:nvSpPr>
          <p:cNvPr id="5" name="Oval 4"/>
          <p:cNvSpPr/>
          <p:nvPr/>
        </p:nvSpPr>
        <p:spPr>
          <a:xfrm>
            <a:off x="710740" y="2627147"/>
            <a:ext cx="2527300" cy="2527300"/>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rgbClr val="FFFFFF">
                    <a:lumMod val="75000"/>
                    <a:lumOff val="25000"/>
                  </a:srgbClr>
                </a:solidFill>
                <a:latin typeface="Tw Cen MT Condensed" panose="020B0606020104020203"/>
                <a:cs typeface="Helvetica"/>
              </a:rPr>
              <a:t>&gt; </a:t>
            </a:r>
            <a:r>
              <a:rPr lang="de-DE" sz="4400" dirty="0">
                <a:solidFill>
                  <a:schemeClr val="bg1">
                    <a:lumMod val="75000"/>
                    <a:lumOff val="25000"/>
                  </a:schemeClr>
                </a:solidFill>
                <a:latin typeface="+mj-lt"/>
                <a:cs typeface="Helvetica"/>
              </a:rPr>
              <a:t>650.000</a:t>
            </a:r>
          </a:p>
          <a:p>
            <a:pPr algn="ctr"/>
            <a:r>
              <a:rPr lang="de-DE" sz="2000" dirty="0">
                <a:solidFill>
                  <a:schemeClr val="bg1">
                    <a:lumMod val="75000"/>
                    <a:lumOff val="25000"/>
                  </a:schemeClr>
                </a:solidFill>
                <a:latin typeface="+mj-lt"/>
                <a:cs typeface="Helvetica"/>
              </a:rPr>
              <a:t>Downloads</a:t>
            </a:r>
          </a:p>
        </p:txBody>
      </p:sp>
      <p:sp>
        <p:nvSpPr>
          <p:cNvPr id="19" name="Oval 18"/>
          <p:cNvSpPr>
            <a:spLocks noChangeAspect="1"/>
          </p:cNvSpPr>
          <p:nvPr/>
        </p:nvSpPr>
        <p:spPr>
          <a:xfrm>
            <a:off x="3558023" y="2671597"/>
            <a:ext cx="2438400" cy="2438400"/>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bg1">
                    <a:lumMod val="75000"/>
                    <a:lumOff val="25000"/>
                  </a:schemeClr>
                </a:solidFill>
                <a:latin typeface="+mj-lt"/>
                <a:cs typeface="Helvetica"/>
              </a:rPr>
              <a:t>&gt;</a:t>
            </a:r>
            <a:r>
              <a:rPr lang="de-DE" sz="3600" dirty="0">
                <a:solidFill>
                  <a:schemeClr val="bg1">
                    <a:lumMod val="75000"/>
                    <a:lumOff val="25000"/>
                  </a:schemeClr>
                </a:solidFill>
                <a:latin typeface="+mj-lt"/>
                <a:cs typeface="Helvetica"/>
              </a:rPr>
              <a:t>210.000</a:t>
            </a:r>
          </a:p>
          <a:p>
            <a:pPr algn="ctr"/>
            <a:r>
              <a:rPr lang="de-DE" sz="2000" dirty="0">
                <a:solidFill>
                  <a:schemeClr val="bg1">
                    <a:lumMod val="75000"/>
                    <a:lumOff val="25000"/>
                  </a:schemeClr>
                </a:solidFill>
                <a:latin typeface="+mj-lt"/>
                <a:cs typeface="Helvetica"/>
              </a:rPr>
              <a:t>Aktive User / </a:t>
            </a:r>
            <a:r>
              <a:rPr lang="de-DE" sz="2000" dirty="0" err="1">
                <a:solidFill>
                  <a:schemeClr val="bg1">
                    <a:lumMod val="75000"/>
                    <a:lumOff val="25000"/>
                  </a:schemeClr>
                </a:solidFill>
                <a:latin typeface="+mj-lt"/>
                <a:cs typeface="Helvetica"/>
              </a:rPr>
              <a:t>Month</a:t>
            </a:r>
            <a:endParaRPr lang="de-DE" sz="2000" dirty="0">
              <a:solidFill>
                <a:schemeClr val="bg1">
                  <a:lumMod val="75000"/>
                  <a:lumOff val="25000"/>
                </a:schemeClr>
              </a:solidFill>
              <a:latin typeface="+mj-lt"/>
              <a:cs typeface="Helvetica"/>
            </a:endParaRPr>
          </a:p>
        </p:txBody>
      </p:sp>
      <p:sp>
        <p:nvSpPr>
          <p:cNvPr id="32" name="Oval 31"/>
          <p:cNvSpPr/>
          <p:nvPr/>
        </p:nvSpPr>
        <p:spPr>
          <a:xfrm>
            <a:off x="6332606" y="2843047"/>
            <a:ext cx="2095500" cy="2095500"/>
          </a:xfrm>
          <a:prstGeom prst="ellipse">
            <a:avLst/>
          </a:prstGeom>
          <a:solidFill>
            <a:srgbClr val="FF96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000" dirty="0">
                <a:solidFill>
                  <a:schemeClr val="bg1">
                    <a:lumMod val="75000"/>
                    <a:lumOff val="25000"/>
                  </a:schemeClr>
                </a:solidFill>
                <a:latin typeface="+mj-lt"/>
                <a:cs typeface="Helvetica"/>
              </a:rPr>
              <a:t>&gt;</a:t>
            </a:r>
            <a:r>
              <a:rPr lang="de-DE" sz="3600" dirty="0">
                <a:solidFill>
                  <a:schemeClr val="bg1">
                    <a:lumMod val="75000"/>
                    <a:lumOff val="25000"/>
                  </a:schemeClr>
                </a:solidFill>
                <a:latin typeface="+mj-lt"/>
                <a:cs typeface="Helvetica"/>
              </a:rPr>
              <a:t>50.000</a:t>
            </a:r>
          </a:p>
          <a:p>
            <a:pPr algn="ctr"/>
            <a:r>
              <a:rPr lang="de-DE" sz="2000" dirty="0">
                <a:solidFill>
                  <a:schemeClr val="bg1">
                    <a:lumMod val="75000"/>
                    <a:lumOff val="25000"/>
                  </a:schemeClr>
                </a:solidFill>
                <a:latin typeface="+mj-lt"/>
                <a:cs typeface="Helvetica"/>
              </a:rPr>
              <a:t>New Downloads / </a:t>
            </a:r>
            <a:r>
              <a:rPr lang="de-DE" sz="2000" dirty="0" err="1">
                <a:solidFill>
                  <a:schemeClr val="bg1">
                    <a:lumMod val="75000"/>
                    <a:lumOff val="25000"/>
                  </a:schemeClr>
                </a:solidFill>
                <a:latin typeface="+mj-lt"/>
                <a:cs typeface="Helvetica"/>
              </a:rPr>
              <a:t>Month</a:t>
            </a:r>
            <a:endParaRPr lang="de-DE" sz="2000" dirty="0">
              <a:solidFill>
                <a:schemeClr val="bg1">
                  <a:lumMod val="75000"/>
                  <a:lumOff val="25000"/>
                </a:schemeClr>
              </a:solidFill>
              <a:latin typeface="+mj-lt"/>
              <a:cs typeface="Helvetica"/>
            </a:endParaRPr>
          </a:p>
        </p:txBody>
      </p:sp>
      <p:sp>
        <p:nvSpPr>
          <p:cNvPr id="10" name="Titel 1"/>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de-DE" dirty="0"/>
              <a:t>Status Quo</a:t>
            </a:r>
          </a:p>
          <a:p>
            <a:r>
              <a:rPr lang="de-DE" sz="2800" dirty="0"/>
              <a:t>User </a:t>
            </a:r>
            <a:r>
              <a:rPr lang="de-DE" sz="2800" dirty="0" err="1"/>
              <a:t>statistics</a:t>
            </a:r>
            <a:endParaRPr lang="de-DE" sz="2800" dirty="0"/>
          </a:p>
        </p:txBody>
      </p:sp>
      <p:pic>
        <p:nvPicPr>
          <p:cNvPr id="8" name="Grafik 7">
            <a:extLst>
              <a:ext uri="{FF2B5EF4-FFF2-40B4-BE49-F238E27FC236}">
                <a16:creationId xmlns:a16="http://schemas.microsoft.com/office/drawing/2014/main" xmlns="" id="{903DA89E-5A04-4F43-99E3-61FD4CF1194E}"/>
              </a:ext>
            </a:extLst>
          </p:cNvPr>
          <p:cNvPicPr>
            <a:picLocks noChangeAspect="1"/>
          </p:cNvPicPr>
          <p:nvPr/>
        </p:nvPicPr>
        <p:blipFill rotWithShape="1">
          <a:blip r:embed="rId3">
            <a:extLst>
              <a:ext uri="{28A0092B-C50C-407E-A947-70E740481C1C}">
                <a14:useLocalDpi xmlns:a14="http://schemas.microsoft.com/office/drawing/2010/main" val="0"/>
              </a:ext>
            </a:extLst>
          </a:blip>
          <a:srcRect l="15251" t="7957" r="16822" b="16875"/>
          <a:stretch/>
        </p:blipFill>
        <p:spPr>
          <a:xfrm rot="1260167">
            <a:off x="7894563" y="779913"/>
            <a:ext cx="4451341" cy="3694468"/>
          </a:xfrm>
          <a:prstGeom prst="rect">
            <a:avLst/>
          </a:prstGeom>
        </p:spPr>
      </p:pic>
    </p:spTree>
    <p:extLst>
      <p:ext uri="{BB962C8B-B14F-4D97-AF65-F5344CB8AC3E}">
        <p14:creationId xmlns:p14="http://schemas.microsoft.com/office/powerpoint/2010/main" val="1808014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WHAt</a:t>
            </a:r>
            <a:r>
              <a:rPr lang="de-DE" dirty="0" smtClean="0"/>
              <a:t> </a:t>
            </a:r>
            <a:r>
              <a:rPr lang="de-DE" dirty="0" err="1" smtClean="0"/>
              <a:t>are</a:t>
            </a:r>
            <a:r>
              <a:rPr lang="de-DE" dirty="0" smtClean="0"/>
              <a:t> </a:t>
            </a:r>
            <a:r>
              <a:rPr lang="de-DE" dirty="0" err="1" smtClean="0"/>
              <a:t>you</a:t>
            </a:r>
            <a:r>
              <a:rPr lang="de-DE" dirty="0" smtClean="0"/>
              <a:t> </a:t>
            </a:r>
            <a:r>
              <a:rPr lang="de-DE" dirty="0" err="1" smtClean="0"/>
              <a:t>here</a:t>
            </a:r>
            <a:r>
              <a:rPr lang="de-DE" dirty="0" smtClean="0"/>
              <a:t> </a:t>
            </a:r>
            <a:r>
              <a:rPr lang="de-DE" dirty="0" err="1" smtClean="0"/>
              <a:t>For</a:t>
            </a:r>
            <a:r>
              <a:rPr lang="de-DE" dirty="0" smtClean="0"/>
              <a:t>?</a:t>
            </a:r>
            <a:endParaRPr lang="de-DE" dirty="0"/>
          </a:p>
        </p:txBody>
      </p:sp>
      <p:sp>
        <p:nvSpPr>
          <p:cNvPr id="3" name="Inhaltsplatzhalter 2"/>
          <p:cNvSpPr>
            <a:spLocks noGrp="1"/>
          </p:cNvSpPr>
          <p:nvPr>
            <p:ph idx="1"/>
          </p:nvPr>
        </p:nvSpPr>
        <p:spPr/>
        <p:txBody>
          <a:bodyPr>
            <a:normAutofit/>
          </a:bodyPr>
          <a:lstStyle/>
          <a:p>
            <a:pPr marL="457200" indent="-457200">
              <a:buFont typeface="+mj-lt"/>
              <a:buAutoNum type="arabicPeriod"/>
            </a:pPr>
            <a:r>
              <a:rPr lang="de-DE" sz="3200" dirty="0" err="1" smtClean="0"/>
              <a:t>Beautiful</a:t>
            </a:r>
            <a:r>
              <a:rPr lang="de-DE" sz="3200" dirty="0" smtClean="0"/>
              <a:t> </a:t>
            </a:r>
            <a:r>
              <a:rPr lang="de-DE" sz="3200" dirty="0" err="1" smtClean="0"/>
              <a:t>city</a:t>
            </a:r>
            <a:r>
              <a:rPr lang="de-DE" sz="3200" dirty="0" smtClean="0"/>
              <a:t> </a:t>
            </a:r>
            <a:r>
              <a:rPr lang="de-DE" sz="3200" dirty="0" err="1" smtClean="0"/>
              <a:t>of</a:t>
            </a:r>
            <a:r>
              <a:rPr lang="de-DE" sz="3200" dirty="0" smtClean="0"/>
              <a:t> Edinburgh</a:t>
            </a:r>
          </a:p>
          <a:p>
            <a:pPr marL="457200" indent="-457200">
              <a:buFont typeface="+mj-lt"/>
              <a:buAutoNum type="arabicPeriod"/>
            </a:pPr>
            <a:r>
              <a:rPr lang="de-DE" sz="3200" dirty="0" err="1" smtClean="0"/>
              <a:t>Improve</a:t>
            </a:r>
            <a:r>
              <a:rPr lang="de-DE" sz="3200" dirty="0" smtClean="0"/>
              <a:t> Language Skills</a:t>
            </a:r>
          </a:p>
          <a:p>
            <a:pPr marL="457200" indent="-457200">
              <a:buFont typeface="+mj-lt"/>
              <a:buAutoNum type="arabicPeriod"/>
            </a:pPr>
            <a:r>
              <a:rPr lang="de-DE" sz="3200" dirty="0" err="1" smtClean="0"/>
              <a:t>Interesting</a:t>
            </a:r>
            <a:r>
              <a:rPr lang="de-DE" sz="3200" dirty="0" smtClean="0"/>
              <a:t> </a:t>
            </a:r>
            <a:r>
              <a:rPr lang="de-DE" sz="3200" dirty="0" err="1" smtClean="0"/>
              <a:t>format</a:t>
            </a:r>
            <a:r>
              <a:rPr lang="de-DE" sz="3200" dirty="0" smtClean="0"/>
              <a:t> </a:t>
            </a:r>
            <a:r>
              <a:rPr lang="de-DE" sz="3200" dirty="0" err="1" smtClean="0"/>
              <a:t>of</a:t>
            </a:r>
            <a:r>
              <a:rPr lang="de-DE" sz="3200" dirty="0" smtClean="0"/>
              <a:t> </a:t>
            </a:r>
            <a:r>
              <a:rPr lang="de-DE" sz="3200" dirty="0" err="1" smtClean="0"/>
              <a:t>this</a:t>
            </a:r>
            <a:r>
              <a:rPr lang="de-DE" sz="3200" dirty="0" smtClean="0"/>
              <a:t> </a:t>
            </a:r>
            <a:r>
              <a:rPr lang="de-DE" sz="3200" dirty="0" err="1" smtClean="0"/>
              <a:t>conference</a:t>
            </a:r>
            <a:endParaRPr lang="de-DE" sz="3200" dirty="0"/>
          </a:p>
          <a:p>
            <a:pPr marL="457200" indent="-457200">
              <a:buFont typeface="+mj-lt"/>
              <a:buAutoNum type="arabicPeriod"/>
            </a:pPr>
            <a:r>
              <a:rPr lang="de-DE" sz="3200" dirty="0" smtClean="0"/>
              <a:t>Home Institute </a:t>
            </a:r>
            <a:r>
              <a:rPr lang="de-DE" sz="3200" dirty="0" err="1" smtClean="0"/>
              <a:t>forced</a:t>
            </a:r>
            <a:r>
              <a:rPr lang="de-DE" sz="3200" dirty="0" smtClean="0"/>
              <a:t> </a:t>
            </a:r>
            <a:r>
              <a:rPr lang="de-DE" sz="3200" dirty="0" err="1" smtClean="0"/>
              <a:t>me</a:t>
            </a:r>
            <a:r>
              <a:rPr lang="de-DE" sz="3200" dirty="0" smtClean="0"/>
              <a:t> </a:t>
            </a:r>
            <a:r>
              <a:rPr lang="de-DE" sz="3200" dirty="0" err="1" smtClean="0"/>
              <a:t>to</a:t>
            </a:r>
            <a:r>
              <a:rPr lang="de-DE" sz="3200" dirty="0" smtClean="0"/>
              <a:t> </a:t>
            </a:r>
            <a:r>
              <a:rPr lang="de-DE" sz="3200" dirty="0" err="1" smtClean="0"/>
              <a:t>go</a:t>
            </a:r>
            <a:endParaRPr lang="de-DE" sz="3200" dirty="0"/>
          </a:p>
          <a:p>
            <a:pPr marL="457200" indent="-457200">
              <a:buFont typeface="+mj-lt"/>
              <a:buAutoNum type="arabicPeriod"/>
            </a:pPr>
            <a:r>
              <a:rPr lang="de-DE" sz="3200" dirty="0" err="1" smtClean="0"/>
              <a:t>Meet</a:t>
            </a:r>
            <a:r>
              <a:rPr lang="de-DE" sz="3200" dirty="0" smtClean="0"/>
              <a:t> </a:t>
            </a:r>
            <a:r>
              <a:rPr lang="de-DE" sz="3200" dirty="0" err="1" smtClean="0"/>
              <a:t>new</a:t>
            </a:r>
            <a:r>
              <a:rPr lang="de-DE" sz="3200" dirty="0" smtClean="0"/>
              <a:t> </a:t>
            </a:r>
            <a:r>
              <a:rPr lang="de-DE" sz="3200" dirty="0" err="1" smtClean="0"/>
              <a:t>people</a:t>
            </a:r>
            <a:endParaRPr lang="de-DE" sz="3200" dirty="0" smtClean="0"/>
          </a:p>
          <a:p>
            <a:pPr marL="457200" indent="-457200">
              <a:buFont typeface="+mj-lt"/>
              <a:buAutoNum type="arabicPeriod"/>
            </a:pPr>
            <a:r>
              <a:rPr lang="de-DE" sz="3200" dirty="0" smtClean="0"/>
              <a:t>Other </a:t>
            </a:r>
            <a:r>
              <a:rPr lang="de-DE" sz="3200" dirty="0" err="1" smtClean="0"/>
              <a:t>reason</a:t>
            </a:r>
            <a:endParaRPr lang="de-DE" sz="3200" dirty="0"/>
          </a:p>
        </p:txBody>
      </p:sp>
    </p:spTree>
    <p:extLst>
      <p:ext uri="{BB962C8B-B14F-4D97-AF65-F5344CB8AC3E}">
        <p14:creationId xmlns:p14="http://schemas.microsoft.com/office/powerpoint/2010/main" val="42810014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a:xfrm>
            <a:off x="1024128" y="585216"/>
            <a:ext cx="9720072"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a:lstStyle>
          <a:p>
            <a:r>
              <a:rPr lang="de-DE" dirty="0"/>
              <a:t>Forecast</a:t>
            </a:r>
          </a:p>
          <a:p>
            <a:r>
              <a:rPr lang="de-DE" sz="2800" dirty="0"/>
              <a:t>2018</a:t>
            </a:r>
          </a:p>
        </p:txBody>
      </p:sp>
      <p:sp>
        <p:nvSpPr>
          <p:cNvPr id="58" name="AutoShape 4">
            <a:extLst>
              <a:ext uri="{FF2B5EF4-FFF2-40B4-BE49-F238E27FC236}">
                <a16:creationId xmlns:a16="http://schemas.microsoft.com/office/drawing/2014/main" xmlns="" id="{01087C82-2D6F-40BE-9F35-0793AEB6D7DB}"/>
              </a:ext>
            </a:extLst>
          </p:cNvPr>
          <p:cNvSpPr>
            <a:spLocks noChangeAspect="1" noChangeArrowheads="1" noTextEdit="1"/>
          </p:cNvSpPr>
          <p:nvPr/>
        </p:nvSpPr>
        <p:spPr bwMode="gray">
          <a:xfrm>
            <a:off x="1841649" y="1850037"/>
            <a:ext cx="4913312" cy="4249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nSpc>
                <a:spcPct val="90000"/>
              </a:lnSpc>
              <a:spcAft>
                <a:spcPts val="1000"/>
              </a:spcAft>
            </a:pPr>
            <a:endParaRPr lang="en-US" dirty="0"/>
          </a:p>
        </p:txBody>
      </p:sp>
      <p:grpSp>
        <p:nvGrpSpPr>
          <p:cNvPr id="59" name="Gruppieren 58">
            <a:extLst>
              <a:ext uri="{FF2B5EF4-FFF2-40B4-BE49-F238E27FC236}">
                <a16:creationId xmlns:a16="http://schemas.microsoft.com/office/drawing/2014/main" xmlns="" id="{80F76DAD-6B76-415C-9C15-929D7DEC5966}"/>
              </a:ext>
            </a:extLst>
          </p:cNvPr>
          <p:cNvGrpSpPr/>
          <p:nvPr/>
        </p:nvGrpSpPr>
        <p:grpSpPr bwMode="gray">
          <a:xfrm>
            <a:off x="2812774" y="1953820"/>
            <a:ext cx="4778253" cy="830997"/>
            <a:chOff x="2820563" y="1652492"/>
            <a:chExt cx="4778253" cy="830997"/>
          </a:xfrm>
        </p:grpSpPr>
        <p:cxnSp>
          <p:nvCxnSpPr>
            <p:cNvPr id="73" name="Gerade Verbindung 26">
              <a:extLst>
                <a:ext uri="{FF2B5EF4-FFF2-40B4-BE49-F238E27FC236}">
                  <a16:creationId xmlns:a16="http://schemas.microsoft.com/office/drawing/2014/main" xmlns="" id="{87856828-2616-4243-ABB8-0ACD7F307024}"/>
                </a:ext>
              </a:extLst>
            </p:cNvPr>
            <p:cNvCxnSpPr>
              <a:cxnSpLocks/>
              <a:endCxn id="74" idx="3"/>
            </p:cNvCxnSpPr>
            <p:nvPr/>
          </p:nvCxnSpPr>
          <p:spPr bwMode="gray">
            <a:xfrm flipH="1" flipV="1">
              <a:off x="5485694" y="2067991"/>
              <a:ext cx="2113122" cy="796"/>
            </a:xfrm>
            <a:prstGeom prst="line">
              <a:avLst/>
            </a:prstGeom>
            <a:noFill/>
            <a:ln w="19050">
              <a:solidFill>
                <a:srgbClr val="969696"/>
              </a:solidFill>
              <a:prstDash val="sysDot"/>
              <a:round/>
              <a:headEnd/>
              <a:tailEnd/>
            </a:ln>
            <a:effectLst/>
          </p:spPr>
        </p:cxnSp>
        <p:sp>
          <p:nvSpPr>
            <p:cNvPr id="74" name="Rechteck 73">
              <a:extLst>
                <a:ext uri="{FF2B5EF4-FFF2-40B4-BE49-F238E27FC236}">
                  <a16:creationId xmlns:a16="http://schemas.microsoft.com/office/drawing/2014/main" xmlns="" id="{9DE4D3D8-9D04-42D0-B958-9258C70C2636}"/>
                </a:ext>
              </a:extLst>
            </p:cNvPr>
            <p:cNvSpPr/>
            <p:nvPr/>
          </p:nvSpPr>
          <p:spPr bwMode="gray">
            <a:xfrm>
              <a:off x="2820563" y="1652492"/>
              <a:ext cx="2665131" cy="830997"/>
            </a:xfrm>
            <a:prstGeom prst="rect">
              <a:avLst/>
            </a:prstGeom>
          </p:spPr>
          <p:txBody>
            <a:bodyPr wrap="square" lIns="0" tIns="0" bIns="0" anchor="ctr" anchorCtr="0">
              <a:spAutoFit/>
            </a:bodyPr>
            <a:lstStyle/>
            <a:p>
              <a:pPr lvl="0" algn="r">
                <a:lnSpc>
                  <a:spcPct val="90000"/>
                </a:lnSpc>
                <a:spcAft>
                  <a:spcPts val="1000"/>
                </a:spcAft>
                <a:buClr>
                  <a:srgbClr val="808080"/>
                </a:buClr>
                <a:defRPr/>
              </a:pPr>
              <a:r>
                <a:rPr lang="de-DE" sz="2400" b="1" dirty="0" err="1">
                  <a:solidFill>
                    <a:srgbClr val="2E2B21"/>
                  </a:solidFill>
                  <a:cs typeface="Arial" charset="0"/>
                </a:rPr>
                <a:t>Marketposition</a:t>
              </a:r>
              <a:r>
                <a:rPr lang="de-DE" sz="2800" dirty="0">
                  <a:solidFill>
                    <a:srgbClr val="2E2B21"/>
                  </a:solidFill>
                  <a:cs typeface="Arial" charset="0"/>
                </a:rPr>
                <a:t/>
              </a:r>
              <a:br>
                <a:rPr lang="de-DE" sz="2800" dirty="0">
                  <a:solidFill>
                    <a:srgbClr val="2E2B21"/>
                  </a:solidFill>
                  <a:cs typeface="Arial" charset="0"/>
                </a:rPr>
              </a:br>
              <a:r>
                <a:rPr lang="de-DE" sz="1200" dirty="0">
                  <a:solidFill>
                    <a:srgbClr val="2E2B21"/>
                  </a:solidFill>
                </a:rPr>
                <a:t>Stabilisation </a:t>
              </a:r>
              <a:r>
                <a:rPr lang="de-DE" sz="1200" dirty="0" err="1">
                  <a:solidFill>
                    <a:srgbClr val="2E2B21"/>
                  </a:solidFill>
                </a:rPr>
                <a:t>of</a:t>
              </a:r>
              <a:r>
                <a:rPr lang="de-DE" sz="1200" dirty="0">
                  <a:solidFill>
                    <a:srgbClr val="2E2B21"/>
                  </a:solidFill>
                </a:rPr>
                <a:t> </a:t>
              </a:r>
              <a:r>
                <a:rPr lang="de-DE" sz="1200" dirty="0" err="1">
                  <a:solidFill>
                    <a:srgbClr val="2E2B21"/>
                  </a:solidFill>
                </a:rPr>
                <a:t>the</a:t>
              </a:r>
              <a:r>
                <a:rPr lang="de-DE" sz="1200" dirty="0">
                  <a:solidFill>
                    <a:srgbClr val="2E2B21"/>
                  </a:solidFill>
                </a:rPr>
                <a:t> </a:t>
              </a:r>
              <a:r>
                <a:rPr lang="de-DE" sz="1200" dirty="0" err="1">
                  <a:solidFill>
                    <a:srgbClr val="2E2B21"/>
                  </a:solidFill>
                </a:rPr>
                <a:t>market</a:t>
              </a:r>
              <a:r>
                <a:rPr lang="de-DE" sz="1200" dirty="0">
                  <a:solidFill>
                    <a:srgbClr val="2E2B21"/>
                  </a:solidFill>
                </a:rPr>
                <a:t> </a:t>
              </a:r>
              <a:r>
                <a:rPr lang="de-DE" sz="1200" dirty="0" err="1">
                  <a:solidFill>
                    <a:srgbClr val="2E2B21"/>
                  </a:solidFill>
                </a:rPr>
                <a:t>leadership</a:t>
              </a:r>
              <a:r>
                <a:rPr lang="de-DE" sz="1200" dirty="0">
                  <a:solidFill>
                    <a:srgbClr val="2E2B21"/>
                  </a:solidFill>
                </a:rPr>
                <a:t> in </a:t>
              </a:r>
              <a:r>
                <a:rPr lang="de-DE" sz="1200" dirty="0" err="1">
                  <a:solidFill>
                    <a:srgbClr val="2E2B21"/>
                  </a:solidFill>
                </a:rPr>
                <a:t>the</a:t>
              </a:r>
              <a:r>
                <a:rPr lang="de-DE" sz="1200" dirty="0">
                  <a:solidFill>
                    <a:srgbClr val="2E2B21"/>
                  </a:solidFill>
                </a:rPr>
                <a:t> </a:t>
              </a:r>
              <a:r>
                <a:rPr lang="de-DE" sz="1200" dirty="0" err="1">
                  <a:solidFill>
                    <a:srgbClr val="2E2B21"/>
                  </a:solidFill>
                </a:rPr>
                <a:t>area</a:t>
              </a:r>
              <a:r>
                <a:rPr lang="de-DE" sz="1200" dirty="0">
                  <a:solidFill>
                    <a:srgbClr val="2E2B21"/>
                  </a:solidFill>
                </a:rPr>
                <a:t> </a:t>
              </a:r>
              <a:r>
                <a:rPr lang="de-DE" sz="1200" dirty="0" err="1">
                  <a:solidFill>
                    <a:srgbClr val="2E2B21"/>
                  </a:solidFill>
                </a:rPr>
                <a:t>of</a:t>
              </a:r>
              <a:r>
                <a:rPr lang="de-DE" sz="1200" dirty="0">
                  <a:solidFill>
                    <a:srgbClr val="2E2B21"/>
                  </a:solidFill>
                </a:rPr>
                <a:t> „Team-Apps“ </a:t>
              </a:r>
              <a:r>
                <a:rPr lang="de-DE" sz="1200" dirty="0" err="1">
                  <a:solidFill>
                    <a:srgbClr val="2E2B21"/>
                  </a:solidFill>
                </a:rPr>
                <a:t>a.o</a:t>
              </a:r>
              <a:r>
                <a:rPr lang="de-DE" sz="1200" dirty="0">
                  <a:solidFill>
                    <a:srgbClr val="2E2B21"/>
                  </a:solidFill>
                </a:rPr>
                <a:t>. </a:t>
              </a:r>
              <a:r>
                <a:rPr lang="de-DE" sz="1200" dirty="0" err="1">
                  <a:solidFill>
                    <a:srgbClr val="2E2B21"/>
                  </a:solidFill>
                </a:rPr>
                <a:t>through</a:t>
              </a:r>
              <a:r>
                <a:rPr lang="de-DE" sz="1200" dirty="0">
                  <a:solidFill>
                    <a:srgbClr val="2E2B21"/>
                  </a:solidFill>
                </a:rPr>
                <a:t> </a:t>
              </a:r>
              <a:r>
                <a:rPr lang="de-DE" sz="1200" dirty="0" err="1">
                  <a:solidFill>
                    <a:srgbClr val="2E2B21"/>
                  </a:solidFill>
                </a:rPr>
                <a:t>marketing</a:t>
              </a:r>
              <a:r>
                <a:rPr lang="de-DE" sz="1200" dirty="0">
                  <a:solidFill>
                    <a:srgbClr val="2E2B21"/>
                  </a:solidFill>
                </a:rPr>
                <a:t> </a:t>
              </a:r>
              <a:r>
                <a:rPr lang="de-DE" sz="1200" dirty="0" err="1">
                  <a:solidFill>
                    <a:srgbClr val="2E2B21"/>
                  </a:solidFill>
                </a:rPr>
                <a:t>spendings</a:t>
              </a:r>
              <a:r>
                <a:rPr lang="de-DE" sz="1200" dirty="0">
                  <a:solidFill>
                    <a:srgbClr val="2E2B21"/>
                  </a:solidFill>
                </a:rPr>
                <a:t> &amp; Media-</a:t>
              </a:r>
              <a:r>
                <a:rPr lang="de-DE" sz="1200" dirty="0" err="1">
                  <a:solidFill>
                    <a:srgbClr val="2E2B21"/>
                  </a:solidFill>
                </a:rPr>
                <a:t>Coops</a:t>
              </a:r>
              <a:r>
                <a:rPr lang="de-DE" sz="1200" dirty="0">
                  <a:solidFill>
                    <a:srgbClr val="2E2B21"/>
                  </a:solidFill>
                </a:rPr>
                <a:t> </a:t>
              </a:r>
              <a:endParaRPr lang="de-DE" sz="2800" dirty="0">
                <a:solidFill>
                  <a:srgbClr val="2E2B21"/>
                </a:solidFill>
                <a:cs typeface="Arial" charset="0"/>
              </a:endParaRPr>
            </a:p>
          </p:txBody>
        </p:sp>
        <p:cxnSp>
          <p:nvCxnSpPr>
            <p:cNvPr id="75" name="Gerade Verbindung 28">
              <a:extLst>
                <a:ext uri="{FF2B5EF4-FFF2-40B4-BE49-F238E27FC236}">
                  <a16:creationId xmlns:a16="http://schemas.microsoft.com/office/drawing/2014/main" xmlns="" id="{667005DD-49B7-4E81-BDEA-3B1E499C3823}"/>
                </a:ext>
              </a:extLst>
            </p:cNvPr>
            <p:cNvCxnSpPr>
              <a:cxnSpLocks/>
              <a:stCxn id="74" idx="3"/>
            </p:cNvCxnSpPr>
            <p:nvPr/>
          </p:nvCxnSpPr>
          <p:spPr bwMode="gray">
            <a:xfrm>
              <a:off x="5485694" y="2067991"/>
              <a:ext cx="1" cy="350865"/>
            </a:xfrm>
            <a:prstGeom prst="line">
              <a:avLst/>
            </a:prstGeom>
            <a:noFill/>
            <a:ln w="19050">
              <a:solidFill>
                <a:srgbClr val="969696"/>
              </a:solidFill>
              <a:prstDash val="sysDot"/>
              <a:round/>
              <a:headEnd/>
              <a:tailEnd/>
            </a:ln>
            <a:effectLst/>
          </p:spPr>
        </p:cxnSp>
      </p:grpSp>
      <p:grpSp>
        <p:nvGrpSpPr>
          <p:cNvPr id="60" name="Gruppieren 59">
            <a:extLst>
              <a:ext uri="{FF2B5EF4-FFF2-40B4-BE49-F238E27FC236}">
                <a16:creationId xmlns:a16="http://schemas.microsoft.com/office/drawing/2014/main" xmlns="" id="{F79DD315-C7C4-4218-8D22-7AD01EEA48CA}"/>
              </a:ext>
            </a:extLst>
          </p:cNvPr>
          <p:cNvGrpSpPr/>
          <p:nvPr/>
        </p:nvGrpSpPr>
        <p:grpSpPr bwMode="gray">
          <a:xfrm>
            <a:off x="2665315" y="2812723"/>
            <a:ext cx="4317901" cy="1291636"/>
            <a:chOff x="3126494" y="1308285"/>
            <a:chExt cx="4317901" cy="1291636"/>
          </a:xfrm>
        </p:grpSpPr>
        <p:cxnSp>
          <p:nvCxnSpPr>
            <p:cNvPr id="70" name="Gerade Verbindung 23">
              <a:extLst>
                <a:ext uri="{FF2B5EF4-FFF2-40B4-BE49-F238E27FC236}">
                  <a16:creationId xmlns:a16="http://schemas.microsoft.com/office/drawing/2014/main" xmlns="" id="{22616AF7-3AAA-4BD8-BC8F-22B0DC88AF3B}"/>
                </a:ext>
              </a:extLst>
            </p:cNvPr>
            <p:cNvCxnSpPr>
              <a:endCxn id="71" idx="3"/>
            </p:cNvCxnSpPr>
            <p:nvPr/>
          </p:nvCxnSpPr>
          <p:spPr bwMode="gray">
            <a:xfrm flipH="1" flipV="1">
              <a:off x="5485695" y="1954103"/>
              <a:ext cx="1958700" cy="6"/>
            </a:xfrm>
            <a:prstGeom prst="line">
              <a:avLst/>
            </a:prstGeom>
            <a:noFill/>
            <a:ln w="19050">
              <a:solidFill>
                <a:srgbClr val="969696"/>
              </a:solidFill>
              <a:prstDash val="sysDot"/>
              <a:round/>
              <a:headEnd/>
              <a:tailEnd/>
            </a:ln>
            <a:effectLst/>
          </p:spPr>
        </p:cxnSp>
        <p:sp>
          <p:nvSpPr>
            <p:cNvPr id="71" name="Rechteck 70">
              <a:extLst>
                <a:ext uri="{FF2B5EF4-FFF2-40B4-BE49-F238E27FC236}">
                  <a16:creationId xmlns:a16="http://schemas.microsoft.com/office/drawing/2014/main" xmlns="" id="{9C5870C2-C342-4198-8E0E-F835F3BEDD67}"/>
                </a:ext>
              </a:extLst>
            </p:cNvPr>
            <p:cNvSpPr/>
            <p:nvPr/>
          </p:nvSpPr>
          <p:spPr bwMode="gray">
            <a:xfrm>
              <a:off x="3126494" y="1308285"/>
              <a:ext cx="2359201" cy="1291636"/>
            </a:xfrm>
            <a:prstGeom prst="rect">
              <a:avLst/>
            </a:prstGeom>
          </p:spPr>
          <p:txBody>
            <a:bodyPr wrap="square" lIns="0" tIns="0" bIns="0" anchor="ctr" anchorCtr="0">
              <a:spAutoFit/>
            </a:bodyPr>
            <a:lstStyle/>
            <a:p>
              <a:pPr lvl="0" algn="r">
                <a:lnSpc>
                  <a:spcPct val="90000"/>
                </a:lnSpc>
                <a:spcAft>
                  <a:spcPts val="1000"/>
                </a:spcAft>
                <a:buClr>
                  <a:srgbClr val="808080"/>
                </a:buClr>
                <a:defRPr/>
              </a:pPr>
              <a:r>
                <a:rPr lang="de-DE" sz="2400" b="1" dirty="0">
                  <a:solidFill>
                    <a:srgbClr val="2E2B21"/>
                  </a:solidFill>
                  <a:cs typeface="Arial" charset="0"/>
                </a:rPr>
                <a:t>Involvement</a:t>
              </a:r>
              <a:r>
                <a:rPr lang="de-DE" sz="2800" b="1" dirty="0">
                  <a:solidFill>
                    <a:srgbClr val="2E2B21"/>
                  </a:solidFill>
                  <a:cs typeface="Arial" charset="0"/>
                </a:rPr>
                <a:t/>
              </a:r>
              <a:br>
                <a:rPr lang="de-DE" sz="2800" b="1" dirty="0">
                  <a:solidFill>
                    <a:srgbClr val="2E2B21"/>
                  </a:solidFill>
                  <a:cs typeface="Arial" charset="0"/>
                </a:rPr>
              </a:br>
              <a:r>
                <a:rPr lang="de-DE" sz="1200" dirty="0">
                  <a:solidFill>
                    <a:srgbClr val="2E2B21"/>
                  </a:solidFill>
                </a:rPr>
                <a:t>&gt; Surplus </a:t>
              </a:r>
              <a:r>
                <a:rPr lang="de-DE" sz="1200" dirty="0" err="1">
                  <a:solidFill>
                    <a:srgbClr val="2E2B21"/>
                  </a:solidFill>
                </a:rPr>
                <a:t>values</a:t>
              </a:r>
              <a:r>
                <a:rPr lang="de-DE" sz="1200" dirty="0">
                  <a:solidFill>
                    <a:srgbClr val="2E2B21"/>
                  </a:solidFill>
                </a:rPr>
                <a:t> </a:t>
              </a:r>
              <a:r>
                <a:rPr lang="de-DE" sz="1200" dirty="0" err="1">
                  <a:solidFill>
                    <a:srgbClr val="2E2B21"/>
                  </a:solidFill>
                </a:rPr>
                <a:t>through</a:t>
              </a:r>
              <a:r>
                <a:rPr lang="de-DE" sz="1200" dirty="0">
                  <a:solidFill>
                    <a:srgbClr val="2E2B21"/>
                  </a:solidFill>
                </a:rPr>
                <a:t> </a:t>
              </a:r>
              <a:r>
                <a:rPr lang="de-DE" sz="1200" dirty="0" err="1">
                  <a:solidFill>
                    <a:srgbClr val="2E2B21"/>
                  </a:solidFill>
                </a:rPr>
                <a:t>strategic</a:t>
              </a:r>
              <a:r>
                <a:rPr lang="de-DE" sz="1200" dirty="0">
                  <a:solidFill>
                    <a:srgbClr val="2E2B21"/>
                  </a:solidFill>
                </a:rPr>
                <a:t> </a:t>
              </a:r>
              <a:r>
                <a:rPr lang="de-DE" sz="1200" dirty="0" err="1">
                  <a:solidFill>
                    <a:srgbClr val="2E2B21"/>
                  </a:solidFill>
                </a:rPr>
                <a:t>partnersips</a:t>
              </a:r>
              <a:r>
                <a:rPr lang="de-DE" sz="1200" dirty="0">
                  <a:solidFill>
                    <a:srgbClr val="2E2B21"/>
                  </a:solidFill>
                </a:rPr>
                <a:t> (</a:t>
              </a:r>
              <a:r>
                <a:rPr lang="de-DE" sz="1200" dirty="0" err="1">
                  <a:solidFill>
                    <a:srgbClr val="2E2B21"/>
                  </a:solidFill>
                </a:rPr>
                <a:t>keyword</a:t>
              </a:r>
              <a:r>
                <a:rPr lang="de-DE" sz="1200" dirty="0">
                  <a:solidFill>
                    <a:srgbClr val="2E2B21"/>
                  </a:solidFill>
                </a:rPr>
                <a:t>/</a:t>
              </a:r>
              <a:r>
                <a:rPr lang="de-DE" sz="1200" dirty="0" err="1">
                  <a:solidFill>
                    <a:srgbClr val="2E2B21"/>
                  </a:solidFill>
                </a:rPr>
                <a:t>commercialisation</a:t>
              </a:r>
              <a:r>
                <a:rPr lang="de-DE" sz="1200" dirty="0">
                  <a:solidFill>
                    <a:srgbClr val="2E2B21"/>
                  </a:solidFill>
                </a:rPr>
                <a:t>)</a:t>
              </a:r>
            </a:p>
            <a:p>
              <a:pPr lvl="0" algn="r">
                <a:lnSpc>
                  <a:spcPct val="90000"/>
                </a:lnSpc>
                <a:spcAft>
                  <a:spcPts val="1000"/>
                </a:spcAft>
                <a:buClr>
                  <a:srgbClr val="808080"/>
                </a:buClr>
                <a:defRPr/>
              </a:pPr>
              <a:r>
                <a:rPr lang="de-DE" sz="1200" dirty="0">
                  <a:solidFill>
                    <a:srgbClr val="2E2B21"/>
                  </a:solidFill>
                </a:rPr>
                <a:t>NO BOLD </a:t>
              </a:r>
              <a:br>
                <a:rPr lang="de-DE" sz="1200" dirty="0">
                  <a:solidFill>
                    <a:srgbClr val="2E2B21"/>
                  </a:solidFill>
                </a:rPr>
              </a:br>
              <a:r>
                <a:rPr lang="de-DE" sz="1200" dirty="0">
                  <a:solidFill>
                    <a:srgbClr val="2E2B21"/>
                  </a:solidFill>
                </a:rPr>
                <a:t>BANNER PROMOTION</a:t>
              </a:r>
            </a:p>
          </p:txBody>
        </p:sp>
        <p:cxnSp>
          <p:nvCxnSpPr>
            <p:cNvPr id="72" name="Gerade Verbindung 25">
              <a:extLst>
                <a:ext uri="{FF2B5EF4-FFF2-40B4-BE49-F238E27FC236}">
                  <a16:creationId xmlns:a16="http://schemas.microsoft.com/office/drawing/2014/main" xmlns="" id="{1811802C-081A-48A4-BECE-FC5D05DD9024}"/>
                </a:ext>
              </a:extLst>
            </p:cNvPr>
            <p:cNvCxnSpPr>
              <a:stCxn id="71" idx="3"/>
            </p:cNvCxnSpPr>
            <p:nvPr/>
          </p:nvCxnSpPr>
          <p:spPr bwMode="gray">
            <a:xfrm>
              <a:off x="5485695" y="1954103"/>
              <a:ext cx="0" cy="350865"/>
            </a:xfrm>
            <a:prstGeom prst="line">
              <a:avLst/>
            </a:prstGeom>
            <a:noFill/>
            <a:ln w="19050">
              <a:solidFill>
                <a:srgbClr val="969696"/>
              </a:solidFill>
              <a:prstDash val="sysDot"/>
              <a:round/>
              <a:headEnd/>
              <a:tailEnd/>
            </a:ln>
            <a:effectLst/>
          </p:spPr>
        </p:cxnSp>
      </p:grpSp>
      <p:grpSp>
        <p:nvGrpSpPr>
          <p:cNvPr id="61" name="Gruppieren 60">
            <a:extLst>
              <a:ext uri="{FF2B5EF4-FFF2-40B4-BE49-F238E27FC236}">
                <a16:creationId xmlns:a16="http://schemas.microsoft.com/office/drawing/2014/main" xmlns="" id="{FB07F7EB-DF05-4617-8496-1953F013D493}"/>
              </a:ext>
            </a:extLst>
          </p:cNvPr>
          <p:cNvGrpSpPr/>
          <p:nvPr/>
        </p:nvGrpSpPr>
        <p:grpSpPr bwMode="gray">
          <a:xfrm>
            <a:off x="1993080" y="4194095"/>
            <a:ext cx="4472322" cy="648244"/>
            <a:chOff x="3126494" y="1590915"/>
            <a:chExt cx="4472322" cy="648244"/>
          </a:xfrm>
        </p:grpSpPr>
        <p:cxnSp>
          <p:nvCxnSpPr>
            <p:cNvPr id="67" name="Gerade Verbindung 20">
              <a:extLst>
                <a:ext uri="{FF2B5EF4-FFF2-40B4-BE49-F238E27FC236}">
                  <a16:creationId xmlns:a16="http://schemas.microsoft.com/office/drawing/2014/main" xmlns="" id="{45E93358-2105-441F-9F58-CE31E2BB73FC}"/>
                </a:ext>
              </a:extLst>
            </p:cNvPr>
            <p:cNvCxnSpPr>
              <a:endCxn id="68" idx="3"/>
            </p:cNvCxnSpPr>
            <p:nvPr/>
          </p:nvCxnSpPr>
          <p:spPr bwMode="gray">
            <a:xfrm flipH="1">
              <a:off x="5485694" y="1840214"/>
              <a:ext cx="2113122" cy="0"/>
            </a:xfrm>
            <a:prstGeom prst="line">
              <a:avLst/>
            </a:prstGeom>
            <a:noFill/>
            <a:ln w="19050">
              <a:solidFill>
                <a:srgbClr val="969696"/>
              </a:solidFill>
              <a:prstDash val="sysDot"/>
              <a:round/>
              <a:headEnd/>
              <a:tailEnd/>
            </a:ln>
            <a:effectLst/>
          </p:spPr>
        </p:cxnSp>
        <p:sp>
          <p:nvSpPr>
            <p:cNvPr id="68" name="Rechteck 67">
              <a:extLst>
                <a:ext uri="{FF2B5EF4-FFF2-40B4-BE49-F238E27FC236}">
                  <a16:creationId xmlns:a16="http://schemas.microsoft.com/office/drawing/2014/main" xmlns="" id="{115A4F33-208A-43A0-9A8F-CC9AC6D141DD}"/>
                </a:ext>
              </a:extLst>
            </p:cNvPr>
            <p:cNvSpPr/>
            <p:nvPr/>
          </p:nvSpPr>
          <p:spPr bwMode="gray">
            <a:xfrm>
              <a:off x="3126494" y="1590915"/>
              <a:ext cx="2359200" cy="498598"/>
            </a:xfrm>
            <a:prstGeom prst="rect">
              <a:avLst/>
            </a:prstGeom>
          </p:spPr>
          <p:txBody>
            <a:bodyPr wrap="square" lIns="0" tIns="0" bIns="0" anchor="ctr" anchorCtr="0">
              <a:spAutoFit/>
            </a:bodyPr>
            <a:lstStyle/>
            <a:p>
              <a:pPr lvl="0" algn="r">
                <a:lnSpc>
                  <a:spcPct val="90000"/>
                </a:lnSpc>
                <a:spcAft>
                  <a:spcPts val="1000"/>
                </a:spcAft>
                <a:buClr>
                  <a:srgbClr val="808080"/>
                </a:buClr>
                <a:defRPr/>
              </a:pPr>
              <a:r>
                <a:rPr lang="de-DE" sz="2400" b="1" dirty="0" err="1">
                  <a:solidFill>
                    <a:srgbClr val="2E2B21"/>
                  </a:solidFill>
                  <a:cs typeface="Arial" charset="0"/>
                </a:rPr>
                <a:t>Relevance</a:t>
              </a:r>
              <a:r>
                <a:rPr lang="de-DE" sz="2800" b="1" dirty="0">
                  <a:solidFill>
                    <a:srgbClr val="2E2B21"/>
                  </a:solidFill>
                  <a:cs typeface="Arial" charset="0"/>
                </a:rPr>
                <a:t/>
              </a:r>
              <a:br>
                <a:rPr lang="de-DE" sz="2800" b="1" dirty="0">
                  <a:solidFill>
                    <a:srgbClr val="2E2B21"/>
                  </a:solidFill>
                  <a:cs typeface="Arial" charset="0"/>
                </a:rPr>
              </a:br>
              <a:r>
                <a:rPr lang="de-DE" sz="1200" dirty="0">
                  <a:solidFill>
                    <a:srgbClr val="2E2B21"/>
                  </a:solidFill>
                  <a:cs typeface="Arial" charset="0"/>
                </a:rPr>
                <a:t>&gt;</a:t>
              </a:r>
              <a:r>
                <a:rPr lang="de-DE" sz="1200" dirty="0">
                  <a:solidFill>
                    <a:srgbClr val="2E2B21"/>
                  </a:solidFill>
                </a:rPr>
                <a:t>350.000 </a:t>
              </a:r>
              <a:r>
                <a:rPr lang="de-DE" sz="1200" dirty="0" err="1">
                  <a:solidFill>
                    <a:srgbClr val="2E2B21"/>
                  </a:solidFill>
                </a:rPr>
                <a:t>Active</a:t>
              </a:r>
              <a:r>
                <a:rPr lang="de-DE" sz="1200" dirty="0">
                  <a:solidFill>
                    <a:srgbClr val="2E2B21"/>
                  </a:solidFill>
                </a:rPr>
                <a:t> Users</a:t>
              </a:r>
              <a:endParaRPr lang="de-DE" sz="2800" dirty="0">
                <a:solidFill>
                  <a:srgbClr val="2E2B21"/>
                </a:solidFill>
                <a:cs typeface="Arial" charset="0"/>
              </a:endParaRPr>
            </a:p>
          </p:txBody>
        </p:sp>
        <p:cxnSp>
          <p:nvCxnSpPr>
            <p:cNvPr id="69" name="Gerade Verbindung 22">
              <a:extLst>
                <a:ext uri="{FF2B5EF4-FFF2-40B4-BE49-F238E27FC236}">
                  <a16:creationId xmlns:a16="http://schemas.microsoft.com/office/drawing/2014/main" xmlns="" id="{C4BDADF7-E615-4C89-AD72-3C0E863ABA06}"/>
                </a:ext>
              </a:extLst>
            </p:cNvPr>
            <p:cNvCxnSpPr>
              <a:stCxn id="68" idx="3"/>
            </p:cNvCxnSpPr>
            <p:nvPr/>
          </p:nvCxnSpPr>
          <p:spPr bwMode="gray">
            <a:xfrm>
              <a:off x="5485694" y="1840214"/>
              <a:ext cx="1" cy="398945"/>
            </a:xfrm>
            <a:prstGeom prst="line">
              <a:avLst/>
            </a:prstGeom>
            <a:noFill/>
            <a:ln w="19050">
              <a:solidFill>
                <a:srgbClr val="969696"/>
              </a:solidFill>
              <a:prstDash val="sysDot"/>
              <a:round/>
              <a:headEnd/>
              <a:tailEnd/>
            </a:ln>
            <a:effectLst/>
          </p:spPr>
        </p:cxnSp>
      </p:grpSp>
      <p:grpSp>
        <p:nvGrpSpPr>
          <p:cNvPr id="62" name="Gruppieren 61">
            <a:extLst>
              <a:ext uri="{FF2B5EF4-FFF2-40B4-BE49-F238E27FC236}">
                <a16:creationId xmlns:a16="http://schemas.microsoft.com/office/drawing/2014/main" xmlns="" id="{AAE175C9-F9C3-47D3-9F11-CA332920CF87}"/>
              </a:ext>
            </a:extLst>
          </p:cNvPr>
          <p:cNvGrpSpPr/>
          <p:nvPr/>
        </p:nvGrpSpPr>
        <p:grpSpPr bwMode="gray">
          <a:xfrm>
            <a:off x="843063" y="5097911"/>
            <a:ext cx="4472322" cy="600165"/>
            <a:chOff x="3126494" y="1652460"/>
            <a:chExt cx="4472322" cy="600165"/>
          </a:xfrm>
        </p:grpSpPr>
        <p:cxnSp>
          <p:nvCxnSpPr>
            <p:cNvPr id="64" name="Gerade Verbindung 17">
              <a:extLst>
                <a:ext uri="{FF2B5EF4-FFF2-40B4-BE49-F238E27FC236}">
                  <a16:creationId xmlns:a16="http://schemas.microsoft.com/office/drawing/2014/main" xmlns="" id="{45F1411A-0DDF-4144-B534-15BB6DEF2B04}"/>
                </a:ext>
              </a:extLst>
            </p:cNvPr>
            <p:cNvCxnSpPr>
              <a:endCxn id="65" idx="3"/>
            </p:cNvCxnSpPr>
            <p:nvPr/>
          </p:nvCxnSpPr>
          <p:spPr bwMode="gray">
            <a:xfrm flipH="1" flipV="1">
              <a:off x="5485694" y="1901759"/>
              <a:ext cx="2113122" cy="805"/>
            </a:xfrm>
            <a:prstGeom prst="line">
              <a:avLst/>
            </a:prstGeom>
            <a:noFill/>
            <a:ln w="19050">
              <a:solidFill>
                <a:srgbClr val="969696"/>
              </a:solidFill>
              <a:prstDash val="sysDot"/>
              <a:round/>
              <a:headEnd/>
              <a:tailEnd/>
            </a:ln>
            <a:effectLst/>
          </p:spPr>
        </p:cxnSp>
        <p:sp>
          <p:nvSpPr>
            <p:cNvPr id="65" name="Rechteck 64">
              <a:extLst>
                <a:ext uri="{FF2B5EF4-FFF2-40B4-BE49-F238E27FC236}">
                  <a16:creationId xmlns:a16="http://schemas.microsoft.com/office/drawing/2014/main" xmlns="" id="{8D04B6B7-1B43-4F5F-ADE0-70FEC3F16B74}"/>
                </a:ext>
              </a:extLst>
            </p:cNvPr>
            <p:cNvSpPr/>
            <p:nvPr/>
          </p:nvSpPr>
          <p:spPr bwMode="gray">
            <a:xfrm>
              <a:off x="3126494" y="1652460"/>
              <a:ext cx="2359200" cy="498598"/>
            </a:xfrm>
            <a:prstGeom prst="rect">
              <a:avLst/>
            </a:prstGeom>
          </p:spPr>
          <p:txBody>
            <a:bodyPr wrap="square" lIns="0" tIns="0" bIns="0" anchor="ctr" anchorCtr="0">
              <a:spAutoFit/>
            </a:bodyPr>
            <a:lstStyle/>
            <a:p>
              <a:pPr lvl="0" algn="r">
                <a:lnSpc>
                  <a:spcPct val="90000"/>
                </a:lnSpc>
                <a:spcAft>
                  <a:spcPts val="1000"/>
                </a:spcAft>
                <a:buClr>
                  <a:srgbClr val="808080"/>
                </a:buClr>
                <a:defRPr/>
              </a:pPr>
              <a:r>
                <a:rPr lang="de-DE" sz="2400" b="1" dirty="0" err="1">
                  <a:solidFill>
                    <a:srgbClr val="2E2B21"/>
                  </a:solidFill>
                  <a:cs typeface="Arial" charset="0"/>
                </a:rPr>
                <a:t>Reach</a:t>
              </a:r>
              <a:r>
                <a:rPr lang="de-DE" sz="2800" dirty="0">
                  <a:solidFill>
                    <a:srgbClr val="2E2B21"/>
                  </a:solidFill>
                  <a:cs typeface="Arial" charset="0"/>
                </a:rPr>
                <a:t/>
              </a:r>
              <a:br>
                <a:rPr lang="de-DE" sz="2800" dirty="0">
                  <a:solidFill>
                    <a:srgbClr val="2E2B21"/>
                  </a:solidFill>
                  <a:cs typeface="Arial" charset="0"/>
                </a:rPr>
              </a:br>
              <a:r>
                <a:rPr lang="de-DE" sz="1200" dirty="0">
                  <a:solidFill>
                    <a:srgbClr val="2E2B21"/>
                  </a:solidFill>
                </a:rPr>
                <a:t>&gt;1.000.000 Downloads</a:t>
              </a:r>
            </a:p>
          </p:txBody>
        </p:sp>
        <p:cxnSp>
          <p:nvCxnSpPr>
            <p:cNvPr id="66" name="Gerade Verbindung 19">
              <a:extLst>
                <a:ext uri="{FF2B5EF4-FFF2-40B4-BE49-F238E27FC236}">
                  <a16:creationId xmlns:a16="http://schemas.microsoft.com/office/drawing/2014/main" xmlns="" id="{F1B6CFC2-E05D-47EF-A910-5DE91A5AC1F5}"/>
                </a:ext>
              </a:extLst>
            </p:cNvPr>
            <p:cNvCxnSpPr>
              <a:stCxn id="65" idx="3"/>
            </p:cNvCxnSpPr>
            <p:nvPr/>
          </p:nvCxnSpPr>
          <p:spPr bwMode="gray">
            <a:xfrm>
              <a:off x="5485694" y="1901759"/>
              <a:ext cx="1" cy="350866"/>
            </a:xfrm>
            <a:prstGeom prst="line">
              <a:avLst/>
            </a:prstGeom>
            <a:noFill/>
            <a:ln w="19050">
              <a:solidFill>
                <a:srgbClr val="969696"/>
              </a:solidFill>
              <a:prstDash val="sysDot"/>
              <a:round/>
              <a:headEnd/>
              <a:tailEnd/>
            </a:ln>
            <a:effectLst/>
          </p:spPr>
        </p:cxnSp>
      </p:grpSp>
      <p:sp>
        <p:nvSpPr>
          <p:cNvPr id="63" name="Freeform 13">
            <a:extLst>
              <a:ext uri="{FF2B5EF4-FFF2-40B4-BE49-F238E27FC236}">
                <a16:creationId xmlns:a16="http://schemas.microsoft.com/office/drawing/2014/main" xmlns="" id="{CCECB2B3-7683-4940-A784-5007E5BD2118}"/>
              </a:ext>
            </a:extLst>
          </p:cNvPr>
          <p:cNvSpPr>
            <a:spLocks/>
          </p:cNvSpPr>
          <p:nvPr/>
        </p:nvSpPr>
        <p:spPr bwMode="gray">
          <a:xfrm>
            <a:off x="2408539" y="1431590"/>
            <a:ext cx="5763483" cy="4873626"/>
          </a:xfrm>
          <a:custGeom>
            <a:avLst/>
            <a:gdLst>
              <a:gd name="connsiteX0" fmla="*/ 9576 w 10013"/>
              <a:gd name="connsiteY0" fmla="*/ 0 h 10000"/>
              <a:gd name="connsiteX1" fmla="*/ 9782 w 10013"/>
              <a:gd name="connsiteY1" fmla="*/ 1380 h 10000"/>
              <a:gd name="connsiteX2" fmla="*/ 9916 w 10013"/>
              <a:gd name="connsiteY2" fmla="*/ 2599 h 10000"/>
              <a:gd name="connsiteX3" fmla="*/ 9992 w 10013"/>
              <a:gd name="connsiteY3" fmla="*/ 3491 h 10000"/>
              <a:gd name="connsiteX4" fmla="*/ 10013 w 10013"/>
              <a:gd name="connsiteY4" fmla="*/ 3874 h 10000"/>
              <a:gd name="connsiteX5" fmla="*/ 9324 w 10013"/>
              <a:gd name="connsiteY5" fmla="*/ 3632 h 10000"/>
              <a:gd name="connsiteX6" fmla="*/ 8626 w 10013"/>
              <a:gd name="connsiteY6" fmla="*/ 5018 h 10000"/>
              <a:gd name="connsiteX7" fmla="*/ 6911 w 10013"/>
              <a:gd name="connsiteY7" fmla="*/ 7355 h 10000"/>
              <a:gd name="connsiteX8" fmla="*/ 4242 w 10013"/>
              <a:gd name="connsiteY8" fmla="*/ 9340 h 10000"/>
              <a:gd name="connsiteX9" fmla="*/ 837 w 10013"/>
              <a:gd name="connsiteY9" fmla="*/ 9773 h 10000"/>
              <a:gd name="connsiteX10" fmla="*/ 635 w 10013"/>
              <a:gd name="connsiteY10" fmla="*/ 9728 h 10000"/>
              <a:gd name="connsiteX11" fmla="*/ 429 w 10013"/>
              <a:gd name="connsiteY11" fmla="*/ 9683 h 10000"/>
              <a:gd name="connsiteX12" fmla="*/ 219 w 10013"/>
              <a:gd name="connsiteY12" fmla="*/ 9622 h 10000"/>
              <a:gd name="connsiteX13" fmla="*/ 13 w 10013"/>
              <a:gd name="connsiteY13" fmla="*/ 9562 h 10000"/>
              <a:gd name="connsiteX14" fmla="*/ 143 w 10013"/>
              <a:gd name="connsiteY14" fmla="*/ 9597 h 10000"/>
              <a:gd name="connsiteX15" fmla="*/ 219 w 10013"/>
              <a:gd name="connsiteY15" fmla="*/ 9612 h 10000"/>
              <a:gd name="connsiteX16" fmla="*/ 303 w 10013"/>
              <a:gd name="connsiteY16" fmla="*/ 9627 h 10000"/>
              <a:gd name="connsiteX17" fmla="*/ 1648 w 10013"/>
              <a:gd name="connsiteY17" fmla="*/ 9647 h 10000"/>
              <a:gd name="connsiteX18" fmla="*/ 3611 w 10013"/>
              <a:gd name="connsiteY18" fmla="*/ 8982 h 10000"/>
              <a:gd name="connsiteX19" fmla="*/ 5852 w 10013"/>
              <a:gd name="connsiteY19" fmla="*/ 7008 h 10000"/>
              <a:gd name="connsiteX20" fmla="*/ 7899 w 10013"/>
              <a:gd name="connsiteY20" fmla="*/ 3134 h 10000"/>
              <a:gd name="connsiteX21" fmla="*/ 7214 w 10013"/>
              <a:gd name="connsiteY21" fmla="*/ 2892 h 10000"/>
              <a:gd name="connsiteX22" fmla="*/ 7470 w 10013"/>
              <a:gd name="connsiteY22" fmla="*/ 2630 h 10000"/>
              <a:gd name="connsiteX23" fmla="*/ 8042 w 10013"/>
              <a:gd name="connsiteY23" fmla="*/ 2005 h 10000"/>
              <a:gd name="connsiteX24" fmla="*/ 8794 w 10013"/>
              <a:gd name="connsiteY24" fmla="*/ 1098 h 10000"/>
              <a:gd name="connsiteX25" fmla="*/ 9576 w 10013"/>
              <a:gd name="connsiteY25" fmla="*/ 0 h 10000"/>
              <a:gd name="connsiteX0" fmla="*/ 9433 w 9870"/>
              <a:gd name="connsiteY0" fmla="*/ 0 h 10000"/>
              <a:gd name="connsiteX1" fmla="*/ 9639 w 9870"/>
              <a:gd name="connsiteY1" fmla="*/ 1380 h 10000"/>
              <a:gd name="connsiteX2" fmla="*/ 9773 w 9870"/>
              <a:gd name="connsiteY2" fmla="*/ 2599 h 10000"/>
              <a:gd name="connsiteX3" fmla="*/ 9849 w 9870"/>
              <a:gd name="connsiteY3" fmla="*/ 3491 h 10000"/>
              <a:gd name="connsiteX4" fmla="*/ 9870 w 9870"/>
              <a:gd name="connsiteY4" fmla="*/ 3874 h 10000"/>
              <a:gd name="connsiteX5" fmla="*/ 9181 w 9870"/>
              <a:gd name="connsiteY5" fmla="*/ 3632 h 10000"/>
              <a:gd name="connsiteX6" fmla="*/ 8483 w 9870"/>
              <a:gd name="connsiteY6" fmla="*/ 5018 h 10000"/>
              <a:gd name="connsiteX7" fmla="*/ 6768 w 9870"/>
              <a:gd name="connsiteY7" fmla="*/ 7355 h 10000"/>
              <a:gd name="connsiteX8" fmla="*/ 4099 w 9870"/>
              <a:gd name="connsiteY8" fmla="*/ 9340 h 10000"/>
              <a:gd name="connsiteX9" fmla="*/ 694 w 9870"/>
              <a:gd name="connsiteY9" fmla="*/ 9773 h 10000"/>
              <a:gd name="connsiteX10" fmla="*/ 492 w 9870"/>
              <a:gd name="connsiteY10" fmla="*/ 9728 h 10000"/>
              <a:gd name="connsiteX11" fmla="*/ 286 w 9870"/>
              <a:gd name="connsiteY11" fmla="*/ 9683 h 10000"/>
              <a:gd name="connsiteX12" fmla="*/ 76 w 9870"/>
              <a:gd name="connsiteY12" fmla="*/ 9622 h 10000"/>
              <a:gd name="connsiteX13" fmla="*/ 0 w 9870"/>
              <a:gd name="connsiteY13" fmla="*/ 9597 h 10000"/>
              <a:gd name="connsiteX14" fmla="*/ 76 w 9870"/>
              <a:gd name="connsiteY14" fmla="*/ 9612 h 10000"/>
              <a:gd name="connsiteX15" fmla="*/ 160 w 9870"/>
              <a:gd name="connsiteY15" fmla="*/ 9627 h 10000"/>
              <a:gd name="connsiteX16" fmla="*/ 1505 w 9870"/>
              <a:gd name="connsiteY16" fmla="*/ 9647 h 10000"/>
              <a:gd name="connsiteX17" fmla="*/ 3468 w 9870"/>
              <a:gd name="connsiteY17" fmla="*/ 8982 h 10000"/>
              <a:gd name="connsiteX18" fmla="*/ 5709 w 9870"/>
              <a:gd name="connsiteY18" fmla="*/ 7008 h 10000"/>
              <a:gd name="connsiteX19" fmla="*/ 7756 w 9870"/>
              <a:gd name="connsiteY19" fmla="*/ 3134 h 10000"/>
              <a:gd name="connsiteX20" fmla="*/ 7071 w 9870"/>
              <a:gd name="connsiteY20" fmla="*/ 2892 h 10000"/>
              <a:gd name="connsiteX21" fmla="*/ 7327 w 9870"/>
              <a:gd name="connsiteY21" fmla="*/ 2630 h 10000"/>
              <a:gd name="connsiteX22" fmla="*/ 7899 w 9870"/>
              <a:gd name="connsiteY22" fmla="*/ 2005 h 10000"/>
              <a:gd name="connsiteX23" fmla="*/ 8651 w 9870"/>
              <a:gd name="connsiteY23" fmla="*/ 1098 h 10000"/>
              <a:gd name="connsiteX24" fmla="*/ 9433 w 9870"/>
              <a:gd name="connsiteY24"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870" h="10000">
                <a:moveTo>
                  <a:pt x="9433" y="0"/>
                </a:moveTo>
                <a:cubicBezTo>
                  <a:pt x="9517" y="469"/>
                  <a:pt x="9584" y="937"/>
                  <a:pt x="9639" y="1380"/>
                </a:cubicBezTo>
                <a:cubicBezTo>
                  <a:pt x="9698" y="1824"/>
                  <a:pt x="9740" y="2237"/>
                  <a:pt x="9773" y="2599"/>
                </a:cubicBezTo>
                <a:cubicBezTo>
                  <a:pt x="9807" y="2962"/>
                  <a:pt x="9832" y="3270"/>
                  <a:pt x="9849" y="3491"/>
                </a:cubicBezTo>
                <a:cubicBezTo>
                  <a:pt x="9862" y="3713"/>
                  <a:pt x="9870" y="3849"/>
                  <a:pt x="9870" y="3874"/>
                </a:cubicBezTo>
                <a:lnTo>
                  <a:pt x="9181" y="3632"/>
                </a:lnTo>
                <a:cubicBezTo>
                  <a:pt x="9113" y="3793"/>
                  <a:pt x="8886" y="4322"/>
                  <a:pt x="8483" y="5018"/>
                </a:cubicBezTo>
                <a:cubicBezTo>
                  <a:pt x="8084" y="5708"/>
                  <a:pt x="7512" y="6554"/>
                  <a:pt x="6768" y="7355"/>
                </a:cubicBezTo>
                <a:cubicBezTo>
                  <a:pt x="6036" y="8146"/>
                  <a:pt x="5141" y="8872"/>
                  <a:pt x="4099" y="9340"/>
                </a:cubicBezTo>
                <a:cubicBezTo>
                  <a:pt x="3086" y="9798"/>
                  <a:pt x="1942" y="10000"/>
                  <a:pt x="694" y="9773"/>
                </a:cubicBezTo>
                <a:lnTo>
                  <a:pt x="492" y="9728"/>
                </a:lnTo>
                <a:lnTo>
                  <a:pt x="286" y="9683"/>
                </a:lnTo>
                <a:lnTo>
                  <a:pt x="76" y="9622"/>
                </a:lnTo>
                <a:lnTo>
                  <a:pt x="0" y="9597"/>
                </a:lnTo>
                <a:cubicBezTo>
                  <a:pt x="34" y="9605"/>
                  <a:pt x="51" y="9607"/>
                  <a:pt x="76" y="9612"/>
                </a:cubicBezTo>
                <a:cubicBezTo>
                  <a:pt x="101" y="9617"/>
                  <a:pt x="131" y="9622"/>
                  <a:pt x="160" y="9627"/>
                </a:cubicBezTo>
                <a:cubicBezTo>
                  <a:pt x="479" y="9688"/>
                  <a:pt x="946" y="9723"/>
                  <a:pt x="1505" y="9647"/>
                </a:cubicBezTo>
                <a:cubicBezTo>
                  <a:pt x="2081" y="9572"/>
                  <a:pt x="2754" y="9385"/>
                  <a:pt x="3468" y="8982"/>
                </a:cubicBezTo>
                <a:cubicBezTo>
                  <a:pt x="4200" y="8574"/>
                  <a:pt x="4969" y="7945"/>
                  <a:pt x="5709" y="7008"/>
                </a:cubicBezTo>
                <a:cubicBezTo>
                  <a:pt x="6457" y="6050"/>
                  <a:pt x="7167" y="4786"/>
                  <a:pt x="7756" y="3134"/>
                </a:cubicBezTo>
                <a:lnTo>
                  <a:pt x="7071" y="2892"/>
                </a:lnTo>
                <a:cubicBezTo>
                  <a:pt x="7087" y="2877"/>
                  <a:pt x="7180" y="2786"/>
                  <a:pt x="7327" y="2630"/>
                </a:cubicBezTo>
                <a:cubicBezTo>
                  <a:pt x="7474" y="2479"/>
                  <a:pt x="7672" y="2262"/>
                  <a:pt x="7899" y="2005"/>
                </a:cubicBezTo>
                <a:cubicBezTo>
                  <a:pt x="8130" y="1743"/>
                  <a:pt x="8386" y="1436"/>
                  <a:pt x="8651" y="1098"/>
                </a:cubicBezTo>
                <a:cubicBezTo>
                  <a:pt x="8916" y="756"/>
                  <a:pt x="9185" y="388"/>
                  <a:pt x="9433" y="0"/>
                </a:cubicBezTo>
                <a:close/>
              </a:path>
            </a:pathLst>
          </a:custGeom>
          <a:solidFill>
            <a:schemeClr val="accent1"/>
          </a:solidFill>
          <a:ln w="9525">
            <a:gradFill flip="none" rotWithShape="1">
              <a:gsLst>
                <a:gs pos="43000">
                  <a:schemeClr val="accent1"/>
                </a:gs>
                <a:gs pos="100000">
                  <a:schemeClr val="accent1">
                    <a:lumMod val="60000"/>
                    <a:lumOff val="40000"/>
                  </a:schemeClr>
                </a:gs>
              </a:gsLst>
              <a:lin ang="5400000" scaled="1"/>
              <a:tileRect/>
            </a:gradFill>
            <a:round/>
            <a:headEnd/>
            <a:tailEnd/>
          </a:ln>
          <a:effectLst>
            <a:outerShdw blurRad="76200" dir="18900000" sy="23000" kx="-1200000" algn="bl" rotWithShape="0">
              <a:prstClr val="black">
                <a:alpha val="11000"/>
              </a:prstClr>
            </a:outerShdw>
          </a:effectLst>
          <a:scene3d>
            <a:camera prst="perspectiveHeroicExtremeRightFacing" fov="3300000">
              <a:rot lat="600001" lon="20999996" rev="0"/>
            </a:camera>
            <a:lightRig rig="threePt" dir="t">
              <a:rot lat="0" lon="0" rev="19800000"/>
            </a:lightRig>
          </a:scene3d>
          <a:sp3d extrusionH="635000">
            <a:bevelT w="50800" h="50800" prst="angle"/>
            <a:bevelB w="50800" h="50800" prst="angle"/>
          </a:sp3d>
        </p:spPr>
        <p:txBody>
          <a:bodyPr vert="horz" wrap="square" lIns="91440" tIns="45720" rIns="91440" bIns="45720" numCol="1" anchor="t" anchorCtr="0" compatLnSpc="1">
            <a:prstTxWarp prst="textNoShape">
              <a:avLst/>
            </a:prstTxWarp>
          </a:bodyPr>
          <a:lstStyle/>
          <a:p>
            <a:pPr indent="-190500">
              <a:lnSpc>
                <a:spcPct val="90000"/>
              </a:lnSpc>
              <a:spcAft>
                <a:spcPts val="1000"/>
              </a:spcAft>
              <a:buClr>
                <a:srgbClr val="808080"/>
              </a:buClr>
              <a:defRPr/>
            </a:pPr>
            <a:endParaRPr lang="en-US" dirty="0"/>
          </a:p>
        </p:txBody>
      </p:sp>
      <p:pic>
        <p:nvPicPr>
          <p:cNvPr id="24" name="Grafik 23">
            <a:extLst>
              <a:ext uri="{FF2B5EF4-FFF2-40B4-BE49-F238E27FC236}">
                <a16:creationId xmlns:a16="http://schemas.microsoft.com/office/drawing/2014/main" xmlns="" id="{0C66C41D-F5C3-4E15-8BDA-880C99A1B74C}"/>
              </a:ext>
            </a:extLst>
          </p:cNvPr>
          <p:cNvPicPr>
            <a:picLocks noChangeAspect="1"/>
          </p:cNvPicPr>
          <p:nvPr/>
        </p:nvPicPr>
        <p:blipFill rotWithShape="1">
          <a:blip r:embed="rId2">
            <a:extLst>
              <a:ext uri="{28A0092B-C50C-407E-A947-70E740481C1C}">
                <a14:useLocalDpi xmlns:a14="http://schemas.microsoft.com/office/drawing/2010/main" val="0"/>
              </a:ext>
            </a:extLst>
          </a:blip>
          <a:srcRect l="1454" r="5825"/>
          <a:stretch/>
        </p:blipFill>
        <p:spPr>
          <a:xfrm rot="2770048">
            <a:off x="5732953" y="231962"/>
            <a:ext cx="8304730" cy="6717557"/>
          </a:xfrm>
          <a:prstGeom prst="rect">
            <a:avLst/>
          </a:prstGeom>
        </p:spPr>
      </p:pic>
      <p:grpSp>
        <p:nvGrpSpPr>
          <p:cNvPr id="22" name="Gruppieren 21">
            <a:extLst>
              <a:ext uri="{FF2B5EF4-FFF2-40B4-BE49-F238E27FC236}">
                <a16:creationId xmlns:a16="http://schemas.microsoft.com/office/drawing/2014/main" xmlns="" id="{8E681ECA-353A-4D2E-A238-0EC46AB0A808}"/>
              </a:ext>
            </a:extLst>
          </p:cNvPr>
          <p:cNvGrpSpPr/>
          <p:nvPr/>
        </p:nvGrpSpPr>
        <p:grpSpPr bwMode="gray">
          <a:xfrm>
            <a:off x="3076169" y="1121700"/>
            <a:ext cx="4775744" cy="648244"/>
            <a:chOff x="2655758" y="1590915"/>
            <a:chExt cx="4775744" cy="648244"/>
          </a:xfrm>
        </p:grpSpPr>
        <p:cxnSp>
          <p:nvCxnSpPr>
            <p:cNvPr id="23" name="Gerade Verbindung 20">
              <a:extLst>
                <a:ext uri="{FF2B5EF4-FFF2-40B4-BE49-F238E27FC236}">
                  <a16:creationId xmlns:a16="http://schemas.microsoft.com/office/drawing/2014/main" xmlns="" id="{312EEFF1-CD43-44B0-BDD8-7C07CC0F66F9}"/>
                </a:ext>
              </a:extLst>
            </p:cNvPr>
            <p:cNvCxnSpPr>
              <a:cxnSpLocks/>
            </p:cNvCxnSpPr>
            <p:nvPr/>
          </p:nvCxnSpPr>
          <p:spPr bwMode="gray">
            <a:xfrm flipH="1">
              <a:off x="5490664" y="1840214"/>
              <a:ext cx="1940838" cy="0"/>
            </a:xfrm>
            <a:prstGeom prst="line">
              <a:avLst/>
            </a:prstGeom>
            <a:noFill/>
            <a:ln w="19050">
              <a:solidFill>
                <a:srgbClr val="969696"/>
              </a:solidFill>
              <a:prstDash val="sysDot"/>
              <a:round/>
              <a:headEnd/>
              <a:tailEnd/>
            </a:ln>
            <a:effectLst/>
          </p:spPr>
        </p:cxnSp>
        <p:sp>
          <p:nvSpPr>
            <p:cNvPr id="25" name="Rechteck 24">
              <a:extLst>
                <a:ext uri="{FF2B5EF4-FFF2-40B4-BE49-F238E27FC236}">
                  <a16:creationId xmlns:a16="http://schemas.microsoft.com/office/drawing/2014/main" xmlns="" id="{A733DBFC-B901-4026-A022-61B1B61F59E6}"/>
                </a:ext>
              </a:extLst>
            </p:cNvPr>
            <p:cNvSpPr/>
            <p:nvPr/>
          </p:nvSpPr>
          <p:spPr bwMode="gray">
            <a:xfrm>
              <a:off x="2655758" y="1590915"/>
              <a:ext cx="2829936" cy="498598"/>
            </a:xfrm>
            <a:prstGeom prst="rect">
              <a:avLst/>
            </a:prstGeom>
          </p:spPr>
          <p:txBody>
            <a:bodyPr wrap="square" lIns="0" tIns="0" bIns="0" anchor="ctr" anchorCtr="0">
              <a:spAutoFit/>
            </a:bodyPr>
            <a:lstStyle/>
            <a:p>
              <a:pPr lvl="0" algn="r">
                <a:lnSpc>
                  <a:spcPct val="90000"/>
                </a:lnSpc>
                <a:spcAft>
                  <a:spcPts val="1000"/>
                </a:spcAft>
                <a:buClr>
                  <a:srgbClr val="808080"/>
                </a:buClr>
                <a:defRPr/>
              </a:pPr>
              <a:r>
                <a:rPr lang="de-DE" sz="2400" b="1" dirty="0" err="1">
                  <a:solidFill>
                    <a:srgbClr val="2E2B21"/>
                  </a:solidFill>
                  <a:cs typeface="Arial" charset="0"/>
                </a:rPr>
                <a:t>Internationalisation</a:t>
              </a:r>
              <a:r>
                <a:rPr lang="de-DE" sz="2800" b="1" dirty="0">
                  <a:solidFill>
                    <a:srgbClr val="2E2B21"/>
                  </a:solidFill>
                  <a:cs typeface="Arial" charset="0"/>
                </a:rPr>
                <a:t/>
              </a:r>
              <a:br>
                <a:rPr lang="de-DE" sz="2800" b="1" dirty="0">
                  <a:solidFill>
                    <a:srgbClr val="2E2B21"/>
                  </a:solidFill>
                  <a:cs typeface="Arial" charset="0"/>
                </a:rPr>
              </a:br>
              <a:r>
                <a:rPr lang="de-DE" sz="1200" dirty="0">
                  <a:solidFill>
                    <a:srgbClr val="2E2B21"/>
                  </a:solidFill>
                  <a:cs typeface="Arial" charset="0"/>
                </a:rPr>
                <a:t>&gt;UK, </a:t>
              </a:r>
              <a:r>
                <a:rPr lang="de-DE" sz="1200" dirty="0" err="1">
                  <a:solidFill>
                    <a:srgbClr val="2E2B21"/>
                  </a:solidFill>
                  <a:cs typeface="Arial" charset="0"/>
                </a:rPr>
                <a:t>BeNeLux</a:t>
              </a:r>
              <a:r>
                <a:rPr lang="de-DE" sz="1200" dirty="0">
                  <a:solidFill>
                    <a:srgbClr val="2E2B21"/>
                  </a:solidFill>
                  <a:cs typeface="Arial" charset="0"/>
                </a:rPr>
                <a:t>, </a:t>
              </a:r>
              <a:r>
                <a:rPr lang="de-DE" sz="1200" dirty="0" err="1">
                  <a:solidFill>
                    <a:srgbClr val="2E2B21"/>
                  </a:solidFill>
                  <a:cs typeface="Arial" charset="0"/>
                </a:rPr>
                <a:t>Scandinavia</a:t>
              </a:r>
              <a:r>
                <a:rPr lang="de-DE" sz="1200" dirty="0">
                  <a:solidFill>
                    <a:srgbClr val="2E2B21"/>
                  </a:solidFill>
                  <a:cs typeface="Arial" charset="0"/>
                </a:rPr>
                <a:t> </a:t>
              </a:r>
              <a:r>
                <a:rPr lang="de-DE" sz="1200" dirty="0" err="1">
                  <a:solidFill>
                    <a:srgbClr val="2E2B21"/>
                  </a:solidFill>
                  <a:cs typeface="Arial" charset="0"/>
                </a:rPr>
                <a:t>a.s.o</a:t>
              </a:r>
              <a:r>
                <a:rPr lang="de-DE" sz="1200" dirty="0">
                  <a:solidFill>
                    <a:srgbClr val="2E2B21"/>
                  </a:solidFill>
                  <a:cs typeface="Arial" charset="0"/>
                </a:rPr>
                <a:t>.</a:t>
              </a:r>
              <a:endParaRPr lang="de-DE" sz="2800" dirty="0">
                <a:solidFill>
                  <a:srgbClr val="2E2B21"/>
                </a:solidFill>
                <a:cs typeface="Arial" charset="0"/>
              </a:endParaRPr>
            </a:p>
          </p:txBody>
        </p:sp>
        <p:cxnSp>
          <p:nvCxnSpPr>
            <p:cNvPr id="26" name="Gerade Verbindung 22">
              <a:extLst>
                <a:ext uri="{FF2B5EF4-FFF2-40B4-BE49-F238E27FC236}">
                  <a16:creationId xmlns:a16="http://schemas.microsoft.com/office/drawing/2014/main" xmlns="" id="{4EC2BDAE-887C-43E7-970D-687ED3391A27}"/>
                </a:ext>
              </a:extLst>
            </p:cNvPr>
            <p:cNvCxnSpPr>
              <a:cxnSpLocks/>
              <a:stCxn id="25" idx="3"/>
            </p:cNvCxnSpPr>
            <p:nvPr/>
          </p:nvCxnSpPr>
          <p:spPr bwMode="gray">
            <a:xfrm>
              <a:off x="5485694" y="1840214"/>
              <a:ext cx="1" cy="398945"/>
            </a:xfrm>
            <a:prstGeom prst="line">
              <a:avLst/>
            </a:prstGeom>
            <a:noFill/>
            <a:ln w="19050">
              <a:solidFill>
                <a:srgbClr val="969696"/>
              </a:solidFill>
              <a:prstDash val="sysDot"/>
              <a:round/>
              <a:headEnd/>
              <a:tailEnd/>
            </a:ln>
            <a:effectLst/>
          </p:spPr>
        </p:cxnSp>
      </p:grpSp>
    </p:spTree>
    <p:extLst>
      <p:ext uri="{BB962C8B-B14F-4D97-AF65-F5344CB8AC3E}">
        <p14:creationId xmlns:p14="http://schemas.microsoft.com/office/powerpoint/2010/main" val="18158767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CONCLUSION</a:t>
            </a:r>
            <a:endParaRPr lang="de-DE" dirty="0"/>
          </a:p>
        </p:txBody>
      </p:sp>
      <p:sp>
        <p:nvSpPr>
          <p:cNvPr id="3" name="Inhaltsplatzhalter 2"/>
          <p:cNvSpPr>
            <a:spLocks noGrp="1"/>
          </p:cNvSpPr>
          <p:nvPr>
            <p:ph idx="1"/>
          </p:nvPr>
        </p:nvSpPr>
        <p:spPr>
          <a:xfrm>
            <a:off x="1024128" y="2286000"/>
            <a:ext cx="11057382" cy="4023360"/>
          </a:xfrm>
        </p:spPr>
        <p:txBody>
          <a:bodyPr>
            <a:normAutofit fontScale="92500"/>
          </a:bodyPr>
          <a:lstStyle/>
          <a:p>
            <a:pPr marL="892175" indent="-892175">
              <a:buAutoNum type="arabicParenR"/>
            </a:pPr>
            <a:r>
              <a:rPr lang="de-DE" sz="6000" dirty="0" err="1" smtClean="0"/>
              <a:t>Have</a:t>
            </a:r>
            <a:r>
              <a:rPr lang="de-DE" sz="6000" dirty="0" smtClean="0"/>
              <a:t> </a:t>
            </a:r>
            <a:r>
              <a:rPr lang="de-DE" sz="6000" dirty="0" err="1" smtClean="0"/>
              <a:t>your</a:t>
            </a:r>
            <a:r>
              <a:rPr lang="de-DE" sz="6000" dirty="0" smtClean="0"/>
              <a:t> </a:t>
            </a:r>
            <a:r>
              <a:rPr lang="de-DE" sz="6000" dirty="0" err="1" smtClean="0"/>
              <a:t>dreams</a:t>
            </a:r>
            <a:r>
              <a:rPr lang="de-DE" sz="6000" dirty="0" smtClean="0"/>
              <a:t> </a:t>
            </a:r>
            <a:r>
              <a:rPr lang="de-DE" sz="6000" dirty="0" err="1" smtClean="0"/>
              <a:t>and</a:t>
            </a:r>
            <a:r>
              <a:rPr lang="de-DE" sz="6000" dirty="0" smtClean="0"/>
              <a:t> </a:t>
            </a:r>
            <a:r>
              <a:rPr lang="de-DE" sz="6000" dirty="0" err="1" smtClean="0"/>
              <a:t>goals</a:t>
            </a:r>
            <a:endParaRPr lang="de-DE" sz="6000" dirty="0" smtClean="0"/>
          </a:p>
          <a:p>
            <a:pPr marL="892175" indent="-892175">
              <a:buAutoNum type="arabicParenR"/>
            </a:pPr>
            <a:r>
              <a:rPr lang="de-DE" sz="6000" dirty="0" smtClean="0"/>
              <a:t>Find </a:t>
            </a:r>
            <a:r>
              <a:rPr lang="de-DE" sz="6000" dirty="0" err="1" smtClean="0"/>
              <a:t>and</a:t>
            </a:r>
            <a:r>
              <a:rPr lang="de-DE" sz="6000" dirty="0" smtClean="0"/>
              <a:t> </a:t>
            </a:r>
            <a:r>
              <a:rPr lang="de-DE" sz="6000" dirty="0" err="1" smtClean="0"/>
              <a:t>maintain</a:t>
            </a:r>
            <a:r>
              <a:rPr lang="de-DE" sz="6000" dirty="0" smtClean="0"/>
              <a:t> a </a:t>
            </a:r>
            <a:r>
              <a:rPr lang="de-DE" sz="6000" dirty="0" err="1" smtClean="0"/>
              <a:t>sound</a:t>
            </a:r>
            <a:r>
              <a:rPr lang="de-DE" sz="6000" dirty="0" smtClean="0"/>
              <a:t> </a:t>
            </a:r>
            <a:r>
              <a:rPr lang="de-DE" sz="6000" dirty="0" err="1" smtClean="0"/>
              <a:t>network</a:t>
            </a:r>
            <a:endParaRPr lang="de-DE" sz="6000" dirty="0" smtClean="0"/>
          </a:p>
          <a:p>
            <a:pPr marL="892175" indent="-892175">
              <a:buAutoNum type="arabicParenR"/>
            </a:pPr>
            <a:r>
              <a:rPr lang="de-DE" sz="6000" dirty="0" smtClean="0"/>
              <a:t>Think </a:t>
            </a:r>
            <a:r>
              <a:rPr lang="de-DE" sz="6000" dirty="0" err="1" smtClean="0"/>
              <a:t>of</a:t>
            </a:r>
            <a:r>
              <a:rPr lang="de-DE" sz="6000" dirty="0" smtClean="0"/>
              <a:t> </a:t>
            </a:r>
            <a:r>
              <a:rPr lang="de-DE" sz="6000" dirty="0" err="1" smtClean="0"/>
              <a:t>entrepreneurship</a:t>
            </a:r>
            <a:r>
              <a:rPr lang="de-DE" sz="6000" dirty="0" smtClean="0"/>
              <a:t> </a:t>
            </a:r>
            <a:r>
              <a:rPr lang="de-DE" sz="6000" dirty="0" err="1" smtClean="0"/>
              <a:t>as</a:t>
            </a:r>
            <a:r>
              <a:rPr lang="de-DE" sz="6000" dirty="0" smtClean="0"/>
              <a:t> an </a:t>
            </a:r>
            <a:r>
              <a:rPr lang="de-DE" sz="6000" dirty="0" err="1" smtClean="0"/>
              <a:t>option</a:t>
            </a:r>
            <a:r>
              <a:rPr lang="de-DE" sz="6000" dirty="0" smtClean="0"/>
              <a:t> </a:t>
            </a:r>
            <a:r>
              <a:rPr lang="de-DE" sz="6000" dirty="0" err="1" smtClean="0"/>
              <a:t>for</a:t>
            </a:r>
            <a:r>
              <a:rPr lang="de-DE" sz="6000" dirty="0" smtClean="0"/>
              <a:t> </a:t>
            </a:r>
            <a:r>
              <a:rPr lang="de-DE" sz="6000" dirty="0" err="1" smtClean="0"/>
              <a:t>your</a:t>
            </a:r>
            <a:r>
              <a:rPr lang="de-DE" sz="6000" dirty="0" smtClean="0"/>
              <a:t> </a:t>
            </a:r>
            <a:r>
              <a:rPr lang="de-DE" sz="6000" dirty="0" err="1" smtClean="0"/>
              <a:t>career</a:t>
            </a:r>
            <a:endParaRPr lang="de-DE" sz="4800" dirty="0"/>
          </a:p>
        </p:txBody>
      </p:sp>
    </p:spTree>
    <p:extLst>
      <p:ext uri="{BB962C8B-B14F-4D97-AF65-F5344CB8AC3E}">
        <p14:creationId xmlns:p14="http://schemas.microsoft.com/office/powerpoint/2010/main" val="853828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2732" y="0"/>
            <a:ext cx="10166536" cy="7197548"/>
          </a:xfrm>
        </p:spPr>
      </p:pic>
    </p:spTree>
    <p:extLst>
      <p:ext uri="{BB962C8B-B14F-4D97-AF65-F5344CB8AC3E}">
        <p14:creationId xmlns:p14="http://schemas.microsoft.com/office/powerpoint/2010/main" val="3929099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My</a:t>
            </a:r>
            <a:r>
              <a:rPr lang="de-DE" dirty="0"/>
              <a:t> </a:t>
            </a:r>
            <a:r>
              <a:rPr lang="de-DE" dirty="0" err="1" smtClean="0"/>
              <a:t>story</a:t>
            </a:r>
            <a:endParaRPr lang="de-DE" dirty="0"/>
          </a:p>
        </p:txBody>
      </p:sp>
      <p:sp>
        <p:nvSpPr>
          <p:cNvPr id="3" name="Inhaltsplatzhalter 2"/>
          <p:cNvSpPr>
            <a:spLocks noGrp="1"/>
          </p:cNvSpPr>
          <p:nvPr>
            <p:ph idx="1"/>
          </p:nvPr>
        </p:nvSpPr>
        <p:spPr/>
        <p:txBody>
          <a:bodyPr>
            <a:normAutofit/>
          </a:bodyPr>
          <a:lstStyle/>
          <a:p>
            <a:pPr algn="ctr"/>
            <a:endParaRPr lang="de-DE" sz="6000" dirty="0" smtClean="0"/>
          </a:p>
          <a:p>
            <a:pPr marL="0" indent="0" algn="ctr">
              <a:buNone/>
            </a:pPr>
            <a:r>
              <a:rPr lang="de-DE" sz="6000" b="1" dirty="0" err="1" smtClean="0"/>
              <a:t>taking</a:t>
            </a:r>
            <a:r>
              <a:rPr lang="de-DE" sz="6000" b="1" dirty="0" smtClean="0"/>
              <a:t> </a:t>
            </a:r>
            <a:r>
              <a:rPr lang="de-DE" sz="6000" b="1" dirty="0" err="1" smtClean="0"/>
              <a:t>control</a:t>
            </a:r>
            <a:r>
              <a:rPr lang="de-DE" sz="6000" b="1" dirty="0" smtClean="0"/>
              <a:t> </a:t>
            </a:r>
            <a:r>
              <a:rPr lang="de-DE" sz="6000" b="1" dirty="0" err="1" smtClean="0"/>
              <a:t>of</a:t>
            </a:r>
            <a:r>
              <a:rPr lang="de-DE" sz="6000" b="1" dirty="0" smtClean="0"/>
              <a:t> </a:t>
            </a:r>
            <a:r>
              <a:rPr lang="de-DE" sz="6000" b="1" dirty="0" err="1" smtClean="0"/>
              <a:t>your</a:t>
            </a:r>
            <a:r>
              <a:rPr lang="de-DE" sz="6000" b="1" dirty="0" smtClean="0"/>
              <a:t> </a:t>
            </a:r>
            <a:r>
              <a:rPr lang="de-DE" sz="6000" b="1" dirty="0" err="1" smtClean="0"/>
              <a:t>future</a:t>
            </a:r>
            <a:endParaRPr lang="de-DE" sz="6000" b="1" dirty="0" smtClean="0"/>
          </a:p>
          <a:p>
            <a:pPr marL="0" indent="0" algn="ctr">
              <a:buNone/>
            </a:pPr>
            <a:r>
              <a:rPr lang="de-DE" sz="4800" dirty="0" err="1"/>
              <a:t>t</a:t>
            </a:r>
            <a:r>
              <a:rPr lang="de-DE" sz="4800" dirty="0" err="1" smtClean="0"/>
              <a:t>houghts</a:t>
            </a:r>
            <a:r>
              <a:rPr lang="de-DE" sz="4800" dirty="0" smtClean="0"/>
              <a:t>, </a:t>
            </a:r>
            <a:r>
              <a:rPr lang="de-DE" sz="4800" dirty="0" err="1" smtClean="0"/>
              <a:t>ideas</a:t>
            </a:r>
            <a:r>
              <a:rPr lang="de-DE" sz="4800" dirty="0" smtClean="0"/>
              <a:t>, </a:t>
            </a:r>
            <a:r>
              <a:rPr lang="de-DE" sz="4800" dirty="0" err="1" smtClean="0"/>
              <a:t>best</a:t>
            </a:r>
            <a:r>
              <a:rPr lang="de-DE" sz="4800" dirty="0" smtClean="0"/>
              <a:t> </a:t>
            </a:r>
            <a:r>
              <a:rPr lang="de-DE" sz="4800" dirty="0" err="1" smtClean="0"/>
              <a:t>practice</a:t>
            </a:r>
            <a:endParaRPr lang="de-DE" sz="4800" dirty="0"/>
          </a:p>
        </p:txBody>
      </p:sp>
    </p:spTree>
    <p:extLst>
      <p:ext uri="{BB962C8B-B14F-4D97-AF65-F5344CB8AC3E}">
        <p14:creationId xmlns:p14="http://schemas.microsoft.com/office/powerpoint/2010/main" val="34913274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21208" y="2297430"/>
            <a:ext cx="11217402" cy="4023360"/>
          </a:xfrm>
        </p:spPr>
        <p:txBody>
          <a:bodyPr>
            <a:normAutofit/>
          </a:bodyPr>
          <a:lstStyle/>
          <a:p>
            <a:pPr algn="ctr"/>
            <a:r>
              <a:rPr lang="de-DE" sz="3600" dirty="0" err="1"/>
              <a:t>b</a:t>
            </a:r>
            <a:r>
              <a:rPr lang="de-DE" sz="3600" dirty="0" err="1" smtClean="0"/>
              <a:t>ecome</a:t>
            </a:r>
            <a:r>
              <a:rPr lang="de-DE" sz="3600" dirty="0" smtClean="0"/>
              <a:t> </a:t>
            </a:r>
            <a:r>
              <a:rPr lang="de-DE" sz="3600" dirty="0" err="1" smtClean="0"/>
              <a:t>rich</a:t>
            </a:r>
            <a:r>
              <a:rPr lang="de-DE" sz="3600" dirty="0" smtClean="0"/>
              <a:t>?</a:t>
            </a:r>
            <a:r>
              <a:rPr lang="de-DE" sz="3600" dirty="0"/>
              <a:t>	</a:t>
            </a:r>
            <a:r>
              <a:rPr lang="de-DE" sz="3600" dirty="0" smtClean="0"/>
              <a:t>	</a:t>
            </a:r>
            <a:r>
              <a:rPr lang="de-DE" sz="3600" dirty="0" err="1" smtClean="0"/>
              <a:t>work</a:t>
            </a:r>
            <a:r>
              <a:rPr lang="de-DE" sz="3600" dirty="0" smtClean="0"/>
              <a:t>	international?	</a:t>
            </a:r>
          </a:p>
          <a:p>
            <a:pPr algn="ctr"/>
            <a:endParaRPr lang="de-DE" sz="3600" dirty="0" smtClean="0"/>
          </a:p>
          <a:p>
            <a:pPr algn="ctr"/>
            <a:r>
              <a:rPr lang="de-DE" sz="3600" dirty="0" err="1" smtClean="0"/>
              <a:t>travel</a:t>
            </a:r>
            <a:r>
              <a:rPr lang="de-DE" sz="3600" dirty="0" smtClean="0"/>
              <a:t> </a:t>
            </a:r>
            <a:r>
              <a:rPr lang="de-DE" sz="3600" dirty="0" err="1" smtClean="0"/>
              <a:t>the</a:t>
            </a:r>
            <a:r>
              <a:rPr lang="de-DE" sz="3600" dirty="0" smtClean="0"/>
              <a:t> </a:t>
            </a:r>
            <a:r>
              <a:rPr lang="de-DE" sz="3600" dirty="0" err="1" smtClean="0"/>
              <a:t>world</a:t>
            </a:r>
            <a:r>
              <a:rPr lang="de-DE" sz="3600" dirty="0" smtClean="0"/>
              <a:t>?	</a:t>
            </a:r>
            <a:r>
              <a:rPr lang="de-DE" sz="3600" dirty="0" err="1"/>
              <a:t>create</a:t>
            </a:r>
            <a:r>
              <a:rPr lang="de-DE" sz="3600" dirty="0"/>
              <a:t> </a:t>
            </a:r>
            <a:r>
              <a:rPr lang="de-DE" sz="3600" dirty="0" err="1"/>
              <a:t>my</a:t>
            </a:r>
            <a:r>
              <a:rPr lang="de-DE" sz="3600" dirty="0"/>
              <a:t> </a:t>
            </a:r>
            <a:r>
              <a:rPr lang="de-DE" sz="3600" dirty="0" err="1"/>
              <a:t>own</a:t>
            </a:r>
            <a:r>
              <a:rPr lang="de-DE" sz="3600" dirty="0"/>
              <a:t> </a:t>
            </a:r>
            <a:r>
              <a:rPr lang="de-DE" sz="3600" dirty="0" err="1"/>
              <a:t>business</a:t>
            </a:r>
            <a:r>
              <a:rPr lang="de-DE" sz="3200" dirty="0"/>
              <a:t>?</a:t>
            </a:r>
          </a:p>
          <a:p>
            <a:pPr algn="ctr"/>
            <a:r>
              <a:rPr lang="de-DE" sz="3600" dirty="0" smtClean="0"/>
              <a:t>	</a:t>
            </a:r>
          </a:p>
          <a:p>
            <a:pPr algn="ctr"/>
            <a:r>
              <a:rPr lang="de-DE" sz="3600" dirty="0" err="1" smtClean="0"/>
              <a:t>something</a:t>
            </a:r>
            <a:r>
              <a:rPr lang="de-DE" sz="3600" dirty="0" smtClean="0"/>
              <a:t> in </a:t>
            </a:r>
            <a:r>
              <a:rPr lang="de-DE" sz="3600" dirty="0" err="1" smtClean="0"/>
              <a:t>sports</a:t>
            </a:r>
            <a:r>
              <a:rPr lang="de-DE" sz="3600" dirty="0" smtClean="0"/>
              <a:t>/</a:t>
            </a:r>
            <a:r>
              <a:rPr lang="de-DE" sz="3600" dirty="0" err="1" smtClean="0"/>
              <a:t>football</a:t>
            </a:r>
            <a:r>
              <a:rPr lang="de-DE" sz="3600" dirty="0" smtClean="0"/>
              <a:t>?	</a:t>
            </a:r>
            <a:r>
              <a:rPr lang="de-DE" sz="3600" dirty="0"/>
              <a:t>	</a:t>
            </a:r>
            <a:r>
              <a:rPr lang="de-DE" sz="3200" dirty="0" err="1" smtClean="0"/>
              <a:t>have</a:t>
            </a:r>
            <a:r>
              <a:rPr lang="de-DE" sz="3200" dirty="0" smtClean="0"/>
              <a:t> </a:t>
            </a:r>
            <a:r>
              <a:rPr lang="de-DE" sz="3200" dirty="0"/>
              <a:t>a </a:t>
            </a:r>
            <a:r>
              <a:rPr lang="de-DE" sz="3200" dirty="0" err="1"/>
              <a:t>family</a:t>
            </a:r>
            <a:r>
              <a:rPr lang="de-DE" sz="3200" dirty="0"/>
              <a:t>?</a:t>
            </a:r>
            <a:endParaRPr lang="de-DE" sz="3200" dirty="0" smtClean="0"/>
          </a:p>
        </p:txBody>
      </p:sp>
      <p:sp>
        <p:nvSpPr>
          <p:cNvPr id="4" name="Titel 1"/>
          <p:cNvSpPr>
            <a:spLocks noGrp="1"/>
          </p:cNvSpPr>
          <p:nvPr>
            <p:ph type="title"/>
          </p:nvPr>
        </p:nvSpPr>
        <p:spPr>
          <a:xfrm>
            <a:off x="1024128" y="585216"/>
            <a:ext cx="9720072" cy="1499616"/>
          </a:xfrm>
        </p:spPr>
        <p:txBody>
          <a:bodyPr/>
          <a:lstStyle/>
          <a:p>
            <a:r>
              <a:rPr lang="de-DE" dirty="0" err="1" smtClean="0"/>
              <a:t>WHAt</a:t>
            </a:r>
            <a:r>
              <a:rPr lang="de-DE" dirty="0" smtClean="0"/>
              <a:t> </a:t>
            </a:r>
            <a:r>
              <a:rPr lang="de-DE" dirty="0" err="1" smtClean="0"/>
              <a:t>are</a:t>
            </a:r>
            <a:r>
              <a:rPr lang="de-DE" dirty="0" smtClean="0"/>
              <a:t> </a:t>
            </a:r>
            <a:r>
              <a:rPr lang="de-DE" dirty="0" err="1" smtClean="0"/>
              <a:t>your</a:t>
            </a:r>
            <a:r>
              <a:rPr lang="de-DE" dirty="0" smtClean="0"/>
              <a:t> </a:t>
            </a:r>
            <a:r>
              <a:rPr lang="de-DE" dirty="0" err="1" smtClean="0"/>
              <a:t>goals</a:t>
            </a:r>
            <a:r>
              <a:rPr lang="de-DE" dirty="0" smtClean="0"/>
              <a:t>?</a:t>
            </a:r>
            <a:endParaRPr lang="de-DE" dirty="0"/>
          </a:p>
        </p:txBody>
      </p:sp>
    </p:spTree>
    <p:extLst>
      <p:ext uri="{BB962C8B-B14F-4D97-AF65-F5344CB8AC3E}">
        <p14:creationId xmlns:p14="http://schemas.microsoft.com/office/powerpoint/2010/main" val="1943556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normAutofit/>
          </a:bodyPr>
          <a:lstStyle/>
          <a:p>
            <a:pPr marL="0" indent="0" algn="ctr">
              <a:buNone/>
            </a:pPr>
            <a:r>
              <a:rPr lang="de-DE" sz="7200" b="1" dirty="0" smtClean="0"/>
              <a:t>WHO</a:t>
            </a:r>
          </a:p>
          <a:p>
            <a:pPr marL="0" indent="0" algn="ctr">
              <a:buNone/>
            </a:pPr>
            <a:r>
              <a:rPr lang="de-DE" sz="4800" dirty="0" err="1"/>
              <a:t>c</a:t>
            </a:r>
            <a:r>
              <a:rPr lang="de-DE" sz="4800" dirty="0" err="1" smtClean="0"/>
              <a:t>an</a:t>
            </a:r>
            <a:r>
              <a:rPr lang="de-DE" sz="4800" dirty="0" smtClean="0"/>
              <a:t> </a:t>
            </a:r>
            <a:r>
              <a:rPr lang="de-DE" sz="4800" dirty="0" err="1" smtClean="0"/>
              <a:t>help</a:t>
            </a:r>
            <a:r>
              <a:rPr lang="de-DE" sz="4800" dirty="0" smtClean="0"/>
              <a:t> </a:t>
            </a:r>
            <a:r>
              <a:rPr lang="de-DE" sz="4800" dirty="0" err="1" smtClean="0"/>
              <a:t>you</a:t>
            </a:r>
            <a:r>
              <a:rPr lang="de-DE" sz="4800" dirty="0" smtClean="0"/>
              <a:t> </a:t>
            </a:r>
            <a:r>
              <a:rPr lang="de-DE" sz="4800" dirty="0" err="1" smtClean="0"/>
              <a:t>with</a:t>
            </a:r>
            <a:r>
              <a:rPr lang="de-DE" sz="4800" dirty="0" smtClean="0"/>
              <a:t> </a:t>
            </a:r>
            <a:r>
              <a:rPr lang="de-DE" sz="4800" dirty="0" err="1" smtClean="0"/>
              <a:t>this</a:t>
            </a:r>
            <a:r>
              <a:rPr lang="de-DE" sz="4800" dirty="0" smtClean="0"/>
              <a:t>?</a:t>
            </a:r>
            <a:endParaRPr lang="de-DE" sz="4800" dirty="0"/>
          </a:p>
        </p:txBody>
      </p:sp>
    </p:spTree>
    <p:extLst>
      <p:ext uri="{BB962C8B-B14F-4D97-AF65-F5344CB8AC3E}">
        <p14:creationId xmlns:p14="http://schemas.microsoft.com/office/powerpoint/2010/main" val="19438966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p:cNvSpPr/>
          <p:nvPr/>
        </p:nvSpPr>
        <p:spPr>
          <a:xfrm>
            <a:off x="4173855" y="2809875"/>
            <a:ext cx="3844290" cy="1862048"/>
          </a:xfrm>
          <a:prstGeom prst="rect">
            <a:avLst/>
          </a:prstGeom>
        </p:spPr>
        <p:txBody>
          <a:bodyPr wrap="square">
            <a:spAutoFit/>
          </a:bodyPr>
          <a:lstStyle/>
          <a:p>
            <a:r>
              <a:rPr lang="de-DE" sz="11500" b="1" dirty="0" smtClean="0"/>
              <a:t>Y O U</a:t>
            </a:r>
            <a:endParaRPr lang="de-DE" sz="11500" b="1" dirty="0"/>
          </a:p>
        </p:txBody>
      </p:sp>
      <p:pic>
        <p:nvPicPr>
          <p:cNvPr id="7" name="Inhaltsplatzhalt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2519" y="415818"/>
            <a:ext cx="10933515" cy="6232104"/>
          </a:xfrm>
        </p:spPr>
      </p:pic>
    </p:spTree>
    <p:extLst>
      <p:ext uri="{BB962C8B-B14F-4D97-AF65-F5344CB8AC3E}">
        <p14:creationId xmlns:p14="http://schemas.microsoft.com/office/powerpoint/2010/main" val="131003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149478" y="1422840"/>
            <a:ext cx="9893044" cy="3081426"/>
          </a:xfrm>
        </p:spPr>
        <p:txBody>
          <a:bodyPr>
            <a:noAutofit/>
          </a:bodyPr>
          <a:lstStyle/>
          <a:p>
            <a:pPr algn="ctr"/>
            <a:r>
              <a:rPr lang="de-DE" sz="7200" dirty="0" err="1" smtClean="0"/>
              <a:t>Where</a:t>
            </a:r>
            <a:r>
              <a:rPr lang="de-DE" sz="7200" dirty="0" smtClean="0"/>
              <a:t> </a:t>
            </a:r>
            <a:r>
              <a:rPr lang="de-DE" sz="7200" dirty="0" err="1" smtClean="0"/>
              <a:t>is</a:t>
            </a:r>
            <a:r>
              <a:rPr lang="de-DE" sz="7200" dirty="0" smtClean="0"/>
              <a:t> </a:t>
            </a:r>
            <a:r>
              <a:rPr lang="de-DE" sz="7200" dirty="0" err="1" smtClean="0"/>
              <a:t>your</a:t>
            </a:r>
            <a:r>
              <a:rPr lang="de-DE" sz="7200" dirty="0" smtClean="0"/>
              <a:t> </a:t>
            </a:r>
            <a:r>
              <a:rPr lang="de-DE" sz="7200" dirty="0" err="1" smtClean="0"/>
              <a:t>first</a:t>
            </a:r>
            <a:r>
              <a:rPr lang="de-DE" sz="7200" dirty="0" smtClean="0"/>
              <a:t> </a:t>
            </a:r>
            <a:r>
              <a:rPr lang="de-DE" sz="7200" dirty="0" err="1" smtClean="0"/>
              <a:t>and</a:t>
            </a:r>
            <a:r>
              <a:rPr lang="de-DE" sz="7200" dirty="0" smtClean="0"/>
              <a:t> EASY </a:t>
            </a:r>
            <a:r>
              <a:rPr lang="de-DE" sz="7200" dirty="0" err="1" smtClean="0"/>
              <a:t>network</a:t>
            </a:r>
            <a:r>
              <a:rPr lang="de-DE" sz="7200" dirty="0" smtClean="0"/>
              <a:t> </a:t>
            </a:r>
            <a:r>
              <a:rPr lang="de-DE" sz="7200" dirty="0" err="1" smtClean="0"/>
              <a:t>Opportunity</a:t>
            </a:r>
            <a:r>
              <a:rPr lang="de-DE" sz="7200" dirty="0" smtClean="0"/>
              <a:t>?</a:t>
            </a:r>
            <a:endParaRPr lang="de-DE" sz="7200" dirty="0"/>
          </a:p>
        </p:txBody>
      </p:sp>
      <p:pic>
        <p:nvPicPr>
          <p:cNvPr id="3" name="Grafik 2"/>
          <p:cNvPicPr>
            <a:picLocks noChangeAspect="1"/>
          </p:cNvPicPr>
          <p:nvPr/>
        </p:nvPicPr>
        <p:blipFill rotWithShape="1">
          <a:blip r:embed="rId2"/>
          <a:srcRect l="3042" r="3112"/>
          <a:stretch/>
        </p:blipFill>
        <p:spPr>
          <a:xfrm>
            <a:off x="1074420" y="322054"/>
            <a:ext cx="10264140" cy="6236749"/>
          </a:xfrm>
          <a:prstGeom prst="rect">
            <a:avLst/>
          </a:prstGeom>
        </p:spPr>
      </p:pic>
      <p:pic>
        <p:nvPicPr>
          <p:cNvPr id="4" name="Grafik 3"/>
          <p:cNvPicPr>
            <a:picLocks noChangeAspect="1"/>
          </p:cNvPicPr>
          <p:nvPr/>
        </p:nvPicPr>
        <p:blipFill rotWithShape="1">
          <a:blip r:embed="rId3"/>
          <a:srcRect t="32207" b="27258"/>
          <a:stretch/>
        </p:blipFill>
        <p:spPr>
          <a:xfrm>
            <a:off x="1074420" y="322054"/>
            <a:ext cx="10299666" cy="6248479"/>
          </a:xfrm>
          <a:prstGeom prst="rect">
            <a:avLst/>
          </a:prstGeom>
        </p:spPr>
      </p:pic>
      <p:sp>
        <p:nvSpPr>
          <p:cNvPr id="7" name="Textfeld 6"/>
          <p:cNvSpPr txBox="1"/>
          <p:nvPr/>
        </p:nvSpPr>
        <p:spPr>
          <a:xfrm>
            <a:off x="4821388" y="2432475"/>
            <a:ext cx="2549224" cy="1446550"/>
          </a:xfrm>
          <a:prstGeom prst="rect">
            <a:avLst/>
          </a:prstGeom>
          <a:noFill/>
        </p:spPr>
        <p:txBody>
          <a:bodyPr wrap="none" rtlCol="0">
            <a:spAutoFit/>
          </a:bodyPr>
          <a:lstStyle/>
          <a:p>
            <a:r>
              <a:rPr lang="de-DE" sz="8800" b="1" dirty="0" err="1" smtClean="0">
                <a:solidFill>
                  <a:srgbClr val="FF0000"/>
                </a:solidFill>
              </a:rPr>
              <a:t>Here</a:t>
            </a:r>
            <a:r>
              <a:rPr lang="de-DE" sz="7200" b="1" dirty="0" smtClean="0">
                <a:solidFill>
                  <a:srgbClr val="FF0000"/>
                </a:solidFill>
              </a:rPr>
              <a:t>!</a:t>
            </a:r>
            <a:endParaRPr lang="de-DE" sz="7200" b="1" dirty="0">
              <a:solidFill>
                <a:srgbClr val="FF0000"/>
              </a:solidFill>
            </a:endParaRPr>
          </a:p>
        </p:txBody>
      </p:sp>
    </p:spTree>
    <p:extLst>
      <p:ext uri="{BB962C8B-B14F-4D97-AF65-F5344CB8AC3E}">
        <p14:creationId xmlns:p14="http://schemas.microsoft.com/office/powerpoint/2010/main" val="55521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DeinTeam">
      <a:dk1>
        <a:srgbClr val="2E2B21"/>
      </a:dk1>
      <a:lt1>
        <a:srgbClr val="FFFFFF"/>
      </a:lt1>
      <a:dk2>
        <a:srgbClr val="605B4F"/>
      </a:dk2>
      <a:lt2>
        <a:srgbClr val="D8D6BE"/>
      </a:lt2>
      <a:accent1>
        <a:srgbClr val="FF9B00"/>
      </a:accent1>
      <a:accent2>
        <a:srgbClr val="F5A000"/>
      </a:accent2>
      <a:accent3>
        <a:srgbClr val="EB9B00"/>
      </a:accent3>
      <a:accent4>
        <a:srgbClr val="E19B00"/>
      </a:accent4>
      <a:accent5>
        <a:srgbClr val="D79B00"/>
      </a:accent5>
      <a:accent6>
        <a:srgbClr val="D79B00"/>
      </a:accent6>
      <a:hlink>
        <a:srgbClr val="FF9B00"/>
      </a:hlink>
      <a:folHlink>
        <a:srgbClr val="FF9B0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1088</Words>
  <Application>Microsoft Office PowerPoint</Application>
  <PresentationFormat>Breitbild</PresentationFormat>
  <Paragraphs>235</Paragraphs>
  <Slides>31</Slides>
  <Notes>5</Notes>
  <HiddenSlides>1</HiddenSlides>
  <MMClips>1</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31</vt:i4>
      </vt:variant>
    </vt:vector>
  </HeadingPairs>
  <TitlesOfParts>
    <vt:vector size="43" baseType="lpstr">
      <vt:lpstr>Arial</vt:lpstr>
      <vt:lpstr>Calibri</vt:lpstr>
      <vt:lpstr>Helvetica</vt:lpstr>
      <vt:lpstr>Merriweather Sans</vt:lpstr>
      <vt:lpstr>Montserrat</vt:lpstr>
      <vt:lpstr>Montserrat SemiBold</vt:lpstr>
      <vt:lpstr>Tw Cen MT</vt:lpstr>
      <vt:lpstr>Tw Cen MT</vt:lpstr>
      <vt:lpstr>Tw Cen MT Condensed</vt:lpstr>
      <vt:lpstr>Wingdings</vt:lpstr>
      <vt:lpstr>Wingdings 3</vt:lpstr>
      <vt:lpstr>Integral</vt:lpstr>
      <vt:lpstr>About?</vt:lpstr>
      <vt:lpstr>Unité Conference 2017, Edinburgh</vt:lpstr>
      <vt:lpstr>WHAt are you here For?</vt:lpstr>
      <vt:lpstr>PowerPoint-Präsentation</vt:lpstr>
      <vt:lpstr>My story</vt:lpstr>
      <vt:lpstr>WHAt are your goals?</vt:lpstr>
      <vt:lpstr>PowerPoint-Präsentation</vt:lpstr>
      <vt:lpstr>PowerPoint-Präsentation</vt:lpstr>
      <vt:lpstr>Where is your first and EASY network Opportunity?</vt:lpstr>
      <vt:lpstr>PowerPoint-Präsentation</vt:lpstr>
      <vt:lpstr>Student fellows</vt:lpstr>
      <vt:lpstr>Henrik&amp;TUI</vt:lpstr>
      <vt:lpstr>PROFESSIONAL VITAE</vt:lpstr>
      <vt:lpstr>PERSoNAL VITAE</vt:lpstr>
      <vt:lpstr>MAKE use of it</vt:lpstr>
      <vt:lpstr>Dein Team Deine App.</vt:lpstr>
      <vt:lpstr>PowerPoint-Präsentation</vt:lpstr>
      <vt:lpstr>DeinTeam – Deine APP. Manage your Team per APP.</vt:lpstr>
      <vt:lpstr>WHAT IS DEINTEAM?</vt:lpstr>
      <vt:lpstr>The Founders „By PRO‘S FOR AMATEURs!“</vt:lpstr>
      <vt:lpstr>Executive team</vt:lpstr>
      <vt:lpstr>Shareholders-abstract</vt:lpstr>
      <vt:lpstr>Shareholders-Abstract</vt:lpstr>
      <vt:lpstr>PowerPoint-Präsentation</vt:lpstr>
      <vt:lpstr>The press Authentic Story with massive PR Effect</vt:lpstr>
      <vt:lpstr>Media cooperationS</vt:lpstr>
      <vt:lpstr>PowerPoint-Präsentation</vt:lpstr>
      <vt:lpstr>Strategic focus</vt:lpstr>
      <vt:lpstr>PowerPoint-Präsentation</vt:lpstr>
      <vt:lpstr>PowerPoint-Präsentation</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MS4 Sports Gmbh Aachener Straße 3   |   38440 Wolfsburg</dc:title>
  <dc:creator>Sebastian Carlin | MS4 Sports</dc:creator>
  <cp:lastModifiedBy>Matthias Limbach</cp:lastModifiedBy>
  <cp:revision>333</cp:revision>
  <dcterms:created xsi:type="dcterms:W3CDTF">2016-02-03T08:34:58Z</dcterms:created>
  <dcterms:modified xsi:type="dcterms:W3CDTF">2017-11-27T09:49:14Z</dcterms:modified>
</cp:coreProperties>
</file>