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89" r:id="rId3"/>
    <p:sldId id="280" r:id="rId4"/>
    <p:sldId id="279" r:id="rId5"/>
    <p:sldId id="283" r:id="rId6"/>
    <p:sldId id="281" r:id="rId7"/>
    <p:sldId id="285" r:id="rId8"/>
    <p:sldId id="284" r:id="rId9"/>
    <p:sldId id="286" r:id="rId10"/>
    <p:sldId id="290" r:id="rId11"/>
  </p:sldIdLst>
  <p:sldSz cx="12192000" cy="6858000"/>
  <p:notesSz cx="6858000" cy="9144000"/>
  <p:custDataLst>
    <p:tags r:id="rId13"/>
  </p:custData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1">
          <p15:clr>
            <a:srgbClr val="A4A3A4"/>
          </p15:clr>
        </p15:guide>
        <p15:guide id="2" pos="11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ven Cerulus" initials="SC" lastIdx="14" clrIdx="0">
    <p:extLst>
      <p:ext uri="{19B8F6BF-5375-455C-9EA6-DF929625EA0E}">
        <p15:presenceInfo xmlns:p15="http://schemas.microsoft.com/office/powerpoint/2012/main" userId="S-1-5-21-2830509258-3095755264-2528916311-32100" providerId="AD"/>
      </p:ext>
    </p:extLst>
  </p:cmAuthor>
  <p:cmAuthor id="2" name="Mieke Roggen" initials="MR" lastIdx="7" clrIdx="1">
    <p:extLst>
      <p:ext uri="{19B8F6BF-5375-455C-9EA6-DF929625EA0E}">
        <p15:presenceInfo xmlns:p15="http://schemas.microsoft.com/office/powerpoint/2012/main" userId="Mieke Rogg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57"/>
    <a:srgbClr val="E0004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>
        <p:scale>
          <a:sx n="63" d="100"/>
          <a:sy n="63" d="100"/>
        </p:scale>
        <p:origin x="298" y="250"/>
      </p:cViewPr>
      <p:guideLst>
        <p:guide orient="horz" pos="911"/>
        <p:guide pos="11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310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A5DA4-0517-469B-A20E-54B75BF32207}" type="datetimeFigureOut">
              <a:rPr lang="nl-BE" smtClean="0"/>
              <a:t>16/05/2019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E7ADA-B818-4A8D-827F-3A2F12FF40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594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29318" y="4170507"/>
            <a:ext cx="9117366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 anchor="ctr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4" y="1915202"/>
            <a:ext cx="4767749" cy="1650162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054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62667" y="268111"/>
            <a:ext cx="4247621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378575" y="0"/>
            <a:ext cx="5813425" cy="6858000"/>
          </a:xfrm>
        </p:spPr>
        <p:txBody>
          <a:bodyPr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36878" y="107203"/>
            <a:ext cx="1457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16/05/2019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521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10287000" cy="6858000"/>
          </a:xfrm>
        </p:spPr>
        <p:txBody>
          <a:bodyPr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72" t="19513"/>
          <a:stretch/>
        </p:blipFill>
        <p:spPr>
          <a:xfrm>
            <a:off x="-9526" y="-19051"/>
            <a:ext cx="1763161" cy="1738515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7364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10287000" cy="6858000"/>
          </a:xfrm>
        </p:spPr>
        <p:txBody>
          <a:bodyPr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0027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26" y="-19051"/>
            <a:ext cx="1715039" cy="1691447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4732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4522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 Optie 1 - Beeld 1"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16056" y="4818952"/>
            <a:ext cx="9117366" cy="1594556"/>
          </a:xfrm>
          <a:ln w="76200" cmpd="sng">
            <a:solidFill>
              <a:schemeClr val="bg1"/>
            </a:solidFill>
          </a:ln>
        </p:spPr>
        <p:txBody>
          <a:bodyPr lIns="180000" tIns="180000" rIns="180000" bIns="180000" anchor="ctr">
            <a:noAutofit/>
          </a:bodyPr>
          <a:lstStyle>
            <a:lvl1pPr algn="l">
              <a:defRPr sz="4400" b="1">
                <a:solidFill>
                  <a:srgbClr val="002757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96" r="18829"/>
          <a:stretch/>
        </p:blipFill>
        <p:spPr>
          <a:xfrm>
            <a:off x="8548816" y="-19050"/>
            <a:ext cx="3652709" cy="3604650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094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Optie 1 - Beeld 1"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16056" y="4818952"/>
            <a:ext cx="9117366" cy="1594556"/>
          </a:xfrm>
          <a:ln w="76200" cmpd="sng">
            <a:solidFill>
              <a:schemeClr val="bg1"/>
            </a:solidFill>
          </a:ln>
        </p:spPr>
        <p:txBody>
          <a:bodyPr lIns="180000" tIns="180000" rIns="180000" bIns="180000" anchor="ctr">
            <a:noAutofit/>
          </a:bodyPr>
          <a:lstStyle>
            <a:lvl1pPr algn="l">
              <a:defRPr sz="4400" b="1">
                <a:solidFill>
                  <a:srgbClr val="002757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96" r="18829"/>
          <a:stretch/>
        </p:blipFill>
        <p:spPr>
          <a:xfrm>
            <a:off x="8548816" y="-19050"/>
            <a:ext cx="3652709" cy="3604650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8472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ptie 2 - Rood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 noChangeAspect="1"/>
          </p:cNvSpPr>
          <p:nvPr>
            <p:ph type="ctrTitle"/>
          </p:nvPr>
        </p:nvSpPr>
        <p:spPr>
          <a:xfrm>
            <a:off x="7118133" y="2717065"/>
            <a:ext cx="4741332" cy="2129220"/>
          </a:xfrm>
        </p:spPr>
        <p:txBody>
          <a:bodyPr anchor="t">
            <a:noAutofit/>
          </a:bodyPr>
          <a:lstStyle>
            <a:lvl1pPr algn="r">
              <a:defRPr sz="4800">
                <a:solidFill>
                  <a:srgbClr val="002757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7" name="Ondertitel 2"/>
          <p:cNvSpPr>
            <a:spLocks noGrp="1" noChangeAspect="1"/>
          </p:cNvSpPr>
          <p:nvPr>
            <p:ph type="subTitle" idx="1"/>
          </p:nvPr>
        </p:nvSpPr>
        <p:spPr>
          <a:xfrm>
            <a:off x="7118133" y="4846283"/>
            <a:ext cx="4741332" cy="1637784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50" y="589985"/>
            <a:ext cx="3387815" cy="117255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9" t="19480"/>
          <a:stretch/>
        </p:blipFill>
        <p:spPr>
          <a:xfrm>
            <a:off x="-28575" y="-38101"/>
            <a:ext cx="7146708" cy="6522167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7052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- Wi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86" t="19832" b="20078"/>
          <a:stretch/>
        </p:blipFill>
        <p:spPr>
          <a:xfrm>
            <a:off x="-19050" y="-9525"/>
            <a:ext cx="7137182" cy="4867275"/>
          </a:xfrm>
          <a:prstGeom prst="rect">
            <a:avLst/>
          </a:prstGeom>
        </p:spPr>
      </p:pic>
      <p:sp>
        <p:nvSpPr>
          <p:cNvPr id="5" name="Rectangle 3"/>
          <p:cNvSpPr/>
          <p:nvPr userDrawn="1"/>
        </p:nvSpPr>
        <p:spPr>
          <a:xfrm>
            <a:off x="0" y="4846284"/>
            <a:ext cx="12192000" cy="1646238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7118133" y="2717065"/>
            <a:ext cx="4741332" cy="212922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rgbClr val="002757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 noChangeAspect="1"/>
          </p:cNvSpPr>
          <p:nvPr>
            <p:ph type="subTitle" idx="1"/>
          </p:nvPr>
        </p:nvSpPr>
        <p:spPr>
          <a:xfrm>
            <a:off x="7118133" y="4846283"/>
            <a:ext cx="4741332" cy="1637784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5" y="5183507"/>
            <a:ext cx="2760704" cy="955505"/>
          </a:xfrm>
          <a:prstGeom prst="rect">
            <a:avLst/>
          </a:prstGeom>
        </p:spPr>
      </p:pic>
      <p:sp>
        <p:nvSpPr>
          <p:cNvPr id="6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950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>
            <a:no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76777" y="1825624"/>
            <a:ext cx="9948333" cy="4750153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00275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00275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rgbClr val="00275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6" t="25895"/>
          <a:stretch/>
        </p:blipFill>
        <p:spPr>
          <a:xfrm>
            <a:off x="-19050" y="-19050"/>
            <a:ext cx="1895827" cy="1665288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039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646238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76777" y="1825625"/>
            <a:ext cx="9948333" cy="4242154"/>
          </a:xfrm>
        </p:spPr>
        <p:txBody>
          <a:bodyPr/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01" y="365125"/>
            <a:ext cx="2628281" cy="909672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190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76777" y="1825625"/>
            <a:ext cx="9948333" cy="4242154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01569" y="111442"/>
            <a:ext cx="1473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835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76777" y="268111"/>
            <a:ext cx="9948333" cy="5799668"/>
          </a:xfrm>
        </p:spPr>
        <p:txBody>
          <a:bodyPr wrap="none"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06509" y="85548"/>
            <a:ext cx="150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641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62667" y="268111"/>
            <a:ext cx="4247621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347179" y="265289"/>
            <a:ext cx="5421488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95782" y="82726"/>
            <a:ext cx="1559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575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750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928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75" r:id="rId3"/>
    <p:sldLayoutId id="2147483666" r:id="rId4"/>
    <p:sldLayoutId id="2147483650" r:id="rId5"/>
    <p:sldLayoutId id="2147483672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7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0275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59EDACE-AED6-42D6-80EC-9E990AC4B1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Virtual </a:t>
            </a:r>
            <a:r>
              <a:rPr lang="en-GB" dirty="0"/>
              <a:t>Consultancy </a:t>
            </a:r>
            <a:r>
              <a:rPr lang="en-GB" dirty="0" smtClean="0"/>
              <a:t>Project</a:t>
            </a:r>
            <a:br>
              <a:rPr lang="en-GB" dirty="0" smtClean="0"/>
            </a:br>
            <a:r>
              <a:rPr lang="en-GB" sz="2800" dirty="0" smtClean="0"/>
              <a:t>BANABA Advanced Business Management</a:t>
            </a:r>
            <a:endParaRPr lang="nl-BE" sz="2800" dirty="0"/>
          </a:p>
        </p:txBody>
      </p:sp>
      <p:pic>
        <p:nvPicPr>
          <p:cNvPr id="3" name="Tijdelijke aanduiding voor inhou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56" y="2872368"/>
            <a:ext cx="3881887" cy="163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38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4661" y="465485"/>
            <a:ext cx="7152722" cy="546696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5" name="Tijdelijke aanduiding voor inhou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1100"/>
            <a:ext cx="44386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03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Project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r>
              <a:rPr lang="en-US" dirty="0" smtClean="0"/>
              <a:t>Students work in multi-national teams on a research project for a client company</a:t>
            </a:r>
          </a:p>
          <a:p>
            <a:r>
              <a:rPr lang="en-US" dirty="0" smtClean="0"/>
              <a:t>Client is looking for sustainable solutions to develop its business operations in an assigned target country</a:t>
            </a:r>
          </a:p>
          <a:p>
            <a:r>
              <a:rPr lang="en-US" dirty="0" smtClean="0"/>
              <a:t>Students collaborate to investigate possible solutions and deliver their findings and recommendations in a team video a report</a:t>
            </a:r>
            <a:endParaRPr lang="nl-BE" i="1" dirty="0"/>
          </a:p>
        </p:txBody>
      </p:sp>
      <p:pic>
        <p:nvPicPr>
          <p:cNvPr id="4" name="Tijdelijke aanduiding voor inhou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117" y="365125"/>
            <a:ext cx="44386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7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Project </a:t>
            </a:r>
            <a:r>
              <a:rPr lang="nl-BE" dirty="0" err="1" smtClean="0"/>
              <a:t>Objectives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76778" y="1825624"/>
            <a:ext cx="9948332" cy="4750153"/>
          </a:xfrm>
        </p:spPr>
        <p:txBody>
          <a:bodyPr/>
          <a:lstStyle/>
          <a:p>
            <a:endParaRPr lang="nl-BE" dirty="0" smtClean="0"/>
          </a:p>
          <a:p>
            <a:r>
              <a:rPr lang="nl-BE" dirty="0" err="1" smtClean="0"/>
              <a:t>Gain</a:t>
            </a:r>
            <a:r>
              <a:rPr lang="nl-BE" dirty="0" smtClean="0"/>
              <a:t> </a:t>
            </a:r>
            <a:r>
              <a:rPr lang="nl-BE" dirty="0" smtClean="0"/>
              <a:t>an </a:t>
            </a:r>
            <a:r>
              <a:rPr lang="nl-BE" dirty="0" err="1" smtClean="0"/>
              <a:t>understanding</a:t>
            </a:r>
            <a:r>
              <a:rPr lang="nl-BE" dirty="0" smtClean="0"/>
              <a:t> of </a:t>
            </a:r>
            <a:r>
              <a:rPr lang="nl-BE" dirty="0" err="1" smtClean="0"/>
              <a:t>one’s</a:t>
            </a:r>
            <a:r>
              <a:rPr lang="nl-BE" dirty="0" smtClean="0"/>
              <a:t> </a:t>
            </a:r>
            <a:r>
              <a:rPr lang="nl-BE" dirty="0" err="1" smtClean="0"/>
              <a:t>own</a:t>
            </a:r>
            <a:r>
              <a:rPr lang="nl-BE" dirty="0" smtClean="0"/>
              <a:t> profile as a team </a:t>
            </a:r>
            <a:r>
              <a:rPr lang="nl-BE" dirty="0" err="1" smtClean="0"/>
              <a:t>worker</a:t>
            </a:r>
            <a:r>
              <a:rPr lang="nl-BE" dirty="0" smtClean="0"/>
              <a:t> (</a:t>
            </a:r>
            <a:r>
              <a:rPr lang="nl-BE" dirty="0" err="1" smtClean="0"/>
              <a:t>initial</a:t>
            </a:r>
            <a:r>
              <a:rPr lang="nl-BE" dirty="0" smtClean="0"/>
              <a:t> </a:t>
            </a:r>
            <a:r>
              <a:rPr lang="nl-BE" dirty="0" err="1" smtClean="0"/>
              <a:t>self</a:t>
            </a:r>
            <a:r>
              <a:rPr lang="nl-BE" dirty="0" smtClean="0"/>
              <a:t>-assessment + peer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self-evaluation</a:t>
            </a:r>
            <a:r>
              <a:rPr lang="nl-BE" dirty="0" smtClean="0"/>
              <a:t>)</a:t>
            </a:r>
          </a:p>
          <a:p>
            <a:r>
              <a:rPr lang="nl-BE" dirty="0" err="1" smtClean="0"/>
              <a:t>Practise</a:t>
            </a:r>
            <a:r>
              <a:rPr lang="nl-BE" dirty="0" smtClean="0"/>
              <a:t> </a:t>
            </a:r>
            <a:r>
              <a:rPr lang="nl-BE" dirty="0" err="1" smtClean="0"/>
              <a:t>using</a:t>
            </a:r>
            <a:r>
              <a:rPr lang="nl-BE" dirty="0" smtClean="0"/>
              <a:t> different online </a:t>
            </a:r>
            <a:r>
              <a:rPr lang="nl-BE" dirty="0" err="1" smtClean="0"/>
              <a:t>collaboration</a:t>
            </a:r>
            <a:r>
              <a:rPr lang="nl-BE" dirty="0" smtClean="0"/>
              <a:t> tools</a:t>
            </a:r>
          </a:p>
          <a:p>
            <a:r>
              <a:rPr lang="nl-BE" dirty="0" err="1" smtClean="0"/>
              <a:t>Learn</a:t>
            </a:r>
            <a:r>
              <a:rPr lang="nl-BE" dirty="0" smtClean="0"/>
              <a:t> </a:t>
            </a:r>
            <a:r>
              <a:rPr lang="nl-BE" dirty="0" err="1" smtClean="0"/>
              <a:t>about</a:t>
            </a:r>
            <a:r>
              <a:rPr lang="nl-BE" dirty="0" smtClean="0"/>
              <a:t> </a:t>
            </a:r>
            <a:r>
              <a:rPr lang="nl-BE" dirty="0" err="1" smtClean="0"/>
              <a:t>sustainable</a:t>
            </a:r>
            <a:r>
              <a:rPr lang="nl-BE" dirty="0" smtClean="0"/>
              <a:t> business </a:t>
            </a:r>
            <a:r>
              <a:rPr lang="nl-BE" dirty="0" err="1" smtClean="0"/>
              <a:t>opportunities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develop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/or </a:t>
            </a:r>
            <a:r>
              <a:rPr lang="nl-BE" dirty="0" err="1" smtClean="0"/>
              <a:t>create</a:t>
            </a:r>
            <a:r>
              <a:rPr lang="nl-BE" dirty="0" smtClean="0"/>
              <a:t> </a:t>
            </a:r>
            <a:r>
              <a:rPr lang="nl-BE" dirty="0" err="1" smtClean="0"/>
              <a:t>solutions</a:t>
            </a:r>
            <a:r>
              <a:rPr lang="nl-BE" dirty="0" smtClean="0"/>
              <a:t> </a:t>
            </a:r>
            <a:endParaRPr lang="nl-BE" dirty="0" smtClean="0"/>
          </a:p>
          <a:p>
            <a:r>
              <a:rPr lang="nl-BE" dirty="0" err="1" smtClean="0"/>
              <a:t>Experience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deal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challenges</a:t>
            </a:r>
            <a:r>
              <a:rPr lang="nl-BE" dirty="0" smtClean="0"/>
              <a:t> </a:t>
            </a:r>
            <a:r>
              <a:rPr lang="nl-BE" dirty="0" err="1" smtClean="0"/>
              <a:t>when</a:t>
            </a:r>
            <a:r>
              <a:rPr lang="nl-BE" dirty="0" smtClean="0"/>
              <a:t> </a:t>
            </a:r>
            <a:r>
              <a:rPr lang="nl-BE" dirty="0" err="1" smtClean="0"/>
              <a:t>working</a:t>
            </a:r>
            <a:r>
              <a:rPr lang="nl-BE" dirty="0" smtClean="0"/>
              <a:t> online in an </a:t>
            </a:r>
            <a:r>
              <a:rPr lang="nl-BE" dirty="0" err="1" smtClean="0"/>
              <a:t>international</a:t>
            </a:r>
            <a:r>
              <a:rPr lang="nl-BE" dirty="0" smtClean="0"/>
              <a:t> team</a:t>
            </a:r>
            <a:endParaRPr lang="nl-BE" dirty="0" smtClean="0"/>
          </a:p>
          <a:p>
            <a:r>
              <a:rPr lang="nl-BE" dirty="0"/>
              <a:t>A</a:t>
            </a:r>
            <a:r>
              <a:rPr lang="nl-BE" dirty="0" smtClean="0"/>
              <a:t>ct as a professional business consultant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Tijdelijke aanduiding voor inhou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699" y="572530"/>
            <a:ext cx="2588035" cy="1573437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78" y="4572617"/>
            <a:ext cx="1832400" cy="169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2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Content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76777" y="1037063"/>
            <a:ext cx="9948333" cy="553871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GB" altLang="nl-BE" dirty="0" smtClean="0"/>
              <a:t>Students explore </a:t>
            </a:r>
            <a:r>
              <a:rPr lang="en-GB" altLang="nl-BE" dirty="0"/>
              <a:t>sustainable business opportunities that are relevant for the CSR policy of the company and realize UN </a:t>
            </a:r>
            <a:r>
              <a:rPr lang="en-GB" altLang="nl-BE" dirty="0" smtClean="0"/>
              <a:t>Sustainable </a:t>
            </a:r>
            <a:r>
              <a:rPr lang="en-GB" altLang="nl-BE" dirty="0"/>
              <a:t>Development Goals (SDGs) for the country</a:t>
            </a:r>
            <a:r>
              <a:rPr lang="en-GB" altLang="nl-BE" b="1" dirty="0"/>
              <a:t> </a:t>
            </a:r>
            <a:r>
              <a:rPr lang="en-GB" altLang="nl-BE" dirty="0"/>
              <a:t>they have been assigned.</a:t>
            </a:r>
            <a:endParaRPr lang="nl-BE" altLang="en-US" dirty="0"/>
          </a:p>
          <a:p>
            <a:endParaRPr lang="nl-BE" dirty="0"/>
          </a:p>
        </p:txBody>
      </p:sp>
      <p:grpSp>
        <p:nvGrpSpPr>
          <p:cNvPr id="13" name="Groep 1"/>
          <p:cNvGrpSpPr>
            <a:grpSpLocks/>
          </p:cNvGrpSpPr>
          <p:nvPr/>
        </p:nvGrpSpPr>
        <p:grpSpPr bwMode="auto">
          <a:xfrm>
            <a:off x="3081338" y="3568391"/>
            <a:ext cx="7024460" cy="2916548"/>
            <a:chOff x="1145481" y="1979613"/>
            <a:chExt cx="10172700" cy="3829050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51"/>
            <a:stretch>
              <a:fillRect/>
            </a:stretch>
          </p:blipFill>
          <p:spPr bwMode="auto">
            <a:xfrm>
              <a:off x="1155006" y="1979613"/>
              <a:ext cx="5081588" cy="382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594" y="1979613"/>
              <a:ext cx="5081587" cy="381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420683C9-3D0F-CB43-8C70-1BD26007F625}"/>
                </a:ext>
              </a:extLst>
            </p:cNvPr>
            <p:cNvSpPr/>
            <p:nvPr/>
          </p:nvSpPr>
          <p:spPr>
            <a:xfrm>
              <a:off x="6237743" y="1988570"/>
              <a:ext cx="2485209" cy="3820093"/>
            </a:xfrm>
            <a:prstGeom prst="rect">
              <a:avLst/>
            </a:prstGeom>
            <a:solidFill>
              <a:srgbClr val="00356D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ADEB73B4-4690-7347-ACBD-1E6AF3CDA61C}"/>
                </a:ext>
              </a:extLst>
            </p:cNvPr>
            <p:cNvSpPr/>
            <p:nvPr/>
          </p:nvSpPr>
          <p:spPr>
            <a:xfrm>
              <a:off x="1145481" y="1979613"/>
              <a:ext cx="2485207" cy="3820093"/>
            </a:xfrm>
            <a:prstGeom prst="rect">
              <a:avLst/>
            </a:prstGeom>
            <a:solidFill>
              <a:srgbClr val="FD0058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4C473445-5794-2947-95B0-78F6B36F7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481" y="3701565"/>
              <a:ext cx="2485207" cy="108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200" b="1" dirty="0">
                  <a:solidFill>
                    <a:schemeClr val="bg1"/>
                  </a:solidFill>
                  <a:latin typeface="+mj-lt"/>
                  <a:sym typeface="Wingdings" pitchFamily="2" charset="2"/>
                </a:rPr>
                <a:t>Start an International Consulting Agency</a:t>
              </a:r>
              <a:r>
                <a:rPr lang="en-GB" altLang="en-US" sz="1200" b="1" i="1" dirty="0">
                  <a:solidFill>
                    <a:schemeClr val="bg1"/>
                  </a:solidFill>
                  <a:latin typeface="+mj-lt"/>
                  <a:sym typeface="Wingdings" pitchFamily="2" charset="2"/>
                </a:rPr>
                <a:t> </a:t>
              </a:r>
              <a:r>
                <a:rPr lang="en-GB" altLang="en-US" sz="1200" b="1" dirty="0">
                  <a:solidFill>
                    <a:schemeClr val="bg1"/>
                  </a:solidFill>
                  <a:latin typeface="+mj-lt"/>
                  <a:sym typeface="Wingdings" pitchFamily="2" charset="2"/>
                </a:rPr>
                <a:t>with a multidisciplinary and intercultural team</a:t>
              </a:r>
            </a:p>
          </p:txBody>
        </p:sp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BF2BB601-B6C7-F748-A8DA-48D4FA18A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2931" y="3815766"/>
              <a:ext cx="1974831" cy="1333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200" b="1" dirty="0">
                  <a:solidFill>
                    <a:schemeClr val="bg1"/>
                  </a:solidFill>
                  <a:latin typeface="+mj-lt"/>
                  <a:sym typeface="Wingdings" pitchFamily="2" charset="2"/>
                </a:rPr>
                <a:t>Advise </a:t>
              </a:r>
              <a:r>
                <a:rPr lang="en-GB" altLang="en-US" sz="1200" b="1" dirty="0" smtClean="0">
                  <a:solidFill>
                    <a:schemeClr val="bg1"/>
                  </a:solidFill>
                  <a:latin typeface="+mj-lt"/>
                  <a:sym typeface="Wingdings" pitchFamily="2" charset="2"/>
                </a:rPr>
                <a:t> </a:t>
              </a:r>
              <a:r>
                <a:rPr lang="en-GB" altLang="en-US" sz="1200" b="1" dirty="0">
                  <a:solidFill>
                    <a:schemeClr val="bg1"/>
                  </a:solidFill>
                  <a:latin typeface="+mj-lt"/>
                  <a:sym typeface="Wingdings" pitchFamily="2" charset="2"/>
                </a:rPr>
                <a:t>multinational business </a:t>
              </a:r>
              <a:r>
                <a:rPr lang="en-GB" altLang="en-US" sz="1200" b="1" dirty="0" smtClean="0">
                  <a:solidFill>
                    <a:schemeClr val="bg1"/>
                  </a:solidFill>
                  <a:latin typeface="+mj-lt"/>
                  <a:sym typeface="Wingdings" pitchFamily="2" charset="2"/>
                </a:rPr>
                <a:t>client on their CSR strategy</a:t>
              </a:r>
              <a:endParaRPr lang="en-GB" altLang="en-US" sz="1200" b="1" dirty="0">
                <a:solidFill>
                  <a:schemeClr val="bg1"/>
                </a:solidFill>
                <a:latin typeface="+mj-lt"/>
                <a:sym typeface="Wingdings" pitchFamily="2" charset="2"/>
              </a:endParaRPr>
            </a:p>
          </p:txBody>
        </p:sp>
        <p:sp>
          <p:nvSpPr>
            <p:cNvPr id="20" name="Rectangle 26">
              <a:extLst>
                <a:ext uri="{FF2B5EF4-FFF2-40B4-BE49-F238E27FC236}">
                  <a16:creationId xmlns:a16="http://schemas.microsoft.com/office/drawing/2014/main" id="{61770AD6-F6CE-7447-AD52-167D57790FCD}"/>
                </a:ext>
              </a:extLst>
            </p:cNvPr>
            <p:cNvSpPr/>
            <p:nvPr/>
          </p:nvSpPr>
          <p:spPr>
            <a:xfrm>
              <a:off x="2014499" y="2617787"/>
              <a:ext cx="744873" cy="92479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4000" b="1" u="sng" dirty="0">
                  <a:solidFill>
                    <a:schemeClr val="bg1"/>
                  </a:solidFill>
                  <a:latin typeface="+mj-lt"/>
                  <a:sym typeface="Wingdings" panose="05000000000000000000" pitchFamily="2" charset="2"/>
                </a:rPr>
                <a:t>1</a:t>
              </a:r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311B6257-4FD7-F247-9D58-9A311A28172E}"/>
                </a:ext>
              </a:extLst>
            </p:cNvPr>
            <p:cNvSpPr/>
            <p:nvPr/>
          </p:nvSpPr>
          <p:spPr>
            <a:xfrm>
              <a:off x="7056183" y="2617787"/>
              <a:ext cx="742574" cy="92479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4000" b="1" u="sng" dirty="0">
                  <a:solidFill>
                    <a:schemeClr val="bg1"/>
                  </a:solidFill>
                  <a:latin typeface="+mj-lt"/>
                  <a:sym typeface="Wingdings" panose="05000000000000000000" pitchFamily="2" charset="2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96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</a:t>
            </a:r>
            <a:r>
              <a:rPr lang="nl-BE" dirty="0" err="1" smtClean="0"/>
              <a:t>tructure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pPr marL="0" indent="0">
              <a:buNone/>
            </a:pPr>
            <a:r>
              <a:rPr lang="nl-BE" sz="3600" dirty="0" smtClean="0"/>
              <a:t>1. </a:t>
            </a:r>
            <a:r>
              <a:rPr lang="nl-BE" sz="3600" dirty="0" err="1" smtClean="0"/>
              <a:t>Orientation</a:t>
            </a:r>
            <a:r>
              <a:rPr lang="nl-BE" sz="3600" dirty="0" smtClean="0"/>
              <a:t> </a:t>
            </a:r>
            <a:r>
              <a:rPr lang="nl-BE" sz="3600" dirty="0" err="1" smtClean="0"/>
              <a:t>phase</a:t>
            </a:r>
            <a:r>
              <a:rPr lang="nl-BE" sz="3600" dirty="0" smtClean="0"/>
              <a:t>: </a:t>
            </a:r>
          </a:p>
          <a:p>
            <a:endParaRPr lang="nl-BE" dirty="0" smtClean="0"/>
          </a:p>
          <a:p>
            <a:pPr lvl="1"/>
            <a:r>
              <a:rPr lang="nl-BE" sz="2800" dirty="0" smtClean="0"/>
              <a:t>Set up </a:t>
            </a:r>
            <a:r>
              <a:rPr lang="nl-BE" sz="2800" dirty="0" err="1" smtClean="0"/>
              <a:t>the</a:t>
            </a:r>
            <a:r>
              <a:rPr lang="nl-BE" sz="2800" dirty="0" smtClean="0"/>
              <a:t> </a:t>
            </a:r>
            <a:r>
              <a:rPr lang="nl-BE" sz="2800" dirty="0" err="1" smtClean="0"/>
              <a:t>international</a:t>
            </a:r>
            <a:r>
              <a:rPr lang="nl-BE" sz="2800" dirty="0" smtClean="0"/>
              <a:t> team (6 </a:t>
            </a:r>
            <a:r>
              <a:rPr lang="nl-BE" sz="2800" dirty="0" err="1" smtClean="0"/>
              <a:t>students</a:t>
            </a:r>
            <a:r>
              <a:rPr lang="nl-BE" sz="2800" dirty="0"/>
              <a:t>)</a:t>
            </a:r>
            <a:endParaRPr lang="nl-BE" sz="2800" dirty="0" smtClean="0"/>
          </a:p>
          <a:p>
            <a:pPr lvl="1"/>
            <a:r>
              <a:rPr lang="nl-BE" sz="2800" dirty="0" err="1" smtClean="0"/>
              <a:t>Assign</a:t>
            </a:r>
            <a:r>
              <a:rPr lang="nl-BE" sz="2800" dirty="0" smtClean="0"/>
              <a:t> team </a:t>
            </a:r>
            <a:r>
              <a:rPr lang="nl-BE" sz="2800" dirty="0" err="1" smtClean="0"/>
              <a:t>roles</a:t>
            </a:r>
            <a:endParaRPr lang="nl-BE" sz="2800" dirty="0" smtClean="0"/>
          </a:p>
          <a:p>
            <a:pPr lvl="1"/>
            <a:r>
              <a:rPr lang="nl-BE" sz="2800" dirty="0" err="1"/>
              <a:t>D</a:t>
            </a:r>
            <a:r>
              <a:rPr lang="nl-BE" sz="2800" dirty="0" err="1" smtClean="0"/>
              <a:t>evelop</a:t>
            </a:r>
            <a:r>
              <a:rPr lang="nl-BE" sz="2800" dirty="0" smtClean="0"/>
              <a:t> a project plan</a:t>
            </a:r>
          </a:p>
          <a:p>
            <a:pPr lvl="1"/>
            <a:r>
              <a:rPr lang="nl-BE" sz="2800" dirty="0" err="1" smtClean="0"/>
              <a:t>Agree</a:t>
            </a:r>
            <a:r>
              <a:rPr lang="nl-BE" sz="2800" dirty="0" smtClean="0"/>
              <a:t> on </a:t>
            </a:r>
            <a:r>
              <a:rPr lang="nl-BE" sz="2800" dirty="0" err="1" smtClean="0"/>
              <a:t>communication</a:t>
            </a:r>
            <a:r>
              <a:rPr lang="nl-BE" sz="2800" dirty="0" smtClean="0"/>
              <a:t> tool</a:t>
            </a:r>
          </a:p>
          <a:p>
            <a:pPr lvl="1"/>
            <a:r>
              <a:rPr lang="nl-BE" sz="2800" dirty="0" err="1" smtClean="0"/>
              <a:t>Sign</a:t>
            </a:r>
            <a:r>
              <a:rPr lang="nl-BE" sz="2800" dirty="0" smtClean="0"/>
              <a:t> </a:t>
            </a:r>
            <a:r>
              <a:rPr lang="nl-BE" sz="2800" dirty="0" err="1" smtClean="0"/>
              <a:t>the</a:t>
            </a:r>
            <a:r>
              <a:rPr lang="nl-BE" sz="2800" dirty="0" smtClean="0"/>
              <a:t> project charter</a:t>
            </a:r>
          </a:p>
          <a:p>
            <a:pPr lvl="1"/>
            <a:r>
              <a:rPr lang="nl-BE" sz="2800" dirty="0" err="1" smtClean="0"/>
              <a:t>Learn</a:t>
            </a:r>
            <a:r>
              <a:rPr lang="nl-BE" sz="2800" dirty="0" smtClean="0"/>
              <a:t> </a:t>
            </a:r>
            <a:r>
              <a:rPr lang="nl-BE" sz="2800" dirty="0" err="1" smtClean="0"/>
              <a:t>about</a:t>
            </a:r>
            <a:r>
              <a:rPr lang="nl-BE" sz="2800" dirty="0" smtClean="0"/>
              <a:t> </a:t>
            </a:r>
            <a:r>
              <a:rPr lang="nl-BE" sz="2800" dirty="0" err="1" smtClean="0"/>
              <a:t>SDGs</a:t>
            </a:r>
            <a:r>
              <a:rPr lang="nl-BE" sz="2800" dirty="0" smtClean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86450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Structure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pPr marL="0" indent="0">
              <a:buNone/>
            </a:pPr>
            <a:r>
              <a:rPr lang="nl-BE" sz="3600" dirty="0" smtClean="0"/>
              <a:t>2. </a:t>
            </a:r>
            <a:r>
              <a:rPr lang="nl-BE" sz="3600" dirty="0" err="1" smtClean="0"/>
              <a:t>Execution</a:t>
            </a:r>
            <a:r>
              <a:rPr lang="nl-BE" sz="3600" dirty="0" smtClean="0"/>
              <a:t> </a:t>
            </a:r>
            <a:r>
              <a:rPr lang="nl-BE" sz="3600" dirty="0" err="1" smtClean="0"/>
              <a:t>phase</a:t>
            </a:r>
            <a:r>
              <a:rPr lang="nl-BE" sz="3600" dirty="0" smtClean="0"/>
              <a:t>:</a:t>
            </a:r>
          </a:p>
          <a:p>
            <a:endParaRPr lang="nl-BE" dirty="0" smtClean="0"/>
          </a:p>
          <a:p>
            <a:pPr lvl="1"/>
            <a:r>
              <a:rPr lang="nl-BE" sz="2800" dirty="0" err="1" smtClean="0"/>
              <a:t>Students</a:t>
            </a:r>
            <a:r>
              <a:rPr lang="nl-BE" sz="2800" dirty="0" smtClean="0"/>
              <a:t> complete different </a:t>
            </a:r>
            <a:r>
              <a:rPr lang="nl-BE" sz="2800" dirty="0" err="1" smtClean="0"/>
              <a:t>tasks</a:t>
            </a:r>
            <a:r>
              <a:rPr lang="nl-BE" sz="2800" dirty="0" smtClean="0"/>
              <a:t> </a:t>
            </a:r>
            <a:r>
              <a:rPr lang="nl-BE" sz="2800" dirty="0" err="1" smtClean="0"/>
              <a:t>and</a:t>
            </a:r>
            <a:r>
              <a:rPr lang="nl-BE" sz="2800" dirty="0" smtClean="0"/>
              <a:t> </a:t>
            </a:r>
            <a:r>
              <a:rPr lang="nl-BE" sz="2800" dirty="0" err="1" smtClean="0"/>
              <a:t>assignments</a:t>
            </a:r>
            <a:r>
              <a:rPr lang="nl-BE" sz="2800" dirty="0" smtClean="0"/>
              <a:t> </a:t>
            </a:r>
            <a:r>
              <a:rPr lang="nl-BE" sz="2800" dirty="0" err="1" smtClean="0"/>
              <a:t>during</a:t>
            </a:r>
            <a:r>
              <a:rPr lang="nl-BE" sz="2800" dirty="0" smtClean="0"/>
              <a:t> </a:t>
            </a:r>
            <a:r>
              <a:rPr lang="nl-BE" sz="2800" dirty="0" err="1" smtClean="0"/>
              <a:t>one</a:t>
            </a:r>
            <a:r>
              <a:rPr lang="nl-BE" sz="2800" dirty="0" smtClean="0"/>
              <a:t> </a:t>
            </a:r>
            <a:r>
              <a:rPr lang="nl-BE" sz="2800" dirty="0" err="1" smtClean="0"/>
              <a:t>month</a:t>
            </a:r>
            <a:endParaRPr lang="nl-BE" sz="2800" dirty="0" smtClean="0"/>
          </a:p>
          <a:p>
            <a:pPr lvl="1"/>
            <a:r>
              <a:rPr lang="nl-BE" sz="2800" dirty="0" smtClean="0"/>
              <a:t>Online coaching </a:t>
            </a:r>
            <a:r>
              <a:rPr lang="nl-BE" sz="2800" dirty="0" err="1" smtClean="0"/>
              <a:t>during</a:t>
            </a:r>
            <a:r>
              <a:rPr lang="nl-BE" sz="2800" dirty="0" smtClean="0"/>
              <a:t> </a:t>
            </a:r>
            <a:r>
              <a:rPr lang="nl-BE" sz="2800" dirty="0" err="1" smtClean="0"/>
              <a:t>work</a:t>
            </a:r>
            <a:r>
              <a:rPr lang="nl-BE" sz="2800" dirty="0" smtClean="0"/>
              <a:t> on project</a:t>
            </a:r>
          </a:p>
          <a:p>
            <a:pPr lvl="1"/>
            <a:r>
              <a:rPr lang="nl-BE" sz="2800" dirty="0" err="1" smtClean="0"/>
              <a:t>Students</a:t>
            </a:r>
            <a:r>
              <a:rPr lang="nl-BE" sz="2800" dirty="0" smtClean="0"/>
              <a:t> report </a:t>
            </a:r>
            <a:r>
              <a:rPr lang="nl-BE" sz="2800" dirty="0" err="1" smtClean="0"/>
              <a:t>their</a:t>
            </a:r>
            <a:r>
              <a:rPr lang="nl-BE" sz="2800" dirty="0" smtClean="0"/>
              <a:t> </a:t>
            </a:r>
            <a:r>
              <a:rPr lang="nl-BE" sz="2800" dirty="0" err="1" smtClean="0"/>
              <a:t>findings</a:t>
            </a:r>
            <a:r>
              <a:rPr lang="nl-BE" sz="2800" dirty="0" smtClean="0"/>
              <a:t> </a:t>
            </a:r>
            <a:r>
              <a:rPr lang="nl-BE" sz="2800" dirty="0" err="1" smtClean="0"/>
              <a:t>and</a:t>
            </a:r>
            <a:r>
              <a:rPr lang="nl-BE" sz="2800" dirty="0" smtClean="0"/>
              <a:t> </a:t>
            </a:r>
            <a:r>
              <a:rPr lang="nl-BE" sz="2800" dirty="0" err="1" smtClean="0"/>
              <a:t>recommendations</a:t>
            </a:r>
            <a:r>
              <a:rPr lang="nl-BE" sz="2800" dirty="0" smtClean="0"/>
              <a:t> in a </a:t>
            </a:r>
            <a:r>
              <a:rPr lang="nl-BE" sz="2800" dirty="0" err="1" smtClean="0"/>
              <a:t>recorded</a:t>
            </a:r>
            <a:r>
              <a:rPr lang="nl-BE" sz="2800" dirty="0" smtClean="0"/>
              <a:t> video </a:t>
            </a:r>
            <a:r>
              <a:rPr lang="nl-BE" sz="2800" dirty="0" err="1" smtClean="0"/>
              <a:t>presentation</a:t>
            </a:r>
            <a:r>
              <a:rPr lang="nl-BE" sz="2800" dirty="0" smtClean="0"/>
              <a:t>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31243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Set up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r>
              <a:rPr lang="nl-BE" dirty="0" smtClean="0"/>
              <a:t>Project is </a:t>
            </a:r>
            <a:r>
              <a:rPr lang="nl-BE" dirty="0" err="1" smtClean="0"/>
              <a:t>created</a:t>
            </a:r>
            <a:r>
              <a:rPr lang="nl-BE" dirty="0" smtClean="0"/>
              <a:t> </a:t>
            </a:r>
            <a:r>
              <a:rPr lang="nl-BE" dirty="0" err="1" smtClean="0"/>
              <a:t>together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8 </a:t>
            </a:r>
            <a:r>
              <a:rPr lang="nl-BE" dirty="0" err="1" smtClean="0"/>
              <a:t>committed</a:t>
            </a:r>
            <a:r>
              <a:rPr lang="nl-BE" dirty="0" smtClean="0"/>
              <a:t> </a:t>
            </a:r>
            <a:r>
              <a:rPr lang="nl-BE" dirty="0" err="1" smtClean="0"/>
              <a:t>international</a:t>
            </a:r>
            <a:r>
              <a:rPr lang="nl-BE" dirty="0" smtClean="0"/>
              <a:t> partners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involves</a:t>
            </a:r>
            <a:r>
              <a:rPr lang="nl-BE" dirty="0" smtClean="0"/>
              <a:t> an </a:t>
            </a:r>
            <a:r>
              <a:rPr lang="nl-BE" dirty="0" err="1" smtClean="0"/>
              <a:t>international</a:t>
            </a:r>
            <a:r>
              <a:rPr lang="nl-BE" dirty="0" smtClean="0"/>
              <a:t> company</a:t>
            </a:r>
          </a:p>
          <a:p>
            <a:r>
              <a:rPr lang="nl-BE" dirty="0" smtClean="0"/>
              <a:t>Teams of 6 </a:t>
            </a:r>
            <a:r>
              <a:rPr lang="nl-BE" dirty="0" err="1" smtClean="0"/>
              <a:t>students</a:t>
            </a:r>
            <a:r>
              <a:rPr lang="nl-BE" dirty="0" smtClean="0"/>
              <a:t> are made </a:t>
            </a:r>
            <a:r>
              <a:rPr lang="nl-BE" dirty="0" err="1" smtClean="0"/>
              <a:t>for</a:t>
            </a:r>
            <a:r>
              <a:rPr lang="nl-BE" dirty="0" smtClean="0"/>
              <a:t> 500 </a:t>
            </a:r>
            <a:r>
              <a:rPr lang="nl-BE" dirty="0" err="1" smtClean="0"/>
              <a:t>to</a:t>
            </a:r>
            <a:r>
              <a:rPr lang="nl-BE" dirty="0" smtClean="0"/>
              <a:t> 600 </a:t>
            </a:r>
            <a:r>
              <a:rPr lang="nl-BE" dirty="0" err="1" smtClean="0"/>
              <a:t>students</a:t>
            </a:r>
            <a:r>
              <a:rPr lang="nl-BE" dirty="0" smtClean="0"/>
              <a:t> </a:t>
            </a:r>
          </a:p>
          <a:p>
            <a:r>
              <a:rPr lang="nl-BE" dirty="0" smtClean="0"/>
              <a:t>Common platform is </a:t>
            </a:r>
            <a:r>
              <a:rPr lang="nl-BE" dirty="0" err="1" smtClean="0"/>
              <a:t>used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sharing</a:t>
            </a:r>
            <a:r>
              <a:rPr lang="nl-BE" dirty="0" smtClean="0"/>
              <a:t> </a:t>
            </a:r>
            <a:r>
              <a:rPr lang="nl-BE" dirty="0" err="1" smtClean="0"/>
              <a:t>learning</a:t>
            </a:r>
            <a:r>
              <a:rPr lang="nl-BE" dirty="0" smtClean="0"/>
              <a:t> </a:t>
            </a:r>
            <a:r>
              <a:rPr lang="nl-BE" dirty="0" err="1" smtClean="0"/>
              <a:t>materials</a:t>
            </a:r>
            <a:r>
              <a:rPr lang="nl-BE" dirty="0" smtClean="0"/>
              <a:t> (Toledo)</a:t>
            </a:r>
          </a:p>
          <a:p>
            <a:r>
              <a:rPr lang="nl-BE" dirty="0" smtClean="0"/>
              <a:t>Team </a:t>
            </a:r>
            <a:r>
              <a:rPr lang="nl-BE" dirty="0" err="1" smtClean="0"/>
              <a:t>sessions</a:t>
            </a:r>
            <a:r>
              <a:rPr lang="nl-BE" dirty="0" smtClean="0"/>
              <a:t>: </a:t>
            </a:r>
            <a:r>
              <a:rPr lang="nl-BE" dirty="0" err="1" smtClean="0"/>
              <a:t>use</a:t>
            </a:r>
            <a:r>
              <a:rPr lang="nl-BE" dirty="0" smtClean="0"/>
              <a:t> of software tools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facilitate</a:t>
            </a:r>
            <a:r>
              <a:rPr lang="nl-BE" dirty="0" smtClean="0"/>
              <a:t> online </a:t>
            </a:r>
            <a:r>
              <a:rPr lang="nl-BE" dirty="0" err="1" smtClean="0"/>
              <a:t>communication</a:t>
            </a:r>
            <a:r>
              <a:rPr lang="nl-BE" dirty="0" smtClean="0"/>
              <a:t> in student teams (Microsoft Teams)</a:t>
            </a:r>
          </a:p>
          <a:p>
            <a:pPr lvl="0"/>
            <a:r>
              <a:rPr lang="en-GB" dirty="0" smtClean="0"/>
              <a:t>Online </a:t>
            </a:r>
            <a:r>
              <a:rPr lang="en-GB" dirty="0"/>
              <a:t>coaching </a:t>
            </a:r>
            <a:r>
              <a:rPr lang="en-GB" dirty="0" smtClean="0"/>
              <a:t>by all partners during progress meetings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1952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Third</a:t>
            </a:r>
            <a:r>
              <a:rPr lang="nl-BE" dirty="0" smtClean="0"/>
              <a:t> </a:t>
            </a:r>
            <a:r>
              <a:rPr lang="nl-BE" dirty="0"/>
              <a:t>E</a:t>
            </a:r>
            <a:r>
              <a:rPr lang="nl-BE" dirty="0" smtClean="0"/>
              <a:t>dition: </a:t>
            </a:r>
            <a:r>
              <a:rPr lang="nl-BE" dirty="0" err="1" smtClean="0"/>
              <a:t>Requirements</a:t>
            </a:r>
            <a:endParaRPr lang="nl-BE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The project must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embedded</a:t>
            </a:r>
            <a:r>
              <a:rPr lang="nl-BE" dirty="0" smtClean="0"/>
              <a:t> in </a:t>
            </a:r>
            <a:r>
              <a:rPr lang="nl-BE" dirty="0" err="1" smtClean="0"/>
              <a:t>each</a:t>
            </a:r>
            <a:r>
              <a:rPr lang="nl-BE" dirty="0" smtClean="0"/>
              <a:t> </a:t>
            </a:r>
            <a:r>
              <a:rPr lang="nl-BE" dirty="0" err="1" smtClean="0"/>
              <a:t>partner’s</a:t>
            </a:r>
            <a:r>
              <a:rPr lang="nl-BE" dirty="0" smtClean="0"/>
              <a:t> curriculum</a:t>
            </a:r>
          </a:p>
          <a:p>
            <a:r>
              <a:rPr lang="nl-BE" dirty="0" smtClean="0"/>
              <a:t>IT support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work</a:t>
            </a:r>
            <a:r>
              <a:rPr lang="nl-BE" dirty="0" smtClean="0"/>
              <a:t> online is </a:t>
            </a:r>
            <a:r>
              <a:rPr lang="nl-BE" dirty="0" err="1" smtClean="0"/>
              <a:t>crucial</a:t>
            </a:r>
            <a:endParaRPr lang="nl-BE" dirty="0" smtClean="0"/>
          </a:p>
          <a:p>
            <a:r>
              <a:rPr lang="nl-BE" dirty="0" smtClean="0"/>
              <a:t>Online </a:t>
            </a:r>
            <a:r>
              <a:rPr lang="nl-BE" dirty="0" err="1" smtClean="0"/>
              <a:t>work</a:t>
            </a:r>
            <a:r>
              <a:rPr lang="nl-BE" dirty="0" smtClean="0"/>
              <a:t> </a:t>
            </a:r>
            <a:r>
              <a:rPr lang="nl-BE" dirty="0" err="1" smtClean="0"/>
              <a:t>requires</a:t>
            </a:r>
            <a:r>
              <a:rPr lang="nl-BE" dirty="0" smtClean="0"/>
              <a:t>: </a:t>
            </a:r>
          </a:p>
          <a:p>
            <a:pPr lvl="1"/>
            <a:r>
              <a:rPr lang="nl-BE" dirty="0" err="1"/>
              <a:t>a</a:t>
            </a:r>
            <a:r>
              <a:rPr lang="nl-BE" dirty="0" err="1" smtClean="0"/>
              <a:t>ppropriate</a:t>
            </a:r>
            <a:r>
              <a:rPr lang="nl-BE" dirty="0" smtClean="0"/>
              <a:t> software</a:t>
            </a:r>
          </a:p>
          <a:p>
            <a:pPr lvl="1"/>
            <a:r>
              <a:rPr lang="nl-BE" dirty="0" err="1" smtClean="0"/>
              <a:t>clear</a:t>
            </a:r>
            <a:r>
              <a:rPr lang="nl-BE" dirty="0" smtClean="0"/>
              <a:t> </a:t>
            </a:r>
            <a:r>
              <a:rPr lang="nl-BE" dirty="0" err="1" smtClean="0"/>
              <a:t>instructions</a:t>
            </a:r>
            <a:endParaRPr lang="nl-BE" dirty="0"/>
          </a:p>
          <a:p>
            <a:pPr lvl="1"/>
            <a:r>
              <a:rPr lang="nl-BE" dirty="0" smtClean="0"/>
              <a:t>follow-up/coaching </a:t>
            </a:r>
            <a:r>
              <a:rPr lang="nl-BE" dirty="0" err="1" smtClean="0"/>
              <a:t>sessions</a:t>
            </a:r>
            <a:r>
              <a:rPr lang="nl-BE" dirty="0" smtClean="0"/>
              <a:t> on </a:t>
            </a:r>
            <a:r>
              <a:rPr lang="nl-BE" dirty="0" err="1" smtClean="0"/>
              <a:t>progress</a:t>
            </a:r>
            <a:endParaRPr lang="nl-BE" dirty="0"/>
          </a:p>
          <a:p>
            <a:r>
              <a:rPr lang="nl-BE" dirty="0" smtClean="0"/>
              <a:t>Ready </a:t>
            </a:r>
            <a:r>
              <a:rPr lang="nl-BE" dirty="0" err="1" smtClean="0"/>
              <a:t>to</a:t>
            </a:r>
            <a:r>
              <a:rPr lang="nl-BE" dirty="0" smtClean="0"/>
              <a:t> deal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/>
              <a:t>h</a:t>
            </a:r>
            <a:r>
              <a:rPr lang="nl-BE" dirty="0" err="1" smtClean="0"/>
              <a:t>urdles</a:t>
            </a:r>
            <a:r>
              <a:rPr lang="nl-BE" dirty="0" smtClean="0"/>
              <a:t> of </a:t>
            </a:r>
            <a:r>
              <a:rPr lang="nl-BE" dirty="0" err="1" smtClean="0"/>
              <a:t>working</a:t>
            </a:r>
            <a:r>
              <a:rPr lang="nl-BE" dirty="0" smtClean="0"/>
              <a:t> </a:t>
            </a:r>
            <a:r>
              <a:rPr lang="nl-BE" dirty="0" err="1" smtClean="0"/>
              <a:t>across</a:t>
            </a:r>
            <a:r>
              <a:rPr lang="nl-BE" dirty="0" smtClean="0"/>
              <a:t> borders: time, culture, </a:t>
            </a:r>
            <a:r>
              <a:rPr lang="nl-BE" dirty="0" err="1" smtClean="0"/>
              <a:t>language</a:t>
            </a:r>
            <a:r>
              <a:rPr lang="nl-BE" dirty="0" smtClean="0"/>
              <a:t>, field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24017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HEI Project </a:t>
            </a:r>
            <a:r>
              <a:rPr lang="nl-BE" dirty="0"/>
              <a:t>P</a:t>
            </a:r>
            <a:r>
              <a:rPr lang="nl-BE" dirty="0" smtClean="0"/>
              <a:t>artners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Durham </a:t>
            </a:r>
            <a:r>
              <a:rPr lang="nl-BE" dirty="0"/>
              <a:t>College  </a:t>
            </a:r>
            <a:r>
              <a:rPr lang="nl-BE" dirty="0" err="1"/>
              <a:t>Oshawa</a:t>
            </a:r>
            <a:r>
              <a:rPr lang="nl-BE" dirty="0"/>
              <a:t>, Canada</a:t>
            </a:r>
          </a:p>
          <a:p>
            <a:r>
              <a:rPr lang="nl-BE" dirty="0" err="1" smtClean="0"/>
              <a:t>Laurea</a:t>
            </a:r>
            <a:r>
              <a:rPr lang="nl-BE" dirty="0" smtClean="0"/>
              <a:t> </a:t>
            </a:r>
            <a:r>
              <a:rPr lang="nl-BE" dirty="0"/>
              <a:t>University of </a:t>
            </a:r>
            <a:r>
              <a:rPr lang="nl-BE" dirty="0" err="1"/>
              <a:t>Applied</a:t>
            </a:r>
            <a:r>
              <a:rPr lang="nl-BE" dirty="0"/>
              <a:t> Sciences, Finland</a:t>
            </a:r>
          </a:p>
          <a:p>
            <a:r>
              <a:rPr lang="nl-BE" dirty="0" err="1"/>
              <a:t>Zittua</a:t>
            </a:r>
            <a:r>
              <a:rPr lang="nl-BE" dirty="0"/>
              <a:t>/</a:t>
            </a:r>
            <a:r>
              <a:rPr lang="nl-BE" dirty="0" err="1"/>
              <a:t>Görlitz</a:t>
            </a:r>
            <a:r>
              <a:rPr lang="nl-BE" dirty="0"/>
              <a:t> University of </a:t>
            </a:r>
            <a:r>
              <a:rPr lang="nl-BE" dirty="0" err="1"/>
              <a:t>Applied</a:t>
            </a:r>
            <a:r>
              <a:rPr lang="nl-BE" dirty="0"/>
              <a:t> Sciences, Germany</a:t>
            </a:r>
          </a:p>
          <a:p>
            <a:r>
              <a:rPr lang="nl-BE" dirty="0"/>
              <a:t>College of Management  Studies (</a:t>
            </a:r>
            <a:r>
              <a:rPr lang="nl-BE" dirty="0" err="1"/>
              <a:t>Colman</a:t>
            </a:r>
            <a:r>
              <a:rPr lang="nl-BE" dirty="0"/>
              <a:t>), </a:t>
            </a:r>
            <a:r>
              <a:rPr lang="nl-BE" dirty="0" err="1"/>
              <a:t>Israel</a:t>
            </a:r>
            <a:endParaRPr lang="nl-BE" dirty="0"/>
          </a:p>
          <a:p>
            <a:r>
              <a:rPr lang="nl-BE" dirty="0" err="1"/>
              <a:t>Scuola</a:t>
            </a:r>
            <a:r>
              <a:rPr lang="nl-BE" dirty="0"/>
              <a:t> per la </a:t>
            </a:r>
            <a:r>
              <a:rPr lang="nl-BE" dirty="0" err="1"/>
              <a:t>gesture</a:t>
            </a:r>
            <a:r>
              <a:rPr lang="nl-BE" dirty="0"/>
              <a:t> </a:t>
            </a:r>
            <a:r>
              <a:rPr lang="nl-BE" dirty="0" err="1"/>
              <a:t>d'impresa</a:t>
            </a:r>
            <a:r>
              <a:rPr lang="nl-BE" dirty="0"/>
              <a:t> CIS, Italy</a:t>
            </a:r>
          </a:p>
          <a:p>
            <a:r>
              <a:rPr lang="nl-BE" dirty="0"/>
              <a:t>London South Bank University, </a:t>
            </a:r>
            <a:r>
              <a:rPr lang="nl-BE" dirty="0" smtClean="0"/>
              <a:t>UK</a:t>
            </a:r>
          </a:p>
          <a:p>
            <a:r>
              <a:rPr lang="nl-BE" dirty="0" err="1"/>
              <a:t>Universidad</a:t>
            </a:r>
            <a:r>
              <a:rPr lang="nl-BE" dirty="0"/>
              <a:t> </a:t>
            </a:r>
            <a:r>
              <a:rPr lang="nl-BE" dirty="0" err="1"/>
              <a:t>Catolica</a:t>
            </a:r>
            <a:r>
              <a:rPr lang="nl-BE" dirty="0"/>
              <a:t> de Santiago de Guayaquil, </a:t>
            </a:r>
            <a:r>
              <a:rPr lang="nl-BE" dirty="0" smtClean="0"/>
              <a:t>Ecuador</a:t>
            </a:r>
            <a:endParaRPr lang="nl-BE" dirty="0"/>
          </a:p>
          <a:p>
            <a:r>
              <a:rPr lang="nl-BE" dirty="0"/>
              <a:t>University Colleges Leuven Limburg, Belgium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52167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8c01fd4f1ae4a9decb73266b72266da80c16e"/>
</p:tagLst>
</file>

<file path=ppt/theme/theme1.xml><?xml version="1.0" encoding="utf-8"?>
<a:theme xmlns:a="http://schemas.openxmlformats.org/drawingml/2006/main" name="Presentatie1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H -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2632_00018418_UCLL_PPT_Sjabloonv6.potx" id="{AB8ACA44-A301-4551-B203-3F9E68D295B5}" vid="{9BA97E0D-BD29-47A5-B9F9-D12523D505F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UCLL Powerpoint light</Template>
  <TotalTime>532</TotalTime>
  <Words>343</Words>
  <Application>Microsoft Office PowerPoint</Application>
  <PresentationFormat>Breedbeeld</PresentationFormat>
  <Paragraphs>61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MS PGothic</vt:lpstr>
      <vt:lpstr>Arial</vt:lpstr>
      <vt:lpstr>Calibri</vt:lpstr>
      <vt:lpstr>Tahoma</vt:lpstr>
      <vt:lpstr>Wingdings</vt:lpstr>
      <vt:lpstr>Presentatie1</vt:lpstr>
      <vt:lpstr>Virtual Consultancy Project BANABA Advanced Business Management</vt:lpstr>
      <vt:lpstr>Project</vt:lpstr>
      <vt:lpstr>Project Objectives</vt:lpstr>
      <vt:lpstr>Content</vt:lpstr>
      <vt:lpstr>Structure</vt:lpstr>
      <vt:lpstr>Structure</vt:lpstr>
      <vt:lpstr>Set up</vt:lpstr>
      <vt:lpstr>Third Edition: Requirements</vt:lpstr>
      <vt:lpstr>HEI Project Partners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Mieke Roggen</dc:creator>
  <cp:lastModifiedBy>Lieve Mulier</cp:lastModifiedBy>
  <cp:revision>41</cp:revision>
  <dcterms:created xsi:type="dcterms:W3CDTF">2018-05-28T18:27:56Z</dcterms:created>
  <dcterms:modified xsi:type="dcterms:W3CDTF">2019-05-15T22:23:58Z</dcterms:modified>
</cp:coreProperties>
</file>